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11"/>
  </p:notesMasterIdLst>
  <p:sldIdLst>
    <p:sldId id="2147483514" r:id="rId5"/>
    <p:sldId id="2147483519" r:id="rId6"/>
    <p:sldId id="2147483518" r:id="rId7"/>
    <p:sldId id="260" r:id="rId8"/>
    <p:sldId id="2147483521" r:id="rId9"/>
    <p:sldId id="2147483455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B4851-64DE-44B1-8FF2-9A094D9D95C7}" v="8" dt="2026-03-24T12:25:40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4812D-2A94-4295-8C5E-7B54BAEFED1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5CB3A-003D-4672-A5A9-2767C07C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0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D5808-1C3F-23B7-F3F7-2476EBFF1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5B180-2ADD-373A-9D2B-9BB966E4E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D23125-5EB2-DC3A-7433-C5BA0D6BB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B7611-AC38-287B-F816-03807B453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73808-D6BB-B142-BCC3-49B3F8F0CB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27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–COPD assessment score. </a:t>
            </a:r>
            <a:r>
              <a:rPr lang="en-US" err="1"/>
              <a:t>mMRC</a:t>
            </a:r>
            <a:r>
              <a:rPr lang="en-US"/>
              <a:t> dyspnea scale. Essentially not in play with this group as we are focused on essentially all group E patients. Triple Therapy is LABA/LAMA/ICS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5583F-7979-48E2-8C00-78383080A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4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E0683D-C1C2-E844-8783-1DC3F1C424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68AC"/>
              </a:gs>
              <a:gs pos="100000">
                <a:srgbClr val="03568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CA0FE-AE1D-1140-ABE2-E87346C71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2716" t="4703" r="-786" b="-143"/>
          <a:stretch/>
        </p:blipFill>
        <p:spPr>
          <a:xfrm>
            <a:off x="411479" y="175260"/>
            <a:ext cx="5060183" cy="60500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CC7C99-DCEE-6A45-81C2-188944C2C136}"/>
              </a:ext>
            </a:extLst>
          </p:cNvPr>
          <p:cNvCxnSpPr>
            <a:cxnSpLocks/>
          </p:cNvCxnSpPr>
          <p:nvPr userDrawn="1"/>
        </p:nvCxnSpPr>
        <p:spPr>
          <a:xfrm>
            <a:off x="5820512" y="4357327"/>
            <a:ext cx="4765984" cy="0"/>
          </a:xfrm>
          <a:prstGeom prst="line">
            <a:avLst/>
          </a:prstGeom>
          <a:ln>
            <a:gradFill>
              <a:gsLst>
                <a:gs pos="100000">
                  <a:srgbClr val="0067AC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F6513B6-0D68-BD46-A234-AF298CA1B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5592" y="5699760"/>
            <a:ext cx="3048876" cy="79045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F0D890-1E8A-884C-BEA7-0CE9C42EE1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3888" y="2953821"/>
            <a:ext cx="5774122" cy="779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71AB44-FBD9-E240-8197-40638BDBB3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03888" y="3711581"/>
            <a:ext cx="5060183" cy="48101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9CDCCB-BB19-7B43-8C65-F9219192A7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0844" y="3248042"/>
            <a:ext cx="5060183" cy="779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Breaker slide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958E7F0-AC51-6747-B8BA-0543CEFFE8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0844" y="3885403"/>
            <a:ext cx="5060183" cy="4810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A8952E-45EE-5C42-8CBF-5C8DF7986049}"/>
              </a:ext>
            </a:extLst>
          </p:cNvPr>
          <p:cNvGrpSpPr/>
          <p:nvPr userDrawn="1"/>
        </p:nvGrpSpPr>
        <p:grpSpPr>
          <a:xfrm rot="10800000">
            <a:off x="0" y="-9750"/>
            <a:ext cx="8032551" cy="6877499"/>
            <a:chOff x="4152448" y="-19498"/>
            <a:chExt cx="8032551" cy="68774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A34499-34D5-E649-A35D-569E9F96C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3000"/>
            </a:blip>
            <a:stretch>
              <a:fillRect/>
            </a:stretch>
          </p:blipFill>
          <p:spPr>
            <a:xfrm>
              <a:off x="4152448" y="-19498"/>
              <a:ext cx="7972424" cy="687749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9A6C9C-5524-FB4D-9A64-51BC82B1E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2575" y="-19498"/>
              <a:ext cx="7972424" cy="687749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1A9155-0337-8D49-BD8D-1CD4B5B09AD1}"/>
              </a:ext>
            </a:extLst>
          </p:cNvPr>
          <p:cNvCxnSpPr>
            <a:cxnSpLocks/>
          </p:cNvCxnSpPr>
          <p:nvPr userDrawn="1"/>
        </p:nvCxnSpPr>
        <p:spPr>
          <a:xfrm>
            <a:off x="7150782" y="4381134"/>
            <a:ext cx="4765984" cy="0"/>
          </a:xfrm>
          <a:prstGeom prst="line">
            <a:avLst/>
          </a:prstGeom>
          <a:ln>
            <a:gradFill>
              <a:gsLst>
                <a:gs pos="0">
                  <a:srgbClr val="0067AC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D08662E-E2B5-A047-91C3-5AEF12CAA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5000"/>
          </a:blip>
          <a:srcRect l="2418" t="3320" r="-701" b="-392"/>
          <a:stretch/>
        </p:blipFill>
        <p:spPr>
          <a:xfrm>
            <a:off x="0" y="-9751"/>
            <a:ext cx="5321508" cy="64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85C936-ED3E-E649-956D-9A7A34D621E1}"/>
              </a:ext>
            </a:extLst>
          </p:cNvPr>
          <p:cNvSpPr/>
          <p:nvPr userDrawn="1"/>
        </p:nvSpPr>
        <p:spPr>
          <a:xfrm>
            <a:off x="0" y="1956436"/>
            <a:ext cx="12192000" cy="2500673"/>
          </a:xfrm>
          <a:prstGeom prst="rect">
            <a:avLst/>
          </a:prstGeom>
          <a:gradFill>
            <a:gsLst>
              <a:gs pos="0">
                <a:srgbClr val="0068AC"/>
              </a:gs>
              <a:gs pos="100000">
                <a:srgbClr val="03568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C16A4-72CA-EA46-8317-5516606F265E}"/>
              </a:ext>
            </a:extLst>
          </p:cNvPr>
          <p:cNvSpPr/>
          <p:nvPr userDrawn="1"/>
        </p:nvSpPr>
        <p:spPr>
          <a:xfrm>
            <a:off x="0" y="0"/>
            <a:ext cx="12192000" cy="2045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24D8F-1E36-D94F-9D1A-67C925143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8552" y="5769707"/>
            <a:ext cx="2308625" cy="598532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9CDCCB-BB19-7B43-8C65-F9219192A7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454" y="2559817"/>
            <a:ext cx="5060183" cy="779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Breaker slide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958E7F0-AC51-6747-B8BA-0543CEFFE8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454" y="3299160"/>
            <a:ext cx="4766373" cy="4810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DF478-C1B0-7045-B7A9-D604790108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046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A1747-BD6A-5743-9227-04D6B5DAC023}"/>
              </a:ext>
            </a:extLst>
          </p:cNvPr>
          <p:cNvSpPr/>
          <p:nvPr userDrawn="1"/>
        </p:nvSpPr>
        <p:spPr>
          <a:xfrm>
            <a:off x="0" y="6300592"/>
            <a:ext cx="12192000" cy="569933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568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27DE5-4772-E647-910A-96A9228EC7F0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DDE67F-A1BE-D94D-AF24-249823893A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37236" y="0"/>
            <a:ext cx="6283325" cy="6299707"/>
          </a:xfrm>
          <a:custGeom>
            <a:avLst/>
            <a:gdLst>
              <a:gd name="connsiteX0" fmla="*/ 0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0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3325" h="6299707">
                <a:moveTo>
                  <a:pt x="371475" y="0"/>
                </a:moveTo>
                <a:lnTo>
                  <a:pt x="6283325" y="0"/>
                </a:lnTo>
                <a:lnTo>
                  <a:pt x="6283325" y="6299707"/>
                </a:lnTo>
                <a:lnTo>
                  <a:pt x="0" y="6299707"/>
                </a:lnTo>
                <a:cubicBezTo>
                  <a:pt x="1366838" y="5285655"/>
                  <a:pt x="3405187" y="2528528"/>
                  <a:pt x="371475" y="0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CF76EA-2DD8-E746-834B-96F37EBD8A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8675" y="-1"/>
            <a:ext cx="6283325" cy="6299707"/>
          </a:xfrm>
          <a:custGeom>
            <a:avLst/>
            <a:gdLst>
              <a:gd name="connsiteX0" fmla="*/ 0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0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  <a:gd name="connsiteX0" fmla="*/ 371475 w 6283325"/>
              <a:gd name="connsiteY0" fmla="*/ 0 h 6299707"/>
              <a:gd name="connsiteX1" fmla="*/ 6283325 w 6283325"/>
              <a:gd name="connsiteY1" fmla="*/ 0 h 6299707"/>
              <a:gd name="connsiteX2" fmla="*/ 6283325 w 6283325"/>
              <a:gd name="connsiteY2" fmla="*/ 6299707 h 6299707"/>
              <a:gd name="connsiteX3" fmla="*/ 0 w 6283325"/>
              <a:gd name="connsiteY3" fmla="*/ 6299707 h 6299707"/>
              <a:gd name="connsiteX4" fmla="*/ 371475 w 6283325"/>
              <a:gd name="connsiteY4" fmla="*/ 0 h 62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3325" h="6299707">
                <a:moveTo>
                  <a:pt x="371475" y="0"/>
                </a:moveTo>
                <a:lnTo>
                  <a:pt x="6283325" y="0"/>
                </a:lnTo>
                <a:lnTo>
                  <a:pt x="6283325" y="6299707"/>
                </a:lnTo>
                <a:lnTo>
                  <a:pt x="0" y="6299707"/>
                </a:lnTo>
                <a:cubicBezTo>
                  <a:pt x="1366838" y="5285655"/>
                  <a:pt x="3405187" y="2528528"/>
                  <a:pt x="371475" y="0"/>
                </a:cubicBezTo>
                <a:close/>
              </a:path>
            </a:pathLst>
          </a:custGeom>
          <a:solidFill>
            <a:srgbClr val="788284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7C87F7-B721-4B42-96B5-26835E7B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6438899"/>
            <a:ext cx="1649919" cy="293319"/>
          </a:xfrm>
          <a:prstGeom prst="rect">
            <a:avLst/>
          </a:prstGeom>
        </p:spPr>
      </p:pic>
      <p:sp>
        <p:nvSpPr>
          <p:cNvPr id="13" name="Slide Number Placeholder 20">
            <a:extLst>
              <a:ext uri="{FF2B5EF4-FFF2-40B4-BE49-F238E27FC236}">
                <a16:creationId xmlns:a16="http://schemas.microsoft.com/office/drawing/2014/main" id="{39D71363-B864-D144-8B34-AAE84437F65D}"/>
              </a:ext>
            </a:extLst>
          </p:cNvPr>
          <p:cNvSpPr txBox="1">
            <a:spLocks/>
          </p:cNvSpPr>
          <p:nvPr userDrawn="1"/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28D72-4C38-9442-93E5-E09E3EC4318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2A57FE8-369B-D84F-A16F-1661D91E04E0}"/>
              </a:ext>
            </a:extLst>
          </p:cNvPr>
          <p:cNvSpPr/>
          <p:nvPr userDrawn="1"/>
        </p:nvSpPr>
        <p:spPr>
          <a:xfrm rot="5400000">
            <a:off x="-13679" y="764305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A288AFDA-CEE2-3443-B45C-E350B3508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1725" y="1718419"/>
            <a:ext cx="4909601" cy="375625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3568C"/>
              </a:buClr>
              <a:buFontTx/>
              <a:buNone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16E8027-5272-7D48-9A50-A4F84F27C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507" y="600327"/>
            <a:ext cx="4909601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6400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A1747-BD6A-5743-9227-04D6B5DAC023}"/>
              </a:ext>
            </a:extLst>
          </p:cNvPr>
          <p:cNvSpPr/>
          <p:nvPr userDrawn="1"/>
        </p:nvSpPr>
        <p:spPr>
          <a:xfrm>
            <a:off x="0" y="6300592"/>
            <a:ext cx="12192000" cy="569933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568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27DE5-4772-E647-910A-96A9228EC7F0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7C87F7-B721-4B42-96B5-26835E7B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6438899"/>
            <a:ext cx="1649919" cy="293319"/>
          </a:xfrm>
          <a:prstGeom prst="rect">
            <a:avLst/>
          </a:prstGeom>
        </p:spPr>
      </p:pic>
      <p:sp>
        <p:nvSpPr>
          <p:cNvPr id="13" name="Slide Number Placeholder 20">
            <a:extLst>
              <a:ext uri="{FF2B5EF4-FFF2-40B4-BE49-F238E27FC236}">
                <a16:creationId xmlns:a16="http://schemas.microsoft.com/office/drawing/2014/main" id="{39D71363-B864-D144-8B34-AAE84437F65D}"/>
              </a:ext>
            </a:extLst>
          </p:cNvPr>
          <p:cNvSpPr txBox="1">
            <a:spLocks/>
          </p:cNvSpPr>
          <p:nvPr userDrawn="1"/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28D72-4C38-9442-93E5-E09E3EC4318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A288AFDA-CEE2-3443-B45C-E350B3508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9637" y="4235606"/>
            <a:ext cx="9868331" cy="182522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3568C"/>
              </a:buClr>
              <a:buFontTx/>
              <a:buNone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16E8027-5272-7D48-9A50-A4F84F27C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9638" y="3514281"/>
            <a:ext cx="4909601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89B52-624F-B44E-BE2E-CB77AE9E08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017963" cy="3102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97CBCB-3928-844C-8407-BF3B91E94F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14800" y="0"/>
            <a:ext cx="3944938" cy="3102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4B50BC-4F5D-F04B-B678-56540517FB0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56575" y="0"/>
            <a:ext cx="4029075" cy="3102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A1747-BD6A-5743-9227-04D6B5DAC023}"/>
              </a:ext>
            </a:extLst>
          </p:cNvPr>
          <p:cNvSpPr/>
          <p:nvPr userDrawn="1"/>
        </p:nvSpPr>
        <p:spPr>
          <a:xfrm>
            <a:off x="0" y="6300592"/>
            <a:ext cx="12192000" cy="569933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568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27DE5-4772-E647-910A-96A9228EC7F0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7C87F7-B721-4B42-96B5-26835E7B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6438899"/>
            <a:ext cx="1649919" cy="293319"/>
          </a:xfrm>
          <a:prstGeom prst="rect">
            <a:avLst/>
          </a:prstGeom>
        </p:spPr>
      </p:pic>
      <p:sp>
        <p:nvSpPr>
          <p:cNvPr id="13" name="Slide Number Placeholder 20">
            <a:extLst>
              <a:ext uri="{FF2B5EF4-FFF2-40B4-BE49-F238E27FC236}">
                <a16:creationId xmlns:a16="http://schemas.microsoft.com/office/drawing/2014/main" id="{39D71363-B864-D144-8B34-AAE84437F65D}"/>
              </a:ext>
            </a:extLst>
          </p:cNvPr>
          <p:cNvSpPr txBox="1">
            <a:spLocks/>
          </p:cNvSpPr>
          <p:nvPr userDrawn="1"/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28D72-4C38-9442-93E5-E09E3EC4318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A288AFDA-CEE2-3443-B45C-E350B3508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08" y="4129626"/>
            <a:ext cx="2295354" cy="182522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16E8027-5272-7D48-9A50-A4F84F27C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508" y="594595"/>
            <a:ext cx="3819354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B5C3DE83-C121-3F41-808B-137B923CED12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17213-FC99-A948-B255-AF2264DF86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825" y="1171606"/>
            <a:ext cx="4463806" cy="681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 b="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 b="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 b="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 b="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110B5A-156B-6D47-8F68-757D63B3D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9452472" y="0"/>
            <a:ext cx="2739528" cy="336570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1FAD078-CB0C-F44E-B242-A0A6CF74008A}"/>
              </a:ext>
            </a:extLst>
          </p:cNvPr>
          <p:cNvSpPr/>
          <p:nvPr userDrawn="1"/>
        </p:nvSpPr>
        <p:spPr>
          <a:xfrm>
            <a:off x="863434" y="2380971"/>
            <a:ext cx="1402915" cy="1402915"/>
          </a:xfrm>
          <a:prstGeom prst="ellipse">
            <a:avLst/>
          </a:prstGeom>
          <a:solidFill>
            <a:srgbClr val="03568C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AD66CD-9067-A64A-B92B-34FB083B552D}"/>
              </a:ext>
            </a:extLst>
          </p:cNvPr>
          <p:cNvSpPr/>
          <p:nvPr userDrawn="1"/>
        </p:nvSpPr>
        <p:spPr>
          <a:xfrm>
            <a:off x="3879047" y="2380971"/>
            <a:ext cx="1402915" cy="1402915"/>
          </a:xfrm>
          <a:prstGeom prst="ellipse">
            <a:avLst/>
          </a:prstGeom>
          <a:solidFill>
            <a:srgbClr val="03568C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1E70DF-374E-2C44-A65A-297C04483AC4}"/>
              </a:ext>
            </a:extLst>
          </p:cNvPr>
          <p:cNvSpPr/>
          <p:nvPr userDrawn="1"/>
        </p:nvSpPr>
        <p:spPr>
          <a:xfrm>
            <a:off x="6898544" y="2380971"/>
            <a:ext cx="1402915" cy="1402915"/>
          </a:xfrm>
          <a:prstGeom prst="ellipse">
            <a:avLst/>
          </a:prstGeom>
          <a:solidFill>
            <a:srgbClr val="03568C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61A899-B3D2-2A43-95F7-1E28656A8DBB}"/>
              </a:ext>
            </a:extLst>
          </p:cNvPr>
          <p:cNvSpPr/>
          <p:nvPr userDrawn="1"/>
        </p:nvSpPr>
        <p:spPr>
          <a:xfrm>
            <a:off x="9907863" y="2388415"/>
            <a:ext cx="1402915" cy="1402915"/>
          </a:xfrm>
          <a:prstGeom prst="ellipse">
            <a:avLst/>
          </a:prstGeom>
          <a:solidFill>
            <a:srgbClr val="03568C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989A816A-1B4B-B04B-B859-7747082330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4769" y="4129626"/>
            <a:ext cx="2295354" cy="182522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275D74C-BBF1-3D47-B137-A84063C184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2324" y="4129626"/>
            <a:ext cx="2295354" cy="182522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14CB337-BFA7-E04C-B829-3084D8313E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69879" y="4129626"/>
            <a:ext cx="2295354" cy="182522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DB2ABA-C4DC-0646-ACFA-F223365F18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5375" y="2382912"/>
            <a:ext cx="1399032" cy="1399032"/>
          </a:xfrm>
          <a:prstGeom prst="ellipse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294E26B6-0CA3-924D-B838-77D45931DF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880988" y="2382912"/>
            <a:ext cx="1399032" cy="1399032"/>
          </a:xfrm>
          <a:prstGeom prst="ellipse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FA7E5D23-6D05-3D4A-BDAA-9A58EFBF135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00485" y="2382912"/>
            <a:ext cx="1399032" cy="1399032"/>
          </a:xfrm>
          <a:prstGeom prst="ellipse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BFA50A9D-50E5-464F-A07A-A07287CC24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09804" y="2390356"/>
            <a:ext cx="1399032" cy="1399032"/>
          </a:xfrm>
          <a:prstGeom prst="ellipse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A1747-BD6A-5743-9227-04D6B5DAC023}"/>
              </a:ext>
            </a:extLst>
          </p:cNvPr>
          <p:cNvSpPr/>
          <p:nvPr userDrawn="1"/>
        </p:nvSpPr>
        <p:spPr>
          <a:xfrm>
            <a:off x="0" y="6300592"/>
            <a:ext cx="12192000" cy="569933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568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27DE5-4772-E647-910A-96A9228EC7F0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282E8E-E4A6-0B46-9126-9F3D0EE0AAAD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190041D-8641-C946-9230-C35713B8C11A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5FED4D-5E51-A244-8FB5-EC02DA57EFCC}"/>
              </a:ext>
            </a:extLst>
          </p:cNvPr>
          <p:cNvSpPr/>
          <p:nvPr userDrawn="1"/>
        </p:nvSpPr>
        <p:spPr>
          <a:xfrm>
            <a:off x="0" y="1603331"/>
            <a:ext cx="12192000" cy="46956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7C87F7-B721-4B42-96B5-26835E7B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6438899"/>
            <a:ext cx="1649919" cy="293319"/>
          </a:xfrm>
          <a:prstGeom prst="rect">
            <a:avLst/>
          </a:prstGeom>
        </p:spPr>
      </p:pic>
      <p:sp>
        <p:nvSpPr>
          <p:cNvPr id="13" name="Slide Number Placeholder 20">
            <a:extLst>
              <a:ext uri="{FF2B5EF4-FFF2-40B4-BE49-F238E27FC236}">
                <a16:creationId xmlns:a16="http://schemas.microsoft.com/office/drawing/2014/main" id="{39D71363-B864-D144-8B34-AAE84437F65D}"/>
              </a:ext>
            </a:extLst>
          </p:cNvPr>
          <p:cNvSpPr txBox="1">
            <a:spLocks/>
          </p:cNvSpPr>
          <p:nvPr userDrawn="1"/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28D72-4C38-9442-93E5-E09E3EC4318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A288AFDA-CEE2-3443-B45C-E350B3508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508" y="4129626"/>
            <a:ext cx="2295354" cy="182522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16E8027-5272-7D48-9A50-A4F84F27C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508" y="594595"/>
            <a:ext cx="3819354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Our Team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B5C3DE83-C121-3F41-808B-137B923CED12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FAD078-CB0C-F44E-B242-A0A6CF74008A}"/>
              </a:ext>
            </a:extLst>
          </p:cNvPr>
          <p:cNvSpPr/>
          <p:nvPr userDrawn="1"/>
        </p:nvSpPr>
        <p:spPr>
          <a:xfrm>
            <a:off x="863434" y="2380971"/>
            <a:ext cx="1402915" cy="1402915"/>
          </a:xfrm>
          <a:prstGeom prst="ellipse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AD66CD-9067-A64A-B92B-34FB083B552D}"/>
              </a:ext>
            </a:extLst>
          </p:cNvPr>
          <p:cNvSpPr/>
          <p:nvPr userDrawn="1"/>
        </p:nvSpPr>
        <p:spPr>
          <a:xfrm>
            <a:off x="3879047" y="2380971"/>
            <a:ext cx="1402915" cy="1402915"/>
          </a:xfrm>
          <a:prstGeom prst="ellipse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1E70DF-374E-2C44-A65A-297C04483AC4}"/>
              </a:ext>
            </a:extLst>
          </p:cNvPr>
          <p:cNvSpPr/>
          <p:nvPr userDrawn="1"/>
        </p:nvSpPr>
        <p:spPr>
          <a:xfrm>
            <a:off x="6898544" y="2380971"/>
            <a:ext cx="1402915" cy="1402915"/>
          </a:xfrm>
          <a:prstGeom prst="ellipse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61A899-B3D2-2A43-95F7-1E28656A8DBB}"/>
              </a:ext>
            </a:extLst>
          </p:cNvPr>
          <p:cNvSpPr/>
          <p:nvPr userDrawn="1"/>
        </p:nvSpPr>
        <p:spPr>
          <a:xfrm>
            <a:off x="9907863" y="2388415"/>
            <a:ext cx="1402915" cy="1402915"/>
          </a:xfrm>
          <a:prstGeom prst="ellipse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989A816A-1B4B-B04B-B859-7747082330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4769" y="4129626"/>
            <a:ext cx="2295354" cy="182522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275D74C-BBF1-3D47-B137-A84063C184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2324" y="4129626"/>
            <a:ext cx="2295354" cy="182522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14CB337-BFA7-E04C-B829-3084D8313E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69879" y="4129626"/>
            <a:ext cx="2295354" cy="182522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DB2ABA-C4DC-0646-ACFA-F223365F18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5375" y="2394622"/>
            <a:ext cx="1399032" cy="1399032"/>
          </a:xfrm>
          <a:prstGeom prst="ellipse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294E26B6-0CA3-924D-B838-77D45931DF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880988" y="2394622"/>
            <a:ext cx="1399032" cy="1399032"/>
          </a:xfrm>
          <a:prstGeom prst="ellipse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FA7E5D23-6D05-3D4A-BDAA-9A58EFBF135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00485" y="2394622"/>
            <a:ext cx="1399032" cy="1399032"/>
          </a:xfrm>
          <a:prstGeom prst="ellipse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BFA50A9D-50E5-464F-A07A-A07287CC24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09804" y="2402066"/>
            <a:ext cx="1399032" cy="1399032"/>
          </a:xfrm>
          <a:prstGeom prst="ellipse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4649D8-461A-4546-91CD-1992D3698521}"/>
              </a:ext>
            </a:extLst>
          </p:cNvPr>
          <p:cNvSpPr/>
          <p:nvPr userDrawn="1"/>
        </p:nvSpPr>
        <p:spPr>
          <a:xfrm>
            <a:off x="0" y="1551867"/>
            <a:ext cx="12192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6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A1747-BD6A-5743-9227-04D6B5DAC023}"/>
              </a:ext>
            </a:extLst>
          </p:cNvPr>
          <p:cNvSpPr/>
          <p:nvPr userDrawn="1"/>
        </p:nvSpPr>
        <p:spPr>
          <a:xfrm>
            <a:off x="0" y="6300592"/>
            <a:ext cx="12192000" cy="569933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568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27DE5-4772-E647-910A-96A9228EC7F0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7C87F7-B721-4B42-96B5-26835E7B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6438899"/>
            <a:ext cx="1649919" cy="293319"/>
          </a:xfrm>
          <a:prstGeom prst="rect">
            <a:avLst/>
          </a:prstGeom>
        </p:spPr>
      </p:pic>
      <p:sp>
        <p:nvSpPr>
          <p:cNvPr id="13" name="Slide Number Placeholder 20">
            <a:extLst>
              <a:ext uri="{FF2B5EF4-FFF2-40B4-BE49-F238E27FC236}">
                <a16:creationId xmlns:a16="http://schemas.microsoft.com/office/drawing/2014/main" id="{39D71363-B864-D144-8B34-AAE84437F65D}"/>
              </a:ext>
            </a:extLst>
          </p:cNvPr>
          <p:cNvSpPr txBox="1">
            <a:spLocks/>
          </p:cNvSpPr>
          <p:nvPr userDrawn="1"/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28D72-4C38-9442-93E5-E09E3EC4318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16E8027-5272-7D48-9A50-A4F84F27C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508" y="594595"/>
            <a:ext cx="3819354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 slide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B5C3DE83-C121-3F41-808B-137B923CED12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110B5A-156B-6D47-8F68-757D63B3D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9452472" y="0"/>
            <a:ext cx="2739528" cy="3365706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1639104-5F7C-3545-AF96-17A667E90D9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77508" y="1658721"/>
            <a:ext cx="6539230" cy="4059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95B1A1DC-55BB-624B-8D06-9D8BECEAD544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7116763" y="1658721"/>
            <a:ext cx="4640405" cy="4071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5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, 2,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A1747-BD6A-5743-9227-04D6B5DAC023}"/>
              </a:ext>
            </a:extLst>
          </p:cNvPr>
          <p:cNvSpPr/>
          <p:nvPr userDrawn="1"/>
        </p:nvSpPr>
        <p:spPr>
          <a:xfrm>
            <a:off x="0" y="6300592"/>
            <a:ext cx="12192000" cy="569933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568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27DE5-4772-E647-910A-96A9228EC7F0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7C87F7-B721-4B42-96B5-26835E7B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6438899"/>
            <a:ext cx="1649919" cy="293319"/>
          </a:xfrm>
          <a:prstGeom prst="rect">
            <a:avLst/>
          </a:prstGeom>
        </p:spPr>
      </p:pic>
      <p:sp>
        <p:nvSpPr>
          <p:cNvPr id="13" name="Slide Number Placeholder 20">
            <a:extLst>
              <a:ext uri="{FF2B5EF4-FFF2-40B4-BE49-F238E27FC236}">
                <a16:creationId xmlns:a16="http://schemas.microsoft.com/office/drawing/2014/main" id="{39D71363-B864-D144-8B34-AAE84437F65D}"/>
              </a:ext>
            </a:extLst>
          </p:cNvPr>
          <p:cNvSpPr txBox="1">
            <a:spLocks/>
          </p:cNvSpPr>
          <p:nvPr userDrawn="1"/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028D72-4C38-9442-93E5-E09E3EC4318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A288AFDA-CEE2-3443-B45C-E350B35084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9" y="3264351"/>
            <a:ext cx="3233451" cy="2578773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16E8027-5272-7D48-9A50-A4F84F27C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508" y="594595"/>
            <a:ext cx="3819354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B5C3DE83-C121-3F41-808B-137B923CED12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110B5A-156B-6D47-8F68-757D63B3D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9452472" y="0"/>
            <a:ext cx="2739528" cy="3365706"/>
          </a:xfrm>
          <a:prstGeom prst="rect">
            <a:avLst/>
          </a:prstGeom>
        </p:spPr>
      </p:pic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989A816A-1B4B-B04B-B859-7747082330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91999" y="3264350"/>
            <a:ext cx="3236976" cy="2578773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275D74C-BBF1-3D47-B137-A84063C184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86118" y="3262651"/>
            <a:ext cx="3233450" cy="2578773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03568C"/>
              </a:buClr>
              <a:buFontTx/>
              <a:buNone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 algn="ctr">
              <a:buClr>
                <a:srgbClr val="0067AC"/>
              </a:buClr>
              <a:tabLst/>
              <a:defRPr sz="16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17E29A-5353-F546-AFF3-158CA1E8B595}"/>
              </a:ext>
            </a:extLst>
          </p:cNvPr>
          <p:cNvSpPr/>
          <p:nvPr userDrawn="1"/>
        </p:nvSpPr>
        <p:spPr>
          <a:xfrm>
            <a:off x="0" y="1616283"/>
            <a:ext cx="12192000" cy="1315043"/>
          </a:xfrm>
          <a:prstGeom prst="rect">
            <a:avLst/>
          </a:prstGeom>
          <a:gradFill>
            <a:gsLst>
              <a:gs pos="0">
                <a:srgbClr val="0068AC"/>
              </a:gs>
              <a:gs pos="100000">
                <a:srgbClr val="03568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3666E0-6FFC-F545-AC43-76ABBB3D746A}"/>
              </a:ext>
            </a:extLst>
          </p:cNvPr>
          <p:cNvSpPr/>
          <p:nvPr userDrawn="1"/>
        </p:nvSpPr>
        <p:spPr>
          <a:xfrm>
            <a:off x="457200" y="2000162"/>
            <a:ext cx="541128" cy="54112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AFAAB4-468F-604E-ACCD-331D51DC6CD1}"/>
              </a:ext>
            </a:extLst>
          </p:cNvPr>
          <p:cNvSpPr txBox="1"/>
          <p:nvPr userDrawn="1"/>
        </p:nvSpPr>
        <p:spPr>
          <a:xfrm>
            <a:off x="564097" y="20737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B02FDDD-4E1A-B848-B185-99F548F52338}"/>
              </a:ext>
            </a:extLst>
          </p:cNvPr>
          <p:cNvSpPr/>
          <p:nvPr userDrawn="1"/>
        </p:nvSpPr>
        <p:spPr>
          <a:xfrm>
            <a:off x="4597813" y="2000162"/>
            <a:ext cx="541128" cy="54112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CEB6FC-27E6-6B46-B6D2-135F6A27FA30}"/>
              </a:ext>
            </a:extLst>
          </p:cNvPr>
          <p:cNvSpPr txBox="1"/>
          <p:nvPr userDrawn="1"/>
        </p:nvSpPr>
        <p:spPr>
          <a:xfrm>
            <a:off x="4704710" y="20737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C79850-BF42-A14F-A847-E995A473E685}"/>
              </a:ext>
            </a:extLst>
          </p:cNvPr>
          <p:cNvSpPr/>
          <p:nvPr userDrawn="1"/>
        </p:nvSpPr>
        <p:spPr>
          <a:xfrm>
            <a:off x="8686118" y="2000162"/>
            <a:ext cx="541128" cy="54112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71C8C2-889D-7B42-B8AD-014D063ACBF1}"/>
              </a:ext>
            </a:extLst>
          </p:cNvPr>
          <p:cNvSpPr txBox="1"/>
          <p:nvPr userDrawn="1"/>
        </p:nvSpPr>
        <p:spPr>
          <a:xfrm>
            <a:off x="8793015" y="20737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3822E872-D2B9-D14D-8D36-19847455E6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6657" y="2117988"/>
            <a:ext cx="2573993" cy="370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2CA1A6C0-C141-EB43-B3C1-EDA4CF08C0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47982" y="2117988"/>
            <a:ext cx="2580993" cy="370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AF5015C8-581D-1841-8C2A-5AFDD4B76D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5241" y="2117988"/>
            <a:ext cx="2584327" cy="370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6425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63F32D-9176-B547-9C2F-02291D5C9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68AC"/>
              </a:gs>
              <a:gs pos="100000">
                <a:srgbClr val="03568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7AD20C-7AC9-4649-8DA3-7A516CB50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2716" t="4703" r="-786" b="-143"/>
          <a:stretch/>
        </p:blipFill>
        <p:spPr>
          <a:xfrm>
            <a:off x="-1" y="0"/>
            <a:ext cx="5060183" cy="60500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B1C568-2495-A844-B9A1-FFDF72C5CEB7}"/>
              </a:ext>
            </a:extLst>
          </p:cNvPr>
          <p:cNvCxnSpPr>
            <a:cxnSpLocks/>
          </p:cNvCxnSpPr>
          <p:nvPr userDrawn="1"/>
        </p:nvCxnSpPr>
        <p:spPr>
          <a:xfrm>
            <a:off x="6375148" y="4057524"/>
            <a:ext cx="4765984" cy="0"/>
          </a:xfrm>
          <a:prstGeom prst="line">
            <a:avLst/>
          </a:prstGeom>
          <a:ln>
            <a:gradFill>
              <a:gsLst>
                <a:gs pos="100000">
                  <a:srgbClr val="0067AC"/>
                </a:gs>
                <a:gs pos="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9CD48B-C37F-F94E-BC11-3AC42EC2E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2724" y="5372100"/>
            <a:ext cx="3931768" cy="10193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E9F573-26C2-CC43-A7EB-2F06659627BD}"/>
              </a:ext>
            </a:extLst>
          </p:cNvPr>
          <p:cNvSpPr txBox="1"/>
          <p:nvPr userDrawn="1"/>
        </p:nvSpPr>
        <p:spPr>
          <a:xfrm>
            <a:off x="6258154" y="3243510"/>
            <a:ext cx="419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0448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C288EE-8C65-9642-9F42-914B77F89658}"/>
              </a:ext>
            </a:extLst>
          </p:cNvPr>
          <p:cNvSpPr/>
          <p:nvPr userDrawn="1"/>
        </p:nvSpPr>
        <p:spPr>
          <a:xfrm>
            <a:off x="0" y="-1"/>
            <a:ext cx="12192000" cy="6764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590F4-EBB8-4947-BE6A-FFC1F1880B4B}"/>
              </a:ext>
            </a:extLst>
          </p:cNvPr>
          <p:cNvSpPr/>
          <p:nvPr userDrawn="1"/>
        </p:nvSpPr>
        <p:spPr>
          <a:xfrm>
            <a:off x="0" y="6764054"/>
            <a:ext cx="12192000" cy="106471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C28D2-DB66-0F41-8B49-33705A1D8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3320" r="4400" b="-392"/>
          <a:stretch/>
        </p:blipFill>
        <p:spPr>
          <a:xfrm>
            <a:off x="7015839" y="0"/>
            <a:ext cx="5176162" cy="6457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665646-A044-F546-825C-F5B6104E8B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098" y="1066128"/>
            <a:ext cx="3367662" cy="8730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7A436-6226-5445-8EC1-DD462E625113}"/>
              </a:ext>
            </a:extLst>
          </p:cNvPr>
          <p:cNvCxnSpPr>
            <a:cxnSpLocks/>
          </p:cNvCxnSpPr>
          <p:nvPr userDrawn="1"/>
        </p:nvCxnSpPr>
        <p:spPr>
          <a:xfrm>
            <a:off x="808098" y="4605985"/>
            <a:ext cx="4765984" cy="0"/>
          </a:xfrm>
          <a:prstGeom prst="line">
            <a:avLst/>
          </a:prstGeom>
          <a:ln>
            <a:gradFill>
              <a:gsLst>
                <a:gs pos="0">
                  <a:srgbClr val="0067AC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2D2A553-D870-2A45-A493-F7629AA3B671}"/>
              </a:ext>
            </a:extLst>
          </p:cNvPr>
          <p:cNvSpPr txBox="1">
            <a:spLocks/>
          </p:cNvSpPr>
          <p:nvPr userDrawn="1"/>
        </p:nvSpPr>
        <p:spPr>
          <a:xfrm>
            <a:off x="748138" y="3786312"/>
            <a:ext cx="6697248" cy="648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775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20539D-C4E2-E74C-B15F-B3A566FD10C1}"/>
              </a:ext>
            </a:extLst>
          </p:cNvPr>
          <p:cNvSpPr/>
          <p:nvPr userDrawn="1"/>
        </p:nvSpPr>
        <p:spPr>
          <a:xfrm>
            <a:off x="0" y="-1"/>
            <a:ext cx="12192000" cy="6764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EF719-740B-F44C-B910-08EB9F59449B}"/>
              </a:ext>
            </a:extLst>
          </p:cNvPr>
          <p:cNvSpPr/>
          <p:nvPr userDrawn="1"/>
        </p:nvSpPr>
        <p:spPr>
          <a:xfrm>
            <a:off x="0" y="6764054"/>
            <a:ext cx="12192000" cy="106471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02756-0FF2-114C-9739-8C372F8D8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t="3320" r="4400" b="-392"/>
          <a:stretch/>
        </p:blipFill>
        <p:spPr>
          <a:xfrm>
            <a:off x="7015839" y="0"/>
            <a:ext cx="5176162" cy="6457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C965B-278C-4544-8852-12E11BA6C8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098" y="1066129"/>
            <a:ext cx="2308625" cy="5985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865320-21AB-2B41-B1FF-970B9621F6A7}"/>
              </a:ext>
            </a:extLst>
          </p:cNvPr>
          <p:cNvCxnSpPr>
            <a:cxnSpLocks/>
          </p:cNvCxnSpPr>
          <p:nvPr userDrawn="1"/>
        </p:nvCxnSpPr>
        <p:spPr>
          <a:xfrm>
            <a:off x="808098" y="4605985"/>
            <a:ext cx="4765984" cy="0"/>
          </a:xfrm>
          <a:prstGeom prst="line">
            <a:avLst/>
          </a:prstGeom>
          <a:ln>
            <a:gradFill>
              <a:gsLst>
                <a:gs pos="0">
                  <a:srgbClr val="0067AC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76778F-E74A-6A45-84DC-4EEA6F7514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159" y="3463495"/>
            <a:ext cx="6175010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9037C5-4213-C347-B022-B83217209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159" y="4080363"/>
            <a:ext cx="6175009" cy="3730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consectetur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91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247394-9FE0-6A44-8EE2-514F4D257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152448" y="-19498"/>
            <a:ext cx="7972424" cy="68774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00AE2-4D13-824C-B15B-668DAA13B2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2575" y="-19498"/>
            <a:ext cx="7972424" cy="6877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C19E5-2ED6-D144-BF0B-C2A304FE30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098" y="1066128"/>
            <a:ext cx="2971124" cy="77029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739ED-3217-6D49-8482-090F98314735}"/>
              </a:ext>
            </a:extLst>
          </p:cNvPr>
          <p:cNvCxnSpPr>
            <a:cxnSpLocks/>
          </p:cNvCxnSpPr>
          <p:nvPr userDrawn="1"/>
        </p:nvCxnSpPr>
        <p:spPr>
          <a:xfrm>
            <a:off x="808098" y="4111310"/>
            <a:ext cx="4765984" cy="0"/>
          </a:xfrm>
          <a:prstGeom prst="line">
            <a:avLst/>
          </a:prstGeom>
          <a:ln>
            <a:gradFill>
              <a:gsLst>
                <a:gs pos="0">
                  <a:srgbClr val="0067AC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06ED7D5-4BC7-F745-BC1C-D2AF89E6FCEF}"/>
              </a:ext>
            </a:extLst>
          </p:cNvPr>
          <p:cNvSpPr txBox="1">
            <a:spLocks/>
          </p:cNvSpPr>
          <p:nvPr userDrawn="1"/>
        </p:nvSpPr>
        <p:spPr>
          <a:xfrm>
            <a:off x="718160" y="2968668"/>
            <a:ext cx="3478059" cy="1005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535038-816E-C14A-AD06-0E70D7497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5000"/>
          </a:blip>
          <a:srcRect t="3320" r="4400" b="-392"/>
          <a:stretch/>
        </p:blipFill>
        <p:spPr>
          <a:xfrm>
            <a:off x="6994549" y="0"/>
            <a:ext cx="5176162" cy="64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93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36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1DB6A-6729-4785-A306-91C961B68C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23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AD085-E8A6-8845-BD4E-CB4CCA059FC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4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A316442-7EB7-8D44-97AB-7D19648BA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159" y="3002439"/>
            <a:ext cx="4855923" cy="1006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</a:t>
            </a:r>
            <a:br>
              <a:rPr lang="en-US" dirty="0"/>
            </a:br>
            <a:r>
              <a:rPr lang="en-US" dirty="0"/>
              <a:t>dolor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1BF4805-C43F-DF47-967D-5F2C823307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159" y="4080363"/>
            <a:ext cx="6175009" cy="3730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5D690E-D579-5A4C-8B50-04C7FCAC3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152448" y="-19498"/>
            <a:ext cx="7972424" cy="68774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4257B-FCB7-514A-A7E2-091107B54A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2575" y="-19498"/>
            <a:ext cx="7972424" cy="6877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4066B-7058-2449-BD4B-EAD8344E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098" y="1066128"/>
            <a:ext cx="3573402" cy="92643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211ECE-4E48-A749-AFF4-AE05186583FF}"/>
              </a:ext>
            </a:extLst>
          </p:cNvPr>
          <p:cNvCxnSpPr>
            <a:cxnSpLocks/>
          </p:cNvCxnSpPr>
          <p:nvPr userDrawn="1"/>
        </p:nvCxnSpPr>
        <p:spPr>
          <a:xfrm>
            <a:off x="808098" y="4605985"/>
            <a:ext cx="4765984" cy="0"/>
          </a:xfrm>
          <a:prstGeom prst="line">
            <a:avLst/>
          </a:prstGeom>
          <a:ln>
            <a:gradFill>
              <a:gsLst>
                <a:gs pos="0">
                  <a:srgbClr val="0067AC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065DC-8EAD-8A46-9073-CEA0C489F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5000"/>
          </a:blip>
          <a:srcRect t="3320" r="4400" b="-392"/>
          <a:stretch/>
        </p:blipFill>
        <p:spPr>
          <a:xfrm>
            <a:off x="6994549" y="0"/>
            <a:ext cx="5176162" cy="64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103224-58C3-424D-A980-0BBE7BD43E2C}"/>
              </a:ext>
            </a:extLst>
          </p:cNvPr>
          <p:cNvSpPr/>
          <p:nvPr userDrawn="1"/>
        </p:nvSpPr>
        <p:spPr>
          <a:xfrm>
            <a:off x="0" y="4369852"/>
            <a:ext cx="12192000" cy="2500673"/>
          </a:xfrm>
          <a:prstGeom prst="rect">
            <a:avLst/>
          </a:prstGeom>
          <a:gradFill>
            <a:gsLst>
              <a:gs pos="0">
                <a:srgbClr val="0068AC"/>
              </a:gs>
              <a:gs pos="100000">
                <a:srgbClr val="03568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71F6A-A18F-0846-A62F-351A427BAF4A}"/>
              </a:ext>
            </a:extLst>
          </p:cNvPr>
          <p:cNvSpPr/>
          <p:nvPr userDrawn="1"/>
        </p:nvSpPr>
        <p:spPr>
          <a:xfrm>
            <a:off x="0" y="101940"/>
            <a:ext cx="12192000" cy="4357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146CCC-8629-BD4B-B7A0-D2FD746B6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4856" y="5097307"/>
            <a:ext cx="2502321" cy="64875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BFCF1DC-C076-2F47-9D8D-1A79DF9F2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4530"/>
            <a:ext cx="12192000" cy="44592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D87FDC33-9D42-D544-8DE6-3E1DDDFA6D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089" y="4933743"/>
            <a:ext cx="5774122" cy="779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consectetur</a:t>
            </a:r>
            <a:r>
              <a:rPr lang="en-US" dirty="0"/>
              <a:t> 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13EFA03-8319-8C47-9CD5-468AFBAA32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2089" y="5691503"/>
            <a:ext cx="5060183" cy="48101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58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C0F191-B7F7-B447-8128-9CE100F7C71D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DE44CB-4E29-994A-9EC0-6A17CEF0FC33}"/>
              </a:ext>
            </a:extLst>
          </p:cNvPr>
          <p:cNvSpPr/>
          <p:nvPr userDrawn="1"/>
        </p:nvSpPr>
        <p:spPr>
          <a:xfrm>
            <a:off x="0" y="6300592"/>
            <a:ext cx="12192000" cy="569933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568C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2B90DA-D9EA-8741-B852-0CCEDB5C2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6438899"/>
            <a:ext cx="1649919" cy="293319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id="{E2E22035-0809-8B4B-8507-F1EEBCE9465D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Slide Number Placeholder 20">
            <a:extLst>
              <a:ext uri="{FF2B5EF4-FFF2-40B4-BE49-F238E27FC236}">
                <a16:creationId xmlns:a16="http://schemas.microsoft.com/office/drawing/2014/main" id="{61AC938A-E46E-654F-AF31-CC81A849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/>
          <a:p>
            <a:fld id="{CC028D72-4C38-9442-93E5-E09E3EC4318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D2AB97-7D90-1241-B67C-A8F386C04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9452472" y="0"/>
            <a:ext cx="2739528" cy="3365706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C96AF8-082F-6040-8743-B7B7A3A58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1725" y="1718420"/>
            <a:ext cx="10258425" cy="293564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3568C"/>
              </a:buClr>
              <a:buFontTx/>
              <a:buNone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C29DA8C3-7531-B645-AC35-F4C4AA75DE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507" y="600327"/>
            <a:ext cx="4909601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9178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C0F191-B7F7-B447-8128-9CE100F7C71D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E2E22035-0809-8B4B-8507-F1EEBCE9465D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D2AB97-7D90-1241-B67C-A8F386C04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9452472" y="0"/>
            <a:ext cx="2739528" cy="3365706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C96AF8-082F-6040-8743-B7B7A3A58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1725" y="1718420"/>
            <a:ext cx="10258425" cy="293564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3568C"/>
              </a:buClr>
              <a:buFontTx/>
              <a:buNone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20">
            <a:extLst>
              <a:ext uri="{FF2B5EF4-FFF2-40B4-BE49-F238E27FC236}">
                <a16:creationId xmlns:a16="http://schemas.microsoft.com/office/drawing/2014/main" id="{C16D6D02-11DB-384A-9AA3-F3D75634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/>
          <a:p>
            <a:fld id="{CC028D72-4C38-9442-93E5-E09E3EC4318F}" type="slidenum">
              <a:rPr lang="en-US" smtClean="0">
                <a:solidFill>
                  <a:srgbClr val="0E6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solidFill>
                <a:srgbClr val="0E6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8B13BE-4BED-4A4C-A735-0A2B80640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427" y="6459369"/>
            <a:ext cx="1648655" cy="293319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3A5CCA9E-9D25-A145-BB80-1A113D25F7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507" y="600327"/>
            <a:ext cx="4909601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9521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C0F191-B7F7-B447-8128-9CE100F7C71D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DE44CB-4E29-994A-9EC0-6A17CEF0FC33}"/>
              </a:ext>
            </a:extLst>
          </p:cNvPr>
          <p:cNvSpPr/>
          <p:nvPr userDrawn="1"/>
        </p:nvSpPr>
        <p:spPr>
          <a:xfrm>
            <a:off x="0" y="6300592"/>
            <a:ext cx="12192000" cy="569933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568C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2B90DA-D9EA-8741-B852-0CCEDB5C2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6438899"/>
            <a:ext cx="1649919" cy="293319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id="{E2E22035-0809-8B4B-8507-F1EEBCE9465D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Slide Number Placeholder 20">
            <a:extLst>
              <a:ext uri="{FF2B5EF4-FFF2-40B4-BE49-F238E27FC236}">
                <a16:creationId xmlns:a16="http://schemas.microsoft.com/office/drawing/2014/main" id="{61AC938A-E46E-654F-AF31-CC81A849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/>
          <a:p>
            <a:fld id="{CC028D72-4C38-9442-93E5-E09E3EC4318F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D2AB97-7D90-1241-B67C-A8F386C04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9452472" y="0"/>
            <a:ext cx="2739528" cy="33657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87D541-3E10-C54A-8445-182B06FEF54C}"/>
              </a:ext>
            </a:extLst>
          </p:cNvPr>
          <p:cNvCxnSpPr>
            <a:cxnSpLocks/>
          </p:cNvCxnSpPr>
          <p:nvPr userDrawn="1"/>
        </p:nvCxnSpPr>
        <p:spPr>
          <a:xfrm>
            <a:off x="5937337" y="1390389"/>
            <a:ext cx="0" cy="4517228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1000">
                  <a:srgbClr val="0067AC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B440AA1B-947E-BB4C-8453-AE3709D0C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507" y="600327"/>
            <a:ext cx="4909601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88C7F691-16AE-5B44-BC57-5F08E09724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90003" y="1718420"/>
            <a:ext cx="4440676" cy="395554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3568C"/>
              </a:buClr>
              <a:buFontTx/>
              <a:buNone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F0E2B-935A-3D44-B959-78D8F5CECE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64313" y="1717675"/>
            <a:ext cx="4373562" cy="3956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20663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1775" indent="-220663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1775" indent="-220663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1775" indent="-220663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2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C0F191-B7F7-B447-8128-9CE100F7C71D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E2E22035-0809-8B4B-8507-F1EEBCE9465D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D2AB97-7D90-1241-B67C-A8F386C04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9452472" y="0"/>
            <a:ext cx="2739528" cy="33657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87D541-3E10-C54A-8445-182B06FEF54C}"/>
              </a:ext>
            </a:extLst>
          </p:cNvPr>
          <p:cNvCxnSpPr>
            <a:cxnSpLocks/>
          </p:cNvCxnSpPr>
          <p:nvPr userDrawn="1"/>
        </p:nvCxnSpPr>
        <p:spPr>
          <a:xfrm>
            <a:off x="5937337" y="1390389"/>
            <a:ext cx="0" cy="4517228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1000">
                  <a:srgbClr val="0067AC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B440AA1B-947E-BB4C-8453-AE3709D0C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507" y="600327"/>
            <a:ext cx="4909601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88C7F691-16AE-5B44-BC57-5F08E09724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90003" y="1718420"/>
            <a:ext cx="4440676" cy="395554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3568C"/>
              </a:buClr>
              <a:buFontTx/>
              <a:buNone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F0E2B-935A-3D44-B959-78D8F5CECE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64313" y="1717675"/>
            <a:ext cx="4373562" cy="3956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20663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1775" indent="-220663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1775" indent="-220663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1775" indent="-220663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F108D9C0-1D8A-0C40-BA07-3EC57BE1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690" y="6402553"/>
            <a:ext cx="596478" cy="365125"/>
          </a:xfrm>
          <a:prstGeom prst="rect">
            <a:avLst/>
          </a:prstGeom>
        </p:spPr>
        <p:txBody>
          <a:bodyPr/>
          <a:lstStyle/>
          <a:p>
            <a:fld id="{CC028D72-4C38-9442-93E5-E09E3EC4318F}" type="slidenum">
              <a:rPr lang="en-US" smtClean="0">
                <a:solidFill>
                  <a:srgbClr val="0E6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solidFill>
                <a:srgbClr val="0E6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ACF324-537F-2E43-92C4-B6F339B52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427" y="6459369"/>
            <a:ext cx="1648655" cy="2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9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28A9BE-BBBE-1E4A-9DC9-08A58E5BA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68AC"/>
              </a:gs>
              <a:gs pos="100000">
                <a:srgbClr val="03568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59CDCCB-BB19-7B43-8C65-F9219192A7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0844" y="3248042"/>
            <a:ext cx="5060183" cy="779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Breaker slide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958E7F0-AC51-6747-B8BA-0543CEFFE8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0844" y="3885403"/>
            <a:ext cx="5060183" cy="4810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2A3732-937D-3A47-B74D-FF18855EA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2418" t="3320" r="-701" b="-392"/>
          <a:stretch/>
        </p:blipFill>
        <p:spPr>
          <a:xfrm>
            <a:off x="0" y="-9751"/>
            <a:ext cx="5321508" cy="64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5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6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97" r:id="rId22"/>
    <p:sldLayoutId id="21474837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274320"/>
            <a:ext cx="7315200" cy="640080"/>
          </a:xfrm>
          <a:prstGeom prst="roundRect">
            <a:avLst/>
          </a:prstGeom>
          <a:solidFill>
            <a:srgbClr val="204C9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Inpatient Management of Acute COPD Exacerbation (AECOPD)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38400" y="1097280"/>
            <a:ext cx="7315200" cy="640080"/>
          </a:xfrm>
          <a:prstGeom prst="roundRect">
            <a:avLst/>
          </a:prstGeom>
          <a:solidFill>
            <a:srgbClr val="5B9BD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Assessment</a:t>
            </a:r>
            <a:b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Vitals &amp; SpO2</a:t>
            </a:r>
            <a:b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VBG (or ABG),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CXR,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BNP +/- trop if clinically indicated</a:t>
            </a:r>
            <a:b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Assess Severity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1843578"/>
            <a:ext cx="7315200" cy="914400"/>
          </a:xfrm>
          <a:prstGeom prst="roundRect">
            <a:avLst/>
          </a:prstGeom>
          <a:solidFill>
            <a:srgbClr val="ED7D3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 Management (Within First Hour)</a:t>
            </a: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Oxygen: SpO2 88–92%, reassess ABG if CO2 retention</a:t>
            </a: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Bronchodilators: Albuterol + Ipratropium</a:t>
            </a: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Steroids: Prednisone 40 mg PO daily x5 days (or IV methylprednisolone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unable to take PO</a:t>
            </a: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Antibiotics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expanded criteria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2834639"/>
            <a:ext cx="7315200" cy="689034"/>
          </a:xfrm>
          <a:prstGeom prst="roundRect">
            <a:avLst/>
          </a:prstGeom>
          <a:solidFill>
            <a:srgbClr val="4472C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Reassess </a:t>
            </a: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Improving? → Continue bronchodilators &amp; steroids, monitor closely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consider de-esc to LA nebulizer therapies if indicated</a:t>
            </a: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Hypercapnia/Acidosis (pH ≤7.35, ↑PaCO2)? → Initiate BiPAP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38400" y="3615113"/>
            <a:ext cx="7315200" cy="689034"/>
          </a:xfrm>
          <a:prstGeom prst="roundRect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Escalation of Care</a:t>
            </a:r>
            <a:b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MOLST/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 Directives</a:t>
            </a: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ICU: Severe acidosis (pH &lt;7.25), worsening hypercapnia, refractory hypoxemia</a:t>
            </a:r>
            <a:b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Intubation: Respiratory arrest, severe encephalopathy, instability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38400" y="4395587"/>
            <a:ext cx="7315200" cy="1097280"/>
          </a:xfrm>
          <a:prstGeom prst="roundRect">
            <a:avLst/>
          </a:prstGeom>
          <a:solidFill>
            <a:srgbClr val="70AD4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Supportive Care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DVT prophylaxis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Early mobilization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Airway clearance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-incentive spirometry/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toilet-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aerobika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Active O2 weaning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Smoking cessation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Review inhaler technique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38400" y="5631411"/>
            <a:ext cx="7315200" cy="1097280"/>
          </a:xfrm>
          <a:prstGeom prst="roundRect">
            <a:avLst/>
          </a:prstGeom>
          <a:solidFill>
            <a:srgbClr val="F39C1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pPr>
            <a:r>
              <a:rPr kumimoji="0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Discharge Criteria &amp; Planning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Stable on room air or baseline O2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improved symptoms and clinical findings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Minimal rescue bronchodilator need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Ambulating safely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Optimize maintenance inhalers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provide 30 day supply of ALL 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(LABA/LAMA ± ICS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SABA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Pulmonary rehab referral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Vaccinations (Influenza, Pneumococcal)</a:t>
            </a:r>
            <a:b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Exacerbation action plan</a:t>
            </a:r>
          </a:p>
        </p:txBody>
      </p:sp>
    </p:spTree>
    <p:extLst>
      <p:ext uri="{BB962C8B-B14F-4D97-AF65-F5344CB8AC3E}">
        <p14:creationId xmlns:p14="http://schemas.microsoft.com/office/powerpoint/2010/main" val="72337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805C7-5998-2547-83C4-D19B0082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B09F6F-17A6-CCEA-EC4C-96FA62EF8C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1529" y="4554371"/>
            <a:ext cx="4050125" cy="768011"/>
          </a:xfrm>
        </p:spPr>
        <p:txBody>
          <a:bodyPr/>
          <a:lstStyle/>
          <a:p>
            <a:endParaRPr lang="en-US" sz="1600"/>
          </a:p>
          <a:p>
            <a:r>
              <a:rPr lang="en-US" sz="1200"/>
              <a:t>*</a:t>
            </a:r>
            <a:r>
              <a:rPr lang="en-US" sz="1200" i="1"/>
              <a:t>Global Initiative for Chronic Obstructive Lung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DE21A-441E-20F7-3EA2-D4492EBFF3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507" y="600327"/>
            <a:ext cx="9905180" cy="510400"/>
          </a:xfrm>
        </p:spPr>
        <p:txBody>
          <a:bodyPr/>
          <a:lstStyle/>
          <a:p>
            <a:r>
              <a:rPr lang="en-US"/>
              <a:t>COPD Management: Antibiotics For Routine Use?</a:t>
            </a:r>
          </a:p>
          <a:p>
            <a:r>
              <a:rPr lang="en-US" sz="1800"/>
              <a:t>Best Practice &amp; LOS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31E00-4C68-7086-B0B7-82A72DD4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28D72-4C38-9442-93E5-E09E3EC431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E6A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E6A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BB24F-F1AE-0ACF-ECD9-9A931A2B34DC}"/>
              </a:ext>
            </a:extLst>
          </p:cNvPr>
          <p:cNvSpPr/>
          <p:nvPr/>
        </p:nvSpPr>
        <p:spPr>
          <a:xfrm>
            <a:off x="928056" y="1526617"/>
            <a:ext cx="10281600" cy="4598138"/>
          </a:xfrm>
          <a:prstGeom prst="rect">
            <a:avLst/>
          </a:prstGeom>
          <a:noFill/>
          <a:ln>
            <a:solidFill>
              <a:srgbClr val="0050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8B446-5C57-122C-8160-148FCDFBD861}"/>
              </a:ext>
            </a:extLst>
          </p:cNvPr>
          <p:cNvSpPr/>
          <p:nvPr/>
        </p:nvSpPr>
        <p:spPr>
          <a:xfrm>
            <a:off x="6502869" y="3062970"/>
            <a:ext cx="3853582" cy="2457939"/>
          </a:xfrm>
          <a:prstGeom prst="rect">
            <a:avLst/>
          </a:prstGeom>
          <a:noFill/>
          <a:ln>
            <a:solidFill>
              <a:srgbClr val="006EB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B7C6B-B56D-7E41-DCB8-F2879B86CEFA}"/>
              </a:ext>
            </a:extLst>
          </p:cNvPr>
          <p:cNvSpPr/>
          <p:nvPr/>
        </p:nvSpPr>
        <p:spPr>
          <a:xfrm>
            <a:off x="1788671" y="3062971"/>
            <a:ext cx="3853583" cy="1733320"/>
          </a:xfrm>
          <a:prstGeom prst="rect">
            <a:avLst/>
          </a:prstGeom>
          <a:noFill/>
          <a:ln>
            <a:solidFill>
              <a:srgbClr val="006EB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61BB2CA-15F0-AB11-16FF-F576ADAC452C}"/>
              </a:ext>
            </a:extLst>
          </p:cNvPr>
          <p:cNvSpPr txBox="1">
            <a:spLocks/>
          </p:cNvSpPr>
          <p:nvPr/>
        </p:nvSpPr>
        <p:spPr>
          <a:xfrm>
            <a:off x="1892192" y="3123980"/>
            <a:ext cx="3853584" cy="1292747"/>
          </a:xfrm>
          <a:prstGeom prst="rect">
            <a:avLst/>
          </a:prstGeom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568C"/>
              </a:buClr>
              <a:buFontTx/>
              <a:buNone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051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051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051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051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Purulent sputum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Prior positive bacterial cultures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Invasive/non-invasive mechanical ventilation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D342A8D-9366-79A5-745C-76735796B586}"/>
              </a:ext>
            </a:extLst>
          </p:cNvPr>
          <p:cNvSpPr txBox="1">
            <a:spLocks/>
          </p:cNvSpPr>
          <p:nvPr/>
        </p:nvSpPr>
        <p:spPr>
          <a:xfrm>
            <a:off x="6487643" y="3094963"/>
            <a:ext cx="4201700" cy="2425947"/>
          </a:xfrm>
          <a:prstGeom prst="rect">
            <a:avLst/>
          </a:prstGeom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3568C"/>
              </a:buClr>
              <a:buFontTx/>
              <a:buNone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051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051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051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051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78828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Moderate to severe exacerbation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Worsening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sx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despite other usual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tx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B49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Low FEV1 (&lt;50%)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Recurrent admissions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Prior hospitalizations past yr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Comorbid conditions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esp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HF/CAD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56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B49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Advanced age (&gt;65)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ACD31-4FF4-89DE-546A-722456CAA39B}"/>
              </a:ext>
            </a:extLst>
          </p:cNvPr>
          <p:cNvSpPr txBox="1"/>
          <p:nvPr/>
        </p:nvSpPr>
        <p:spPr>
          <a:xfrm>
            <a:off x="6487644" y="2572616"/>
            <a:ext cx="3853585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UpToDate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466E8-E048-9A98-EFCD-01C80A910851}"/>
              </a:ext>
            </a:extLst>
          </p:cNvPr>
          <p:cNvSpPr txBox="1"/>
          <p:nvPr/>
        </p:nvSpPr>
        <p:spPr>
          <a:xfrm>
            <a:off x="1788674" y="2577408"/>
            <a:ext cx="3853585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GOLD*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10045D-6AFB-F384-3138-3EE09267BD63}"/>
              </a:ext>
            </a:extLst>
          </p:cNvPr>
          <p:cNvSpPr/>
          <p:nvPr/>
        </p:nvSpPr>
        <p:spPr>
          <a:xfrm>
            <a:off x="1761529" y="1834397"/>
            <a:ext cx="8614654" cy="400110"/>
          </a:xfrm>
          <a:prstGeom prst="roundRect">
            <a:avLst/>
          </a:prstGeom>
          <a:solidFill>
            <a:schemeClr val="bg2"/>
          </a:solidFill>
          <a:ln>
            <a:solidFill>
              <a:srgbClr val="002B49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Antibiotics are widely indicated in COPD exacerbation</a:t>
            </a:r>
          </a:p>
        </p:txBody>
      </p:sp>
    </p:spTree>
    <p:extLst>
      <p:ext uri="{BB962C8B-B14F-4D97-AF65-F5344CB8AC3E}">
        <p14:creationId xmlns:p14="http://schemas.microsoft.com/office/powerpoint/2010/main" val="332280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 sz="3200">
                <a:solidFill>
                  <a:srgbClr val="0067A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Antibiotic Options for COPD Exacerbations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b="1" err="1"/>
              <a:t>Azithro</a:t>
            </a:r>
            <a:r>
              <a:rPr lang="en-US" sz="1800" b="1"/>
              <a:t> (3 days)vs doxy (5 days) – LOS lower with </a:t>
            </a:r>
            <a:r>
              <a:rPr lang="en-US" sz="1800" b="1" err="1"/>
              <a:t>azithro</a:t>
            </a:r>
            <a:r>
              <a:rPr lang="en-US" sz="1800" b="1"/>
              <a:t> &amp; faster resolution of dyspnea with </a:t>
            </a:r>
            <a:r>
              <a:rPr lang="en-US" sz="1800" b="1" err="1"/>
              <a:t>azithro</a:t>
            </a:r>
            <a:r>
              <a:rPr lang="en-US" sz="1800" b="1"/>
              <a:t> </a:t>
            </a:r>
          </a:p>
          <a:p>
            <a:pPr marL="0" indent="0">
              <a:buNone/>
            </a:pPr>
            <a:r>
              <a:rPr lang="en-US" sz="1400"/>
              <a:t>Kumar et al.  Comparative Evaluation of Azithromycin &amp; Doxycycline in Acute Exacerbations of COPD  </a:t>
            </a:r>
            <a:r>
              <a:rPr lang="en-US" sz="1400" err="1"/>
              <a:t>Eur</a:t>
            </a:r>
            <a:r>
              <a:rPr lang="en-US" sz="1400"/>
              <a:t> J of Cardiovascular Medicine Vol 15:10:654-657</a:t>
            </a:r>
          </a:p>
          <a:p>
            <a:pPr marL="0" indent="0">
              <a:buNone/>
            </a:pPr>
            <a:endParaRPr lang="en-US" sz="1400"/>
          </a:p>
          <a:p>
            <a:pPr>
              <a:buFontTx/>
              <a:buChar char="-"/>
            </a:pPr>
            <a:r>
              <a:rPr lang="en-US" sz="1800" b="1"/>
              <a:t>Additional benefits of </a:t>
            </a:r>
            <a:r>
              <a:rPr lang="en-US" sz="1800" b="1" err="1"/>
              <a:t>azithro</a:t>
            </a:r>
            <a:r>
              <a:rPr lang="en-US" sz="1800" b="1"/>
              <a:t>: shorter course of txt, reduction in cumulative  amount of steroids required shown in one retrospective study.</a:t>
            </a:r>
          </a:p>
          <a:p>
            <a:pPr>
              <a:buFontTx/>
              <a:buChar char="-"/>
            </a:pPr>
            <a:r>
              <a:rPr lang="en-US" sz="1800" b="1"/>
              <a:t>Clinical data for </a:t>
            </a:r>
            <a:r>
              <a:rPr lang="en-US" sz="1800" b="1" err="1"/>
              <a:t>azithro</a:t>
            </a:r>
            <a:r>
              <a:rPr lang="en-US" sz="1800" b="1"/>
              <a:t> using 3x week prophylaxis shows reduction in exacerbations  </a:t>
            </a:r>
          </a:p>
          <a:p>
            <a:pPr>
              <a:buFontTx/>
              <a:buChar char="-"/>
            </a:pPr>
            <a:r>
              <a:rPr lang="en-US" sz="1800" b="1"/>
              <a:t>Trials excluded </a:t>
            </a:r>
            <a:r>
              <a:rPr lang="en-US" sz="1800" b="1" err="1"/>
              <a:t>azithro</a:t>
            </a:r>
            <a:r>
              <a:rPr lang="en-US" sz="1800" b="1"/>
              <a:t> when QTc&gt;450 </a:t>
            </a:r>
            <a:r>
              <a:rPr lang="en-US" sz="1800" b="1" err="1"/>
              <a:t>ms</a:t>
            </a:r>
            <a:endParaRPr lang="en-US" sz="18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1DB6A-6729-4785-A306-91C961B68C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b="1"/>
              <a:t>Caveat:  no recent sputum cx data or recent </a:t>
            </a:r>
            <a:r>
              <a:rPr lang="en-US" sz="1800" b="1" err="1"/>
              <a:t>abx</a:t>
            </a:r>
            <a:r>
              <a:rPr lang="en-US" sz="1800" b="1"/>
              <a:t> course of therapy exposure </a:t>
            </a:r>
          </a:p>
          <a:p>
            <a:endParaRPr lang="en-US" sz="1800" b="1"/>
          </a:p>
          <a:p>
            <a:endParaRPr lang="en-US" sz="1800" b="1"/>
          </a:p>
          <a:p>
            <a:endParaRPr lang="en-US" sz="1800" b="1"/>
          </a:p>
          <a:p>
            <a:endParaRPr lang="en-US" sz="1800" b="1"/>
          </a:p>
          <a:p>
            <a:r>
              <a:rPr lang="en-US" sz="1800" b="1"/>
              <a:t>Doxycycline, amoxicillin-clavulanate &amp; azithromycin most widely studied</a:t>
            </a:r>
          </a:p>
          <a:p>
            <a:r>
              <a:rPr lang="en-US" sz="1800" b="1"/>
              <a:t>Pre-print retrospective study from 2025 looking at hospitalized COPD exacerbation patients receiving – beta-lactam, macrolide, tetracycline, or quinolone – conclusion was no significant difference between classes therefore use narrow spectrum agents – </a:t>
            </a:r>
            <a:r>
              <a:rPr lang="en-US" sz="1800" b="1" err="1"/>
              <a:t>azithro</a:t>
            </a:r>
            <a:r>
              <a:rPr lang="en-US" sz="1800" b="1"/>
              <a:t> / doxy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32915-6A3B-EFC0-AC4C-026964F9E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9127"/>
            <a:ext cx="5181600" cy="14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B990B-75FB-0FCD-F3BE-1865B7AEE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3" y="259022"/>
            <a:ext cx="10910366" cy="61643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64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45672" y="2262766"/>
            <a:ext cx="2926080" cy="4114800"/>
          </a:xfrm>
          <a:prstGeom prst="roundRect">
            <a:avLst/>
          </a:prstGeom>
          <a:solidFill>
            <a:srgbClr val="FF98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LABA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Indacaterol – Arcapta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Olodaterol – Striverdi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Salmeterol – Serevent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Formoterol – Perforomist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Arformoterol – Brovana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43796" y="2244365"/>
            <a:ext cx="2926080" cy="4114800"/>
          </a:xfrm>
          <a:prstGeom prst="roundRect">
            <a:avLst/>
          </a:prstGeom>
          <a:solidFill>
            <a:srgbClr val="4CAF5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LAMA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Tiotropium – Spiriva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Umeclidinium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Incruse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Glycopyrrolate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Seebri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Lonhala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Revefenacin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Yupelri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Aclidinium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Tudorza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41920" y="2225892"/>
            <a:ext cx="2926080" cy="4114800"/>
          </a:xfrm>
          <a:prstGeom prst="roundRect">
            <a:avLst/>
          </a:prstGeom>
          <a:solidFill>
            <a:srgbClr val="2196F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ICS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Budesonide – Pulmicort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Fluticasone – Flovent /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Arnuity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Mometasone – Asmanex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Beclomethasone – QVAR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ICS NOT used alone in COPD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D30640-2202-1ECD-D313-9F0DB87126CC}"/>
              </a:ext>
            </a:extLst>
          </p:cNvPr>
          <p:cNvSpPr txBox="1">
            <a:spLocks/>
          </p:cNvSpPr>
          <p:nvPr/>
        </p:nvSpPr>
        <p:spPr>
          <a:xfrm>
            <a:off x="1254246" y="517308"/>
            <a:ext cx="9905180" cy="510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COPD Single – Agent Inhalers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★= COPD Preferred (GOLD)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28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682865" y="1842655"/>
            <a:ext cx="4114800" cy="2729345"/>
          </a:xfrm>
          <a:prstGeom prst="roundRect">
            <a:avLst/>
          </a:prstGeom>
          <a:solidFill>
            <a:srgbClr val="FF98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LABA + LAMA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Umeclidinium/Vilanterol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Anoro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Tiotropium/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Olodaterol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Stiolto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Glycopyrrolate/Formoterol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Bevespi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Aclidinium/Formoterol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Duaklir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94337" y="1842654"/>
            <a:ext cx="4114800" cy="2729346"/>
          </a:xfrm>
          <a:prstGeom prst="roundRect">
            <a:avLst/>
          </a:prstGeom>
          <a:solidFill>
            <a:srgbClr val="2196F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LABA + ICS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Budesonide/Formoterol – Symbicort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Fluticasone/Vilanterol – Breo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Fluticasone/Salmeterol – Advair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Mometasone/Formoterol – Dulera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16037" y="4780742"/>
            <a:ext cx="5486400" cy="1828800"/>
          </a:xfrm>
          <a:prstGeom prst="roundRect">
            <a:avLst/>
          </a:prstGeom>
          <a:solidFill>
            <a:srgbClr val="C62828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Triple Therapy (LABA + LAMA + ICS)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Fluticasone/Umeclidinium/Vilanterol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Trelegy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 Budesonide/Glycopyrrolate/Formoterol – </a:t>
            </a:r>
            <a:r>
              <a:rPr kumimoji="0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Breztri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551C51-F2B3-9484-E855-50D317332981}"/>
              </a:ext>
            </a:extLst>
          </p:cNvPr>
          <p:cNvSpPr txBox="1">
            <a:spLocks/>
          </p:cNvSpPr>
          <p:nvPr/>
        </p:nvSpPr>
        <p:spPr>
          <a:xfrm>
            <a:off x="1143410" y="248458"/>
            <a:ext cx="9905180" cy="510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COPD Combination Inhalers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★= COPD Preferred (GOLD)</a:t>
            </a:r>
          </a:p>
        </p:txBody>
      </p:sp>
    </p:spTree>
    <p:extLst>
      <p:ext uri="{BB962C8B-B14F-4D97-AF65-F5344CB8AC3E}">
        <p14:creationId xmlns:p14="http://schemas.microsoft.com/office/powerpoint/2010/main" val="33205063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323cc3-71e5-49d6-bfef-45a0193dfd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DC098BC8E54478356904A4AB07EF5" ma:contentTypeVersion="10" ma:contentTypeDescription="Create a new document." ma:contentTypeScope="" ma:versionID="acb29a7fde40a63b34f8050caca4498d">
  <xsd:schema xmlns:xsd="http://www.w3.org/2001/XMLSchema" xmlns:xs="http://www.w3.org/2001/XMLSchema" xmlns:p="http://schemas.microsoft.com/office/2006/metadata/properties" xmlns:ns3="98323cc3-71e5-49d6-bfef-45a0193dfd69" targetNamespace="http://schemas.microsoft.com/office/2006/metadata/properties" ma:root="true" ma:fieldsID="89b25c81384f066a06ea2c4e68e8913c" ns3:_="">
    <xsd:import namespace="98323cc3-71e5-49d6-bfef-45a0193dfd6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23cc3-71e5-49d6-bfef-45a0193dfd6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DCC4C0-3B0B-4FEA-AA89-51DF846E238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98323cc3-71e5-49d6-bfef-45a0193dfd69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D407C2-50A5-4C8D-B5CB-7CB7C5CCC6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6EE7C-9AB7-4218-B9B4-7308C02F2B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323cc3-71e5-49d6-bfef-45a0193dfd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31903</TotalTime>
  <Words>719</Words>
  <Application>Microsoft Office PowerPoint</Application>
  <PresentationFormat>Widescreen</PresentationFormat>
  <Paragraphs>53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Century Gothic</vt:lpstr>
      <vt:lpstr>1_Office Theme</vt:lpstr>
      <vt:lpstr>PowerPoint Presentation</vt:lpstr>
      <vt:lpstr>PowerPoint Presentation</vt:lpstr>
      <vt:lpstr>Antibiotic Options for COPD Exacerbations</vt:lpstr>
      <vt:lpstr>PowerPoint Presentation</vt:lpstr>
      <vt:lpstr>PowerPoint Presentation</vt:lpstr>
      <vt:lpstr>PowerPoint Presentation</vt:lpstr>
    </vt:vector>
  </TitlesOfParts>
  <Company>Catholic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Stehlik, MD Edward A</dc:creator>
  <cp:lastModifiedBy>Stehlik, MD Edward A</cp:lastModifiedBy>
  <cp:revision>97</cp:revision>
  <cp:lastPrinted>2026-01-27T14:26:14Z</cp:lastPrinted>
  <dcterms:created xsi:type="dcterms:W3CDTF">2024-03-26T12:35:25Z</dcterms:created>
  <dcterms:modified xsi:type="dcterms:W3CDTF">2026-04-22T13:34:25Z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0x010100C30DC098BC8E54478356904A4AB07EF5</vt:lpwstr>
  </property>
</Properties>
</file>