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147483492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FE6210-311C-44AA-BA4E-C7858C7B55A9}" v="1" dt="2026-02-20T14:01:41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72182" autoAdjust="0"/>
  </p:normalViewPr>
  <p:slideViewPr>
    <p:cSldViewPr snapToGrid="0">
      <p:cViewPr varScale="1">
        <p:scale>
          <a:sx n="80" d="100"/>
          <a:sy n="80" d="100"/>
        </p:scale>
        <p:origin x="17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hlik, MD Edward A" userId="ffc12767-048f-4f00-a8ef-32f9dc233c54" providerId="ADAL" clId="{784BD900-37D0-4FF3-9823-977267A4493A}"/>
    <pc:docChg chg="modSld">
      <pc:chgData name="Stehlik, MD Edward A" userId="ffc12767-048f-4f00-a8ef-32f9dc233c54" providerId="ADAL" clId="{784BD900-37D0-4FF3-9823-977267A4493A}" dt="2026-02-20T14:03:59.823" v="32" actId="20577"/>
      <pc:docMkLst>
        <pc:docMk/>
      </pc:docMkLst>
      <pc:sldChg chg="modNotesTx">
        <pc:chgData name="Stehlik, MD Edward A" userId="ffc12767-048f-4f00-a8ef-32f9dc233c54" providerId="ADAL" clId="{784BD900-37D0-4FF3-9823-977267A4493A}" dt="2026-02-20T14:03:59.823" v="32" actId="20577"/>
        <pc:sldMkLst>
          <pc:docMk/>
          <pc:sldMk cId="722631294" sldId="21474834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C203D-B512-43CC-BC9A-ED830EBF9AA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2C8D0-2C53-4C43-9238-BC5B2A84B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216C0-F3D9-EF83-F2CF-01B4C1EBD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736E32-C4DD-BCD3-E2A1-8B2E73046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17E22B-8F2E-C60C-4986-4679505D9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we have seen significant variation: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fluid resuscitation: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of 1-3 L for AKI initially, which is preferentially given as boluses  as early as possible to attempt rapid improvement and prevent ATN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Avoidance of routine use of foley catheter placement in absence of proven obstruction/retention (EPIC has built in BPA in this regard, though we see that it is often ignored or bypassed)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DC criteria—complete resolution of AKI generally not needed --rather, stabilization and improvement with early OP follow up labs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72025-B2B4-2B73-15E1-CF63C52A7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74898">
              <a:defRPr/>
            </a:pPr>
            <a:fld id="{BC373808-D6BB-B142-BCC3-49B3F8F0CBF2}" type="slidenum">
              <a:rPr lang="en-US" sz="1100">
                <a:solidFill>
                  <a:prstClr val="black"/>
                </a:solidFill>
                <a:latin typeface="Calibri" panose="020F0502020204030204"/>
              </a:rPr>
              <a:pPr defTabSz="874898">
                <a:defRPr/>
              </a:pPr>
              <a:t>1</a:t>
            </a:fld>
            <a:endParaRPr lang="en-US" sz="11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580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3B7E7-94E1-E79A-ADDE-ECF1F316E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5F66E-8D4F-A021-24A6-3740893F6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E9577-C905-FB09-8F0A-E5CE4C62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D4B8-F6A7-4C53-ADE7-270471AC65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D3AA8-1E08-6F30-254D-67A18120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825DE-4F2C-926F-6BFF-214DB4EA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421C-AF56-4EBB-B9B8-432A88F4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9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3D46-595A-375B-0573-AC811C2D1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DA71E-0F16-3010-AFD7-66B34128C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CF603-B5C0-FD3C-C5D3-C643AC46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D4B8-F6A7-4C53-ADE7-270471AC65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72D36-D461-889C-6CBA-81A18D1C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3D564-0B6B-6F8F-746D-48243AB0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421C-AF56-4EBB-B9B8-432A88F4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E8094B-1BF2-B138-ED4C-FF9E6B02D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4620B-9278-C28C-F278-93BC72654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93583-6A7F-9D7A-3A68-0B56030E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D4B8-F6A7-4C53-ADE7-270471AC65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0ED2-2663-7381-66F6-BF53887A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E17FF-18CD-D145-834D-C58A7883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421C-AF56-4EBB-B9B8-432A88F4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3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34B62522-23B3-23E3-83C0-87CD4F78FAB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0F191-B7F7-B447-8128-9CE100F7C71D}"/>
              </a:ext>
            </a:extLst>
          </p:cNvPr>
          <p:cNvSpPr/>
          <p:nvPr userDrawn="1"/>
        </p:nvSpPr>
        <p:spPr>
          <a:xfrm>
            <a:off x="0" y="0"/>
            <a:ext cx="12192000" cy="6300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E2E22035-0809-8B4B-8507-F1EEBCE9465D}"/>
              </a:ext>
            </a:extLst>
          </p:cNvPr>
          <p:cNvSpPr/>
          <p:nvPr userDrawn="1"/>
        </p:nvSpPr>
        <p:spPr>
          <a:xfrm rot="5400000">
            <a:off x="-13678" y="764306"/>
            <a:ext cx="198335" cy="17097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D2AB97-7D90-1241-B67C-A8F386C04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9452472" y="0"/>
            <a:ext cx="2739528" cy="3365706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5C96AF8-082F-6040-8743-B7B7A3A580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1725" y="1718420"/>
            <a:ext cx="10258425" cy="293564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3568C"/>
              </a:buClr>
              <a:buFontTx/>
              <a:buNone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0513" indent="-279400">
              <a:buClr>
                <a:srgbClr val="0067AC"/>
              </a:buClr>
              <a:tabLst/>
              <a:defRPr sz="1800">
                <a:solidFill>
                  <a:srgbClr val="7882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8B13BE-4BED-4A4C-A735-0A2B80640B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7427" y="6459369"/>
            <a:ext cx="1648655" cy="293319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3A5CCA9E-9D25-A145-BB80-1A113D25F7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507" y="600327"/>
            <a:ext cx="4909601" cy="510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rgbClr val="0067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Title goes here</a:t>
            </a:r>
          </a:p>
        </p:txBody>
      </p:sp>
      <p:pic>
        <p:nvPicPr>
          <p:cNvPr id="4" name="A&amp;M standard full logo blue">
            <a:extLst>
              <a:ext uri="{FF2B5EF4-FFF2-40B4-BE49-F238E27FC236}">
                <a16:creationId xmlns:a16="http://schemas.microsoft.com/office/drawing/2014/main" id="{1FCF12E3-F84D-3C08-BB94-7E41EBF6ED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184" y="6459369"/>
            <a:ext cx="1508390" cy="299539"/>
          </a:xfrm>
          <a:prstGeom prst="rect">
            <a:avLst/>
          </a:prstGeom>
        </p:spPr>
      </p:pic>
      <p:sp>
        <p:nvSpPr>
          <p:cNvPr id="5" name="Slide Number Placeholder 20">
            <a:extLst>
              <a:ext uri="{FF2B5EF4-FFF2-40B4-BE49-F238E27FC236}">
                <a16:creationId xmlns:a16="http://schemas.microsoft.com/office/drawing/2014/main" id="{D8D98F46-C034-681A-75C7-EB1EFE6C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9058" y="6408926"/>
            <a:ext cx="533883" cy="35013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fld id="{CC028D72-4C38-9442-93E5-E09E3EC4318F}" type="slidenum">
              <a:rPr lang="en-US" smtClean="0">
                <a:solidFill>
                  <a:srgbClr val="0E6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solidFill>
                <a:srgbClr val="0E6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6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4106-005E-06CF-427F-170C531D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A13A-F14D-5AFF-16D4-19574C12E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18141-3C22-FBF9-1F60-CCE168B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D4B8-F6A7-4C53-ADE7-270471AC65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C5DF3-A514-E812-C6E9-1ACB21FB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C0ADB-F930-1C64-053E-49583268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421C-AF56-4EBB-B9B8-432A88F4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0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8BF1-F9C9-A0FB-A6E4-4D092766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06ED9-1344-A394-D281-34B920510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00651-9D9B-8697-29E5-5B0DB6E8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D4B8-F6A7-4C53-ADE7-270471AC65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17D8F-EE4A-FBB2-32EC-80E90ED2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EA227-CEF3-9797-223A-13C0E40C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421C-AF56-4EBB-B9B8-432A88F4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4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523B3-2328-F96C-C15D-92C42B19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68693-3D60-A785-8600-B0389EB7F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71544-19F8-9FDD-44F2-6946F163B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E1F63-D55E-F3A6-66B1-FD51B19FB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D4B8-F6A7-4C53-ADE7-270471AC65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C98BD-C7E6-63BA-0F18-201F4319E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8ADDB-BE9F-5364-F6EB-3DD86B41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421C-AF56-4EBB-B9B8-432A88F4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8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BFBCB-0FA3-FDDD-FA17-322BAACD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F8297-A099-2283-CFE3-C48480997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4568E-51AF-C9B5-1DBB-EE6382A26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9ED4B-FABE-B4CE-7A2C-706454D30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C6470-E146-64A6-E32D-D804EFB52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53985-1214-1766-AA8F-79716630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D4B8-F6A7-4C53-ADE7-270471AC65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5FFAD6-191B-3D10-CADD-4349ECC6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FC85C9-C505-825F-40C5-D8DB641C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421C-AF56-4EBB-B9B8-432A88F4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2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F78C-AD46-4564-E6F2-41C4D4B8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46BED-A586-1938-32C3-400D73C5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D4B8-F6A7-4C53-ADE7-270471AC65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B00D3-EACD-441B-0F5B-2557E0B0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7787A-949A-8AA4-64C4-B2A3C2C6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421C-AF56-4EBB-B9B8-432A88F4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6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8500E6-F05D-C5F0-BE63-8F52FB6BD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D4B8-F6A7-4C53-ADE7-270471AC65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594EB8-AA6B-7AE5-DD7B-97CEC61B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FF244-627D-FCD6-4C98-BE1A7626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421C-AF56-4EBB-B9B8-432A88F4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6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7C22-C82F-6C56-DCE6-B58FC65C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09D31-A8E4-CFAC-B575-C0E3F6E69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601D3-64DD-2F23-E960-2CDF7A82A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0BB4A-F871-DBE0-9AA1-2BDDB111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D4B8-F6A7-4C53-ADE7-270471AC65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31AC2-8D1B-E233-2E8F-0A3BABA7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ECF17-150A-7C23-5CBA-1717EB2C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421C-AF56-4EBB-B9B8-432A88F4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8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2EEC-61FA-167E-F939-DF0859CB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EE7191-E594-BEDD-7015-58101B1E8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1DFBB-C327-C285-D539-477B901D6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4F003-883C-BEB0-BBF3-C367E0D3B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D4B8-F6A7-4C53-ADE7-270471AC65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3BA66-675B-5D6E-87D9-B55DCE3B6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12519-A98B-05CA-6E81-229454EB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421C-AF56-4EBB-B9B8-432A88F4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5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510B6-BEE9-06CE-8B73-65171A5F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01E3E-759D-9482-1B01-70F05A677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53F91-12A2-ACE3-37BD-0FAB0B26F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CD4B8-F6A7-4C53-ADE7-270471AC65D4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BC3CA-0D66-4D9E-B9F4-99086ED17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484B7-4F5C-D7AB-78DF-DF054E1E0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1A421C-AF56-4EBB-B9B8-432A88F4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5BCDE-F99C-DF9E-38DB-B938D52EB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6B85E7-1EDE-49A7-192A-2042D1B4E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9073" y="6441819"/>
            <a:ext cx="533855" cy="350117"/>
          </a:xfrm>
          <a:prstGeom prst="rect">
            <a:avLst/>
          </a:prstGeom>
        </p:spPr>
        <p:txBody>
          <a:bodyPr/>
          <a:lstStyle/>
          <a:p>
            <a:pPr algn="l" defTabSz="914269">
              <a:defRPr/>
            </a:pPr>
            <a:fld id="{CC028D72-4C38-9442-93E5-E09E3EC4318F}" type="slidenum">
              <a:rPr lang="en-US" sz="1800">
                <a:solidFill>
                  <a:srgbClr val="0E6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914269">
                <a:defRPr/>
              </a:pPr>
              <a:t>1</a:t>
            </a:fld>
            <a:endParaRPr lang="en-US" sz="1800">
              <a:solidFill>
                <a:srgbClr val="0E6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4E9A18C2-78E2-D6E1-0F55-416AE492089F}"/>
              </a:ext>
            </a:extLst>
          </p:cNvPr>
          <p:cNvSpPr txBox="1">
            <a:spLocks/>
          </p:cNvSpPr>
          <p:nvPr/>
        </p:nvSpPr>
        <p:spPr>
          <a:xfrm>
            <a:off x="6099570" y="729041"/>
            <a:ext cx="10988350" cy="724283"/>
          </a:xfrm>
        </p:spPr>
        <p:txBody>
          <a:bodyPr/>
          <a:lstStyle>
            <a:lvl1pPr algn="l" defTabSz="1008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399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016EE6A-E24A-52F4-21CF-E76E3B266A70}"/>
              </a:ext>
            </a:extLst>
          </p:cNvPr>
          <p:cNvSpPr txBox="1">
            <a:spLocks/>
          </p:cNvSpPr>
          <p:nvPr/>
        </p:nvSpPr>
        <p:spPr>
          <a:xfrm>
            <a:off x="377807" y="229991"/>
            <a:ext cx="11813873" cy="5103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kern="1200">
                <a:solidFill>
                  <a:srgbClr val="0067A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rgbClr val="0067A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rgbClr val="0067A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rgbClr val="0067A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rgbClr val="0067A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/>
              <a:t>Acute Kidney Injury (AKI) - First 24 Hours (Adult ED &amp; General Ward)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5F672C3-B12D-C73B-2828-44F4298A5309}"/>
              </a:ext>
            </a:extLst>
          </p:cNvPr>
          <p:cNvSpPr txBox="1">
            <a:spLocks/>
          </p:cNvSpPr>
          <p:nvPr/>
        </p:nvSpPr>
        <p:spPr>
          <a:xfrm>
            <a:off x="495594" y="638817"/>
            <a:ext cx="11696087" cy="4332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189151" rtl="0" eaLnBrk="1" latinLnBrk="0" hangingPunct="1">
              <a:spcBef>
                <a:spcPts val="0"/>
              </a:spcBef>
              <a:spcAft>
                <a:spcPts val="726"/>
              </a:spcAft>
              <a:buFont typeface="Arial" panose="020B0604020202020204" pitchFamily="34" charset="0"/>
              <a:buNone/>
              <a:defRPr lang="en-US" sz="1270" b="0" i="0" kern="800" spc="0" baseline="0">
                <a:solidFill>
                  <a:schemeClr val="accent3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 defTabSz="1189151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1" b="1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10" indent="0" algn="l" defTabSz="1189151" rtl="0" eaLnBrk="1" latinLnBrk="0" hangingPunct="1">
              <a:spcBef>
                <a:spcPts val="272"/>
              </a:spcBef>
              <a:spcAft>
                <a:spcPts val="0"/>
              </a:spcAft>
              <a:buFont typeface="Arial" panose="020B0604020202020204" pitchFamily="34" charset="0"/>
              <a:buNone/>
              <a:defRPr sz="1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854" indent="-165854" algn="l" defTabSz="1189151" rtl="0" eaLnBrk="1" latinLnBrk="0" hangingPunct="1">
              <a:spcBef>
                <a:spcPts val="272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1708" indent="-165854" algn="l" defTabSz="1189151" rtl="0" eaLnBrk="1" latinLnBrk="0" hangingPunct="1">
              <a:spcBef>
                <a:spcPts val="272"/>
              </a:spcBef>
              <a:spcAft>
                <a:spcPts val="0"/>
              </a:spcAft>
              <a:buClr>
                <a:schemeClr val="tx1"/>
              </a:buClr>
              <a:buFont typeface="Segoe UI" panose="020B0502040204020203" pitchFamily="34" charset="0"/>
              <a:buChar char="–"/>
              <a:defRPr sz="1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5854" indent="-165854" algn="l" defTabSz="1189151" rtl="0" eaLnBrk="1" latinLnBrk="0" hangingPunct="1">
              <a:spcBef>
                <a:spcPts val="272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1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708" indent="-165854" algn="l" defTabSz="1189151" rtl="0" eaLnBrk="1" latinLnBrk="0" hangingPunct="1">
              <a:spcBef>
                <a:spcPts val="272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 sz="1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7562" indent="-165854" algn="l" defTabSz="1189151" rtl="0" eaLnBrk="1" latinLnBrk="0" hangingPunct="1">
              <a:spcBef>
                <a:spcPts val="272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3415" indent="-165854" algn="l" defTabSz="1189151" rtl="0" eaLnBrk="1" latinLnBrk="0" hangingPunct="1">
              <a:spcBef>
                <a:spcPts val="272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7">
              <a:spcBef>
                <a:spcPts val="130"/>
              </a:spcBef>
              <a:defRPr/>
            </a:pPr>
            <a:endParaRPr lang="en-US" sz="2000" dirty="0">
              <a:solidFill>
                <a:srgbClr val="5E8AB4"/>
              </a:solidFill>
              <a:latin typeface="Aptos Display" panose="02110004020202020204"/>
            </a:endParaRPr>
          </a:p>
        </p:txBody>
      </p:sp>
      <p:grpSp>
        <p:nvGrpSpPr>
          <p:cNvPr id="4" name="object 3"/>
          <p:cNvGrpSpPr/>
          <p:nvPr/>
        </p:nvGrpSpPr>
        <p:grpSpPr>
          <a:xfrm>
            <a:off x="447281" y="784091"/>
            <a:ext cx="11290300" cy="762635"/>
            <a:chOff x="450850" y="889761"/>
            <a:chExt cx="11290300" cy="762635"/>
          </a:xfrm>
        </p:grpSpPr>
        <p:sp>
          <p:nvSpPr>
            <p:cNvPr id="5" name="object 4"/>
            <p:cNvSpPr/>
            <p:nvPr/>
          </p:nvSpPr>
          <p:spPr>
            <a:xfrm>
              <a:off x="457200" y="896111"/>
              <a:ext cx="11277600" cy="749935"/>
            </a:xfrm>
            <a:custGeom>
              <a:avLst/>
              <a:gdLst/>
              <a:ahLst/>
              <a:cxnLst/>
              <a:rect l="l" t="t" r="r" b="b"/>
              <a:pathLst>
                <a:path w="11277600" h="749935">
                  <a:moveTo>
                    <a:pt x="11150295" y="0"/>
                  </a:moveTo>
                  <a:lnTo>
                    <a:pt x="127000" y="0"/>
                  </a:lnTo>
                  <a:lnTo>
                    <a:pt x="77538" y="9971"/>
                  </a:lnTo>
                  <a:lnTo>
                    <a:pt x="37172" y="37172"/>
                  </a:lnTo>
                  <a:lnTo>
                    <a:pt x="9971" y="77538"/>
                  </a:lnTo>
                  <a:lnTo>
                    <a:pt x="0" y="127000"/>
                  </a:lnTo>
                  <a:lnTo>
                    <a:pt x="0" y="622808"/>
                  </a:lnTo>
                  <a:lnTo>
                    <a:pt x="9971" y="672269"/>
                  </a:lnTo>
                  <a:lnTo>
                    <a:pt x="37172" y="712635"/>
                  </a:lnTo>
                  <a:lnTo>
                    <a:pt x="77538" y="739836"/>
                  </a:lnTo>
                  <a:lnTo>
                    <a:pt x="127000" y="749808"/>
                  </a:lnTo>
                  <a:lnTo>
                    <a:pt x="11150295" y="749808"/>
                  </a:lnTo>
                  <a:lnTo>
                    <a:pt x="11199756" y="739836"/>
                  </a:lnTo>
                  <a:lnTo>
                    <a:pt x="11240122" y="712635"/>
                  </a:lnTo>
                  <a:lnTo>
                    <a:pt x="11267324" y="672269"/>
                  </a:lnTo>
                  <a:lnTo>
                    <a:pt x="11277295" y="622808"/>
                  </a:lnTo>
                  <a:lnTo>
                    <a:pt x="11277295" y="127000"/>
                  </a:lnTo>
                  <a:lnTo>
                    <a:pt x="11267324" y="77538"/>
                  </a:lnTo>
                  <a:lnTo>
                    <a:pt x="11240122" y="37172"/>
                  </a:lnTo>
                  <a:lnTo>
                    <a:pt x="11199756" y="9971"/>
                  </a:lnTo>
                  <a:lnTo>
                    <a:pt x="11150295" y="0"/>
                  </a:lnTo>
                  <a:close/>
                </a:path>
              </a:pathLst>
            </a:custGeom>
            <a:solidFill>
              <a:srgbClr val="F5F8F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5"/>
            <p:cNvSpPr/>
            <p:nvPr/>
          </p:nvSpPr>
          <p:spPr>
            <a:xfrm>
              <a:off x="457200" y="896111"/>
              <a:ext cx="11277600" cy="749935"/>
            </a:xfrm>
            <a:custGeom>
              <a:avLst/>
              <a:gdLst/>
              <a:ahLst/>
              <a:cxnLst/>
              <a:rect l="l" t="t" r="r" b="b"/>
              <a:pathLst>
                <a:path w="11277600" h="749935">
                  <a:moveTo>
                    <a:pt x="127000" y="749808"/>
                  </a:moveTo>
                  <a:lnTo>
                    <a:pt x="11150295" y="749808"/>
                  </a:lnTo>
                  <a:lnTo>
                    <a:pt x="11199756" y="739836"/>
                  </a:lnTo>
                  <a:lnTo>
                    <a:pt x="11240122" y="712635"/>
                  </a:lnTo>
                  <a:lnTo>
                    <a:pt x="11267324" y="672269"/>
                  </a:lnTo>
                  <a:lnTo>
                    <a:pt x="11277295" y="622808"/>
                  </a:lnTo>
                  <a:lnTo>
                    <a:pt x="11277295" y="127000"/>
                  </a:lnTo>
                  <a:lnTo>
                    <a:pt x="11267324" y="77538"/>
                  </a:lnTo>
                  <a:lnTo>
                    <a:pt x="11240122" y="37172"/>
                  </a:lnTo>
                  <a:lnTo>
                    <a:pt x="11199756" y="9971"/>
                  </a:lnTo>
                  <a:lnTo>
                    <a:pt x="11150295" y="0"/>
                  </a:lnTo>
                  <a:lnTo>
                    <a:pt x="127000" y="0"/>
                  </a:lnTo>
                  <a:lnTo>
                    <a:pt x="77538" y="9971"/>
                  </a:lnTo>
                  <a:lnTo>
                    <a:pt x="37172" y="37172"/>
                  </a:lnTo>
                  <a:lnTo>
                    <a:pt x="9971" y="77538"/>
                  </a:lnTo>
                  <a:lnTo>
                    <a:pt x="0" y="127000"/>
                  </a:lnTo>
                  <a:lnTo>
                    <a:pt x="0" y="622808"/>
                  </a:lnTo>
                  <a:lnTo>
                    <a:pt x="9971" y="672269"/>
                  </a:lnTo>
                  <a:lnTo>
                    <a:pt x="37172" y="712635"/>
                  </a:lnTo>
                  <a:lnTo>
                    <a:pt x="77538" y="739836"/>
                  </a:lnTo>
                  <a:lnTo>
                    <a:pt x="127000" y="749808"/>
                  </a:lnTo>
                  <a:close/>
                </a:path>
              </a:pathLst>
            </a:custGeom>
            <a:ln w="12699">
              <a:solidFill>
                <a:srgbClr val="CAD4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6"/>
          <p:cNvSpPr txBox="1"/>
          <p:nvPr/>
        </p:nvSpPr>
        <p:spPr>
          <a:xfrm>
            <a:off x="453631" y="790441"/>
            <a:ext cx="11277600" cy="274320"/>
          </a:xfrm>
          <a:prstGeom prst="rect">
            <a:avLst/>
          </a:prstGeom>
          <a:solidFill>
            <a:srgbClr val="005392"/>
          </a:solidFill>
        </p:spPr>
        <p:txBody>
          <a:bodyPr vert="horz" wrap="square" lIns="0" tIns="80010" rIns="0" bIns="0" rtlCol="0">
            <a:spAutoFit/>
          </a:bodyPr>
          <a:lstStyle/>
          <a:p>
            <a:pPr marL="127000" marR="0" lvl="0" indent="0" defTabSz="914400" eaLnBrk="1" fontAlgn="auto" latinLnBrk="0" hangingPunct="1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0-15 min: Confirm + 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Stabilize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694931" y="1179062"/>
            <a:ext cx="548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Confirm</a:t>
            </a:r>
            <a:r>
              <a:rPr kumimoji="0" sz="900" b="1" i="0" u="none" strike="noStrike" kern="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AKI</a:t>
            </a: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(Cr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rise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and/or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low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UO);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ABCs/vitals/IV</a:t>
            </a:r>
            <a:r>
              <a:rPr kumimoji="0" sz="900" b="1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+/-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telemetry;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stop</a:t>
            </a:r>
            <a:r>
              <a:rPr kumimoji="0" sz="900" b="1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nephrotoxins</a:t>
            </a: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+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renal-dose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meds.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9" name="object 8"/>
          <p:cNvGrpSpPr/>
          <p:nvPr/>
        </p:nvGrpSpPr>
        <p:grpSpPr>
          <a:xfrm>
            <a:off x="6017348" y="1473447"/>
            <a:ext cx="149860" cy="111760"/>
            <a:chOff x="6020917" y="1579117"/>
            <a:chExt cx="149860" cy="111760"/>
          </a:xfrm>
        </p:grpSpPr>
        <p:sp>
          <p:nvSpPr>
            <p:cNvPr id="10" name="object 9"/>
            <p:cNvSpPr/>
            <p:nvPr/>
          </p:nvSpPr>
          <p:spPr>
            <a:xfrm>
              <a:off x="6095847" y="1645919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5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22860">
              <a:solidFill>
                <a:srgbClr val="9AAA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0"/>
            <p:cNvSpPr/>
            <p:nvPr/>
          </p:nvSpPr>
          <p:spPr>
            <a:xfrm>
              <a:off x="6032347" y="1590547"/>
              <a:ext cx="127000" cy="88900"/>
            </a:xfrm>
            <a:custGeom>
              <a:avLst/>
              <a:gdLst/>
              <a:ahLst/>
              <a:cxnLst/>
              <a:rect l="l" t="t" r="r" b="b"/>
              <a:pathLst>
                <a:path w="127000" h="88900">
                  <a:moveTo>
                    <a:pt x="63500" y="88900"/>
                  </a:moveTo>
                  <a:lnTo>
                    <a:pt x="0" y="0"/>
                  </a:lnTo>
                </a:path>
                <a:path w="127000" h="88900">
                  <a:moveTo>
                    <a:pt x="63500" y="88900"/>
                  </a:moveTo>
                  <a:lnTo>
                    <a:pt x="127000" y="0"/>
                  </a:lnTo>
                </a:path>
              </a:pathLst>
            </a:custGeom>
            <a:ln w="22860">
              <a:solidFill>
                <a:srgbClr val="9AAA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object 11"/>
          <p:cNvGrpSpPr/>
          <p:nvPr/>
        </p:nvGrpSpPr>
        <p:grpSpPr>
          <a:xfrm>
            <a:off x="447281" y="1643628"/>
            <a:ext cx="11290300" cy="762635"/>
            <a:chOff x="450850" y="1749298"/>
            <a:chExt cx="11290300" cy="762635"/>
          </a:xfrm>
        </p:grpSpPr>
        <p:sp>
          <p:nvSpPr>
            <p:cNvPr id="13" name="object 12"/>
            <p:cNvSpPr/>
            <p:nvPr/>
          </p:nvSpPr>
          <p:spPr>
            <a:xfrm>
              <a:off x="457200" y="1755648"/>
              <a:ext cx="11277600" cy="749935"/>
            </a:xfrm>
            <a:custGeom>
              <a:avLst/>
              <a:gdLst/>
              <a:ahLst/>
              <a:cxnLst/>
              <a:rect l="l" t="t" r="r" b="b"/>
              <a:pathLst>
                <a:path w="11277600" h="749935">
                  <a:moveTo>
                    <a:pt x="11150295" y="0"/>
                  </a:moveTo>
                  <a:lnTo>
                    <a:pt x="127000" y="0"/>
                  </a:lnTo>
                  <a:lnTo>
                    <a:pt x="77538" y="9971"/>
                  </a:lnTo>
                  <a:lnTo>
                    <a:pt x="37172" y="37172"/>
                  </a:lnTo>
                  <a:lnTo>
                    <a:pt x="9971" y="77538"/>
                  </a:lnTo>
                  <a:lnTo>
                    <a:pt x="0" y="127000"/>
                  </a:lnTo>
                  <a:lnTo>
                    <a:pt x="0" y="622808"/>
                  </a:lnTo>
                  <a:lnTo>
                    <a:pt x="9971" y="672269"/>
                  </a:lnTo>
                  <a:lnTo>
                    <a:pt x="37172" y="712635"/>
                  </a:lnTo>
                  <a:lnTo>
                    <a:pt x="77538" y="739836"/>
                  </a:lnTo>
                  <a:lnTo>
                    <a:pt x="127000" y="749808"/>
                  </a:lnTo>
                  <a:lnTo>
                    <a:pt x="11150295" y="749808"/>
                  </a:lnTo>
                  <a:lnTo>
                    <a:pt x="11199756" y="739836"/>
                  </a:lnTo>
                  <a:lnTo>
                    <a:pt x="11240122" y="712635"/>
                  </a:lnTo>
                  <a:lnTo>
                    <a:pt x="11267324" y="672269"/>
                  </a:lnTo>
                  <a:lnTo>
                    <a:pt x="11277295" y="622808"/>
                  </a:lnTo>
                  <a:lnTo>
                    <a:pt x="11277295" y="127000"/>
                  </a:lnTo>
                  <a:lnTo>
                    <a:pt x="11267324" y="77538"/>
                  </a:lnTo>
                  <a:lnTo>
                    <a:pt x="11240122" y="37172"/>
                  </a:lnTo>
                  <a:lnTo>
                    <a:pt x="11199756" y="9971"/>
                  </a:lnTo>
                  <a:lnTo>
                    <a:pt x="11150295" y="0"/>
                  </a:lnTo>
                  <a:close/>
                </a:path>
              </a:pathLst>
            </a:custGeom>
            <a:solidFill>
              <a:srgbClr val="FCF5F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3"/>
            <p:cNvSpPr/>
            <p:nvPr/>
          </p:nvSpPr>
          <p:spPr>
            <a:xfrm>
              <a:off x="457200" y="1755648"/>
              <a:ext cx="11277600" cy="749935"/>
            </a:xfrm>
            <a:custGeom>
              <a:avLst/>
              <a:gdLst/>
              <a:ahLst/>
              <a:cxnLst/>
              <a:rect l="l" t="t" r="r" b="b"/>
              <a:pathLst>
                <a:path w="11277600" h="749935">
                  <a:moveTo>
                    <a:pt x="127000" y="749808"/>
                  </a:moveTo>
                  <a:lnTo>
                    <a:pt x="11150295" y="749808"/>
                  </a:lnTo>
                  <a:lnTo>
                    <a:pt x="11199756" y="739836"/>
                  </a:lnTo>
                  <a:lnTo>
                    <a:pt x="11240122" y="712635"/>
                  </a:lnTo>
                  <a:lnTo>
                    <a:pt x="11267324" y="672269"/>
                  </a:lnTo>
                  <a:lnTo>
                    <a:pt x="11277295" y="622808"/>
                  </a:lnTo>
                  <a:lnTo>
                    <a:pt x="11277295" y="127000"/>
                  </a:lnTo>
                  <a:lnTo>
                    <a:pt x="11267324" y="77538"/>
                  </a:lnTo>
                  <a:lnTo>
                    <a:pt x="11240122" y="37172"/>
                  </a:lnTo>
                  <a:lnTo>
                    <a:pt x="11199756" y="9971"/>
                  </a:lnTo>
                  <a:lnTo>
                    <a:pt x="11150295" y="0"/>
                  </a:lnTo>
                  <a:lnTo>
                    <a:pt x="127000" y="0"/>
                  </a:lnTo>
                  <a:lnTo>
                    <a:pt x="77538" y="9971"/>
                  </a:lnTo>
                  <a:lnTo>
                    <a:pt x="37172" y="37172"/>
                  </a:lnTo>
                  <a:lnTo>
                    <a:pt x="9971" y="77538"/>
                  </a:lnTo>
                  <a:lnTo>
                    <a:pt x="0" y="127000"/>
                  </a:lnTo>
                  <a:lnTo>
                    <a:pt x="0" y="622808"/>
                  </a:lnTo>
                  <a:lnTo>
                    <a:pt x="9971" y="672269"/>
                  </a:lnTo>
                  <a:lnTo>
                    <a:pt x="37172" y="712635"/>
                  </a:lnTo>
                  <a:lnTo>
                    <a:pt x="77538" y="739836"/>
                  </a:lnTo>
                  <a:lnTo>
                    <a:pt x="127000" y="749808"/>
                  </a:lnTo>
                  <a:close/>
                </a:path>
              </a:pathLst>
            </a:custGeom>
            <a:ln w="12699">
              <a:solidFill>
                <a:srgbClr val="CAD4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object 14"/>
          <p:cNvSpPr txBox="1"/>
          <p:nvPr/>
        </p:nvSpPr>
        <p:spPr>
          <a:xfrm>
            <a:off x="453631" y="1649978"/>
            <a:ext cx="11277600" cy="274320"/>
          </a:xfrm>
          <a:prstGeom prst="rect">
            <a:avLst/>
          </a:prstGeom>
          <a:solidFill>
            <a:srgbClr val="AF2D25"/>
          </a:solidFill>
        </p:spPr>
        <p:txBody>
          <a:bodyPr vert="horz" wrap="square" lIns="0" tIns="80010" rIns="0" bIns="0" rtlCol="0">
            <a:spAutoFit/>
          </a:bodyPr>
          <a:lstStyle/>
          <a:p>
            <a:pPr marL="127000" marR="0" lvl="0" indent="0" defTabSz="914400" eaLnBrk="1" fontAlgn="auto" latinLnBrk="0" hangingPunct="1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15-60 min: 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Emergencies?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694931" y="2038597"/>
            <a:ext cx="96405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Look</a:t>
            </a: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for: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hyperK/ECG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changes, severe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acidosis, pulmonary edema/resp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distress, uremic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complications, anuria/rapid deterioration.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If present:</a:t>
            </a:r>
            <a:r>
              <a:rPr kumimoji="0" sz="900" b="1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treat immediately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+ escalate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(ICU/nephrology).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7" name="object 16"/>
          <p:cNvGrpSpPr/>
          <p:nvPr/>
        </p:nvGrpSpPr>
        <p:grpSpPr>
          <a:xfrm>
            <a:off x="6017348" y="2332984"/>
            <a:ext cx="149860" cy="111760"/>
            <a:chOff x="6020917" y="2438654"/>
            <a:chExt cx="149860" cy="111760"/>
          </a:xfrm>
        </p:grpSpPr>
        <p:sp>
          <p:nvSpPr>
            <p:cNvPr id="19" name="object 17"/>
            <p:cNvSpPr/>
            <p:nvPr/>
          </p:nvSpPr>
          <p:spPr>
            <a:xfrm>
              <a:off x="6095847" y="2505456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5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22860">
              <a:solidFill>
                <a:srgbClr val="9AAA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18"/>
            <p:cNvSpPr/>
            <p:nvPr/>
          </p:nvSpPr>
          <p:spPr>
            <a:xfrm>
              <a:off x="6032347" y="2450084"/>
              <a:ext cx="127000" cy="88900"/>
            </a:xfrm>
            <a:custGeom>
              <a:avLst/>
              <a:gdLst/>
              <a:ahLst/>
              <a:cxnLst/>
              <a:rect l="l" t="t" r="r" b="b"/>
              <a:pathLst>
                <a:path w="127000" h="88900">
                  <a:moveTo>
                    <a:pt x="63500" y="88900"/>
                  </a:moveTo>
                  <a:lnTo>
                    <a:pt x="0" y="0"/>
                  </a:lnTo>
                </a:path>
                <a:path w="127000" h="88900">
                  <a:moveTo>
                    <a:pt x="63500" y="88900"/>
                  </a:moveTo>
                  <a:lnTo>
                    <a:pt x="127000" y="0"/>
                  </a:lnTo>
                </a:path>
              </a:pathLst>
            </a:custGeom>
            <a:ln w="22860">
              <a:solidFill>
                <a:srgbClr val="9AAA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object 19"/>
          <p:cNvGrpSpPr/>
          <p:nvPr/>
        </p:nvGrpSpPr>
        <p:grpSpPr>
          <a:xfrm>
            <a:off x="447281" y="2503163"/>
            <a:ext cx="11290300" cy="762635"/>
            <a:chOff x="450850" y="2608833"/>
            <a:chExt cx="11290300" cy="762635"/>
          </a:xfrm>
        </p:grpSpPr>
        <p:sp>
          <p:nvSpPr>
            <p:cNvPr id="27" name="object 20"/>
            <p:cNvSpPr/>
            <p:nvPr/>
          </p:nvSpPr>
          <p:spPr>
            <a:xfrm>
              <a:off x="457200" y="2615183"/>
              <a:ext cx="11277600" cy="749935"/>
            </a:xfrm>
            <a:custGeom>
              <a:avLst/>
              <a:gdLst/>
              <a:ahLst/>
              <a:cxnLst/>
              <a:rect l="l" t="t" r="r" b="b"/>
              <a:pathLst>
                <a:path w="11277600" h="749935">
                  <a:moveTo>
                    <a:pt x="11150295" y="0"/>
                  </a:moveTo>
                  <a:lnTo>
                    <a:pt x="127000" y="0"/>
                  </a:lnTo>
                  <a:lnTo>
                    <a:pt x="77538" y="9971"/>
                  </a:lnTo>
                  <a:lnTo>
                    <a:pt x="37172" y="37172"/>
                  </a:lnTo>
                  <a:lnTo>
                    <a:pt x="9971" y="77538"/>
                  </a:lnTo>
                  <a:lnTo>
                    <a:pt x="0" y="127000"/>
                  </a:lnTo>
                  <a:lnTo>
                    <a:pt x="0" y="622808"/>
                  </a:lnTo>
                  <a:lnTo>
                    <a:pt x="9971" y="672269"/>
                  </a:lnTo>
                  <a:lnTo>
                    <a:pt x="37172" y="712635"/>
                  </a:lnTo>
                  <a:lnTo>
                    <a:pt x="77538" y="739836"/>
                  </a:lnTo>
                  <a:lnTo>
                    <a:pt x="127000" y="749808"/>
                  </a:lnTo>
                  <a:lnTo>
                    <a:pt x="11150295" y="749808"/>
                  </a:lnTo>
                  <a:lnTo>
                    <a:pt x="11199756" y="739836"/>
                  </a:lnTo>
                  <a:lnTo>
                    <a:pt x="11240122" y="712635"/>
                  </a:lnTo>
                  <a:lnTo>
                    <a:pt x="11267324" y="672269"/>
                  </a:lnTo>
                  <a:lnTo>
                    <a:pt x="11277295" y="622808"/>
                  </a:lnTo>
                  <a:lnTo>
                    <a:pt x="11277295" y="127000"/>
                  </a:lnTo>
                  <a:lnTo>
                    <a:pt x="11267324" y="77538"/>
                  </a:lnTo>
                  <a:lnTo>
                    <a:pt x="11240122" y="37172"/>
                  </a:lnTo>
                  <a:lnTo>
                    <a:pt x="11199756" y="9971"/>
                  </a:lnTo>
                  <a:lnTo>
                    <a:pt x="11150295" y="0"/>
                  </a:lnTo>
                  <a:close/>
                </a:path>
              </a:pathLst>
            </a:custGeom>
            <a:solidFill>
              <a:srgbClr val="F5F8F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bject 21"/>
            <p:cNvSpPr/>
            <p:nvPr/>
          </p:nvSpPr>
          <p:spPr>
            <a:xfrm>
              <a:off x="457200" y="2615183"/>
              <a:ext cx="11277600" cy="749935"/>
            </a:xfrm>
            <a:custGeom>
              <a:avLst/>
              <a:gdLst/>
              <a:ahLst/>
              <a:cxnLst/>
              <a:rect l="l" t="t" r="r" b="b"/>
              <a:pathLst>
                <a:path w="11277600" h="749935">
                  <a:moveTo>
                    <a:pt x="127000" y="749808"/>
                  </a:moveTo>
                  <a:lnTo>
                    <a:pt x="11150295" y="749808"/>
                  </a:lnTo>
                  <a:lnTo>
                    <a:pt x="11199756" y="739836"/>
                  </a:lnTo>
                  <a:lnTo>
                    <a:pt x="11240122" y="712635"/>
                  </a:lnTo>
                  <a:lnTo>
                    <a:pt x="11267324" y="672269"/>
                  </a:lnTo>
                  <a:lnTo>
                    <a:pt x="11277295" y="622808"/>
                  </a:lnTo>
                  <a:lnTo>
                    <a:pt x="11277295" y="127000"/>
                  </a:lnTo>
                  <a:lnTo>
                    <a:pt x="11267324" y="77538"/>
                  </a:lnTo>
                  <a:lnTo>
                    <a:pt x="11240122" y="37172"/>
                  </a:lnTo>
                  <a:lnTo>
                    <a:pt x="11199756" y="9971"/>
                  </a:lnTo>
                  <a:lnTo>
                    <a:pt x="11150295" y="0"/>
                  </a:lnTo>
                  <a:lnTo>
                    <a:pt x="127000" y="0"/>
                  </a:lnTo>
                  <a:lnTo>
                    <a:pt x="77538" y="9971"/>
                  </a:lnTo>
                  <a:lnTo>
                    <a:pt x="37172" y="37172"/>
                  </a:lnTo>
                  <a:lnTo>
                    <a:pt x="9971" y="77538"/>
                  </a:lnTo>
                  <a:lnTo>
                    <a:pt x="0" y="127000"/>
                  </a:lnTo>
                  <a:lnTo>
                    <a:pt x="0" y="622808"/>
                  </a:lnTo>
                  <a:lnTo>
                    <a:pt x="9971" y="672269"/>
                  </a:lnTo>
                  <a:lnTo>
                    <a:pt x="37172" y="712635"/>
                  </a:lnTo>
                  <a:lnTo>
                    <a:pt x="77538" y="739836"/>
                  </a:lnTo>
                  <a:lnTo>
                    <a:pt x="127000" y="749808"/>
                  </a:lnTo>
                  <a:close/>
                </a:path>
              </a:pathLst>
            </a:custGeom>
            <a:ln w="12699">
              <a:solidFill>
                <a:srgbClr val="CAD4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object 22"/>
          <p:cNvSpPr txBox="1"/>
          <p:nvPr/>
        </p:nvSpPr>
        <p:spPr>
          <a:xfrm>
            <a:off x="453631" y="2509513"/>
            <a:ext cx="11277600" cy="274320"/>
          </a:xfrm>
          <a:prstGeom prst="rect">
            <a:avLst/>
          </a:prstGeom>
          <a:solidFill>
            <a:srgbClr val="005392"/>
          </a:solidFill>
        </p:spPr>
        <p:txBody>
          <a:bodyPr vert="horz" wrap="square" lIns="0" tIns="80010" rIns="0" bIns="0" rtlCol="0">
            <a:spAutoFit/>
          </a:bodyPr>
          <a:lstStyle/>
          <a:p>
            <a:pPr marL="127000" marR="0" lvl="0" indent="0" defTabSz="914400" eaLnBrk="1" fontAlgn="auto" latinLnBrk="0" hangingPunct="1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1-4</a:t>
            </a: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hrs:</a:t>
            </a:r>
            <a:r>
              <a:rPr kumimoji="0" sz="11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Core</a:t>
            </a:r>
            <a:r>
              <a:rPr kumimoji="0" sz="11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Workup</a:t>
            </a: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(ED/Ward)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0" name="object 23"/>
          <p:cNvSpPr txBox="1"/>
          <p:nvPr/>
        </p:nvSpPr>
        <p:spPr>
          <a:xfrm>
            <a:off x="694931" y="2900140"/>
            <a:ext cx="8839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Labs:</a:t>
            </a:r>
            <a:r>
              <a:rPr kumimoji="0" sz="900" b="1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BMP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(K, HCO3),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Cr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trend, CBC;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urine:</a:t>
            </a:r>
            <a:r>
              <a:rPr kumimoji="0" sz="900" b="1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UA +/-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microscopy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(CK if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rhabdo), Urine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Na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and Cr.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Assess:</a:t>
            </a:r>
            <a:r>
              <a:rPr kumimoji="0" sz="900" b="1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volume status/hemodynamics;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strict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I&amp;O;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(CATHETER ONLY IF CLINICALLY INDICATED)</a:t>
            </a: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31" name="object 24"/>
          <p:cNvGrpSpPr/>
          <p:nvPr/>
        </p:nvGrpSpPr>
        <p:grpSpPr>
          <a:xfrm>
            <a:off x="6017348" y="3192520"/>
            <a:ext cx="149860" cy="111760"/>
            <a:chOff x="6020917" y="3298190"/>
            <a:chExt cx="149860" cy="111760"/>
          </a:xfrm>
        </p:grpSpPr>
        <p:sp>
          <p:nvSpPr>
            <p:cNvPr id="32" name="object 25"/>
            <p:cNvSpPr/>
            <p:nvPr/>
          </p:nvSpPr>
          <p:spPr>
            <a:xfrm>
              <a:off x="6095847" y="3364992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22860">
              <a:solidFill>
                <a:srgbClr val="9AAA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26"/>
            <p:cNvSpPr/>
            <p:nvPr/>
          </p:nvSpPr>
          <p:spPr>
            <a:xfrm>
              <a:off x="6032347" y="3309620"/>
              <a:ext cx="127000" cy="88900"/>
            </a:xfrm>
            <a:custGeom>
              <a:avLst/>
              <a:gdLst/>
              <a:ahLst/>
              <a:cxnLst/>
              <a:rect l="l" t="t" r="r" b="b"/>
              <a:pathLst>
                <a:path w="127000" h="88900">
                  <a:moveTo>
                    <a:pt x="63500" y="88900"/>
                  </a:moveTo>
                  <a:lnTo>
                    <a:pt x="0" y="0"/>
                  </a:lnTo>
                </a:path>
                <a:path w="127000" h="88900">
                  <a:moveTo>
                    <a:pt x="63500" y="88900"/>
                  </a:moveTo>
                  <a:lnTo>
                    <a:pt x="127000" y="0"/>
                  </a:lnTo>
                </a:path>
              </a:pathLst>
            </a:custGeom>
            <a:ln w="22860">
              <a:solidFill>
                <a:srgbClr val="9AAA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object 27"/>
          <p:cNvGrpSpPr/>
          <p:nvPr/>
        </p:nvGrpSpPr>
        <p:grpSpPr>
          <a:xfrm>
            <a:off x="447281" y="3362700"/>
            <a:ext cx="11290300" cy="1018540"/>
            <a:chOff x="450850" y="3468370"/>
            <a:chExt cx="11290300" cy="1018540"/>
          </a:xfrm>
        </p:grpSpPr>
        <p:sp>
          <p:nvSpPr>
            <p:cNvPr id="35" name="object 28"/>
            <p:cNvSpPr/>
            <p:nvPr/>
          </p:nvSpPr>
          <p:spPr>
            <a:xfrm>
              <a:off x="457200" y="3474720"/>
              <a:ext cx="11277600" cy="1005840"/>
            </a:xfrm>
            <a:custGeom>
              <a:avLst/>
              <a:gdLst/>
              <a:ahLst/>
              <a:cxnLst/>
              <a:rect l="l" t="t" r="r" b="b"/>
              <a:pathLst>
                <a:path w="11277600" h="1005839">
                  <a:moveTo>
                    <a:pt x="11150295" y="0"/>
                  </a:moveTo>
                  <a:lnTo>
                    <a:pt x="127000" y="0"/>
                  </a:lnTo>
                  <a:lnTo>
                    <a:pt x="77538" y="9971"/>
                  </a:lnTo>
                  <a:lnTo>
                    <a:pt x="37172" y="37172"/>
                  </a:lnTo>
                  <a:lnTo>
                    <a:pt x="9971" y="77538"/>
                  </a:lnTo>
                  <a:lnTo>
                    <a:pt x="0" y="126999"/>
                  </a:lnTo>
                  <a:lnTo>
                    <a:pt x="0" y="878839"/>
                  </a:lnTo>
                  <a:lnTo>
                    <a:pt x="9971" y="928301"/>
                  </a:lnTo>
                  <a:lnTo>
                    <a:pt x="37172" y="968667"/>
                  </a:lnTo>
                  <a:lnTo>
                    <a:pt x="77538" y="995868"/>
                  </a:lnTo>
                  <a:lnTo>
                    <a:pt x="127000" y="1005839"/>
                  </a:lnTo>
                  <a:lnTo>
                    <a:pt x="11150295" y="1005839"/>
                  </a:lnTo>
                  <a:lnTo>
                    <a:pt x="11199756" y="995868"/>
                  </a:lnTo>
                  <a:lnTo>
                    <a:pt x="11240122" y="968667"/>
                  </a:lnTo>
                  <a:lnTo>
                    <a:pt x="11267324" y="928301"/>
                  </a:lnTo>
                  <a:lnTo>
                    <a:pt x="11277295" y="878839"/>
                  </a:lnTo>
                  <a:lnTo>
                    <a:pt x="11277295" y="126999"/>
                  </a:lnTo>
                  <a:lnTo>
                    <a:pt x="11267324" y="77538"/>
                  </a:lnTo>
                  <a:lnTo>
                    <a:pt x="11240122" y="37172"/>
                  </a:lnTo>
                  <a:lnTo>
                    <a:pt x="11199756" y="9971"/>
                  </a:lnTo>
                  <a:lnTo>
                    <a:pt x="11150295" y="0"/>
                  </a:lnTo>
                  <a:close/>
                </a:path>
              </a:pathLst>
            </a:custGeom>
            <a:solidFill>
              <a:srgbClr val="F5F8F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29"/>
            <p:cNvSpPr/>
            <p:nvPr/>
          </p:nvSpPr>
          <p:spPr>
            <a:xfrm>
              <a:off x="457200" y="3474720"/>
              <a:ext cx="11277600" cy="1005840"/>
            </a:xfrm>
            <a:custGeom>
              <a:avLst/>
              <a:gdLst/>
              <a:ahLst/>
              <a:cxnLst/>
              <a:rect l="l" t="t" r="r" b="b"/>
              <a:pathLst>
                <a:path w="11277600" h="1005839">
                  <a:moveTo>
                    <a:pt x="127000" y="1005839"/>
                  </a:moveTo>
                  <a:lnTo>
                    <a:pt x="11150295" y="1005839"/>
                  </a:lnTo>
                  <a:lnTo>
                    <a:pt x="11199756" y="995868"/>
                  </a:lnTo>
                  <a:lnTo>
                    <a:pt x="11240122" y="968667"/>
                  </a:lnTo>
                  <a:lnTo>
                    <a:pt x="11267324" y="928301"/>
                  </a:lnTo>
                  <a:lnTo>
                    <a:pt x="11277295" y="878839"/>
                  </a:lnTo>
                  <a:lnTo>
                    <a:pt x="11277295" y="126999"/>
                  </a:lnTo>
                  <a:lnTo>
                    <a:pt x="11267324" y="77538"/>
                  </a:lnTo>
                  <a:lnTo>
                    <a:pt x="11240122" y="37172"/>
                  </a:lnTo>
                  <a:lnTo>
                    <a:pt x="11199756" y="9971"/>
                  </a:lnTo>
                  <a:lnTo>
                    <a:pt x="11150295" y="0"/>
                  </a:lnTo>
                  <a:lnTo>
                    <a:pt x="127000" y="0"/>
                  </a:lnTo>
                  <a:lnTo>
                    <a:pt x="77538" y="9971"/>
                  </a:lnTo>
                  <a:lnTo>
                    <a:pt x="37172" y="37172"/>
                  </a:lnTo>
                  <a:lnTo>
                    <a:pt x="9971" y="77538"/>
                  </a:lnTo>
                  <a:lnTo>
                    <a:pt x="0" y="126999"/>
                  </a:lnTo>
                  <a:lnTo>
                    <a:pt x="0" y="878839"/>
                  </a:lnTo>
                  <a:lnTo>
                    <a:pt x="9971" y="928301"/>
                  </a:lnTo>
                  <a:lnTo>
                    <a:pt x="37172" y="968667"/>
                  </a:lnTo>
                  <a:lnTo>
                    <a:pt x="77538" y="995868"/>
                  </a:lnTo>
                  <a:lnTo>
                    <a:pt x="127000" y="1005839"/>
                  </a:lnTo>
                  <a:close/>
                </a:path>
              </a:pathLst>
            </a:custGeom>
            <a:ln w="12700">
              <a:solidFill>
                <a:srgbClr val="CAD4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object 30"/>
          <p:cNvSpPr txBox="1"/>
          <p:nvPr/>
        </p:nvSpPr>
        <p:spPr>
          <a:xfrm>
            <a:off x="453631" y="3369050"/>
            <a:ext cx="11277600" cy="274320"/>
          </a:xfrm>
          <a:prstGeom prst="rect">
            <a:avLst/>
          </a:prstGeom>
          <a:solidFill>
            <a:srgbClr val="005392"/>
          </a:solidFill>
        </p:spPr>
        <p:txBody>
          <a:bodyPr vert="horz" wrap="square" lIns="0" tIns="80010" rIns="0" bIns="0" rtlCol="0">
            <a:spAutoFit/>
          </a:bodyPr>
          <a:lstStyle/>
          <a:p>
            <a:pPr marL="127000" marR="0" lvl="0" indent="0" defTabSz="914400" eaLnBrk="1" fontAlgn="auto" latinLnBrk="0" hangingPunct="1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Determine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cause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+</a:t>
            </a:r>
            <a:r>
              <a:rPr kumimoji="0" sz="11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targeted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actions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8" name="object 31"/>
          <p:cNvSpPr txBox="1"/>
          <p:nvPr/>
        </p:nvSpPr>
        <p:spPr>
          <a:xfrm>
            <a:off x="694931" y="3757670"/>
            <a:ext cx="6089650" cy="421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Pre-renal:</a:t>
            </a:r>
            <a:r>
              <a:rPr kumimoji="0" sz="850" b="1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hypovolemia/hypotension/sepsis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-&gt;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balanced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crystalloids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if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hypovolemic;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reassess;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sepsis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bundle/source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control.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Post-renal: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bladder scan,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relieve retention; renal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US if concern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persists/unclear.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Intrinsic:</a:t>
            </a:r>
            <a:r>
              <a:rPr kumimoji="0" sz="850" b="1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ATN/AIN/GN/TMA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-&gt;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hematuria/proteinuria/casts/systemic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signs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=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urgent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nephrology;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don’t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delay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key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labs/imaging.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39" name="object 32"/>
          <p:cNvGrpSpPr/>
          <p:nvPr/>
        </p:nvGrpSpPr>
        <p:grpSpPr>
          <a:xfrm>
            <a:off x="6017348" y="4308088"/>
            <a:ext cx="149860" cy="111760"/>
            <a:chOff x="6020917" y="4413758"/>
            <a:chExt cx="149860" cy="111760"/>
          </a:xfrm>
        </p:grpSpPr>
        <p:sp>
          <p:nvSpPr>
            <p:cNvPr id="40" name="object 33"/>
            <p:cNvSpPr/>
            <p:nvPr/>
          </p:nvSpPr>
          <p:spPr>
            <a:xfrm>
              <a:off x="6095847" y="4480560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22860">
              <a:solidFill>
                <a:srgbClr val="9AAA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bject 34"/>
            <p:cNvSpPr/>
            <p:nvPr/>
          </p:nvSpPr>
          <p:spPr>
            <a:xfrm>
              <a:off x="6032347" y="4425188"/>
              <a:ext cx="127000" cy="88900"/>
            </a:xfrm>
            <a:custGeom>
              <a:avLst/>
              <a:gdLst/>
              <a:ahLst/>
              <a:cxnLst/>
              <a:rect l="l" t="t" r="r" b="b"/>
              <a:pathLst>
                <a:path w="127000" h="88900">
                  <a:moveTo>
                    <a:pt x="63500" y="88900"/>
                  </a:moveTo>
                  <a:lnTo>
                    <a:pt x="0" y="0"/>
                  </a:lnTo>
                </a:path>
                <a:path w="127000" h="88900">
                  <a:moveTo>
                    <a:pt x="63500" y="88900"/>
                  </a:moveTo>
                  <a:lnTo>
                    <a:pt x="127000" y="0"/>
                  </a:lnTo>
                </a:path>
              </a:pathLst>
            </a:custGeom>
            <a:ln w="22860">
              <a:solidFill>
                <a:srgbClr val="9AAA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object 35"/>
          <p:cNvGrpSpPr/>
          <p:nvPr/>
        </p:nvGrpSpPr>
        <p:grpSpPr>
          <a:xfrm>
            <a:off x="447281" y="4478268"/>
            <a:ext cx="11290300" cy="762635"/>
            <a:chOff x="450850" y="4583938"/>
            <a:chExt cx="11290300" cy="762635"/>
          </a:xfrm>
        </p:grpSpPr>
        <p:sp>
          <p:nvSpPr>
            <p:cNvPr id="43" name="object 36"/>
            <p:cNvSpPr/>
            <p:nvPr/>
          </p:nvSpPr>
          <p:spPr>
            <a:xfrm>
              <a:off x="457200" y="4590288"/>
              <a:ext cx="11277600" cy="749935"/>
            </a:xfrm>
            <a:custGeom>
              <a:avLst/>
              <a:gdLst/>
              <a:ahLst/>
              <a:cxnLst/>
              <a:rect l="l" t="t" r="r" b="b"/>
              <a:pathLst>
                <a:path w="11277600" h="749935">
                  <a:moveTo>
                    <a:pt x="11150295" y="0"/>
                  </a:moveTo>
                  <a:lnTo>
                    <a:pt x="127000" y="0"/>
                  </a:lnTo>
                  <a:lnTo>
                    <a:pt x="77538" y="9971"/>
                  </a:lnTo>
                  <a:lnTo>
                    <a:pt x="37172" y="37172"/>
                  </a:lnTo>
                  <a:lnTo>
                    <a:pt x="9971" y="77538"/>
                  </a:lnTo>
                  <a:lnTo>
                    <a:pt x="0" y="127000"/>
                  </a:lnTo>
                  <a:lnTo>
                    <a:pt x="0" y="622808"/>
                  </a:lnTo>
                  <a:lnTo>
                    <a:pt x="9971" y="672269"/>
                  </a:lnTo>
                  <a:lnTo>
                    <a:pt x="37172" y="712635"/>
                  </a:lnTo>
                  <a:lnTo>
                    <a:pt x="77538" y="739836"/>
                  </a:lnTo>
                  <a:lnTo>
                    <a:pt x="127000" y="749808"/>
                  </a:lnTo>
                  <a:lnTo>
                    <a:pt x="11150295" y="749808"/>
                  </a:lnTo>
                  <a:lnTo>
                    <a:pt x="11199756" y="739836"/>
                  </a:lnTo>
                  <a:lnTo>
                    <a:pt x="11240122" y="712635"/>
                  </a:lnTo>
                  <a:lnTo>
                    <a:pt x="11267324" y="672269"/>
                  </a:lnTo>
                  <a:lnTo>
                    <a:pt x="11277295" y="622808"/>
                  </a:lnTo>
                  <a:lnTo>
                    <a:pt x="11277295" y="127000"/>
                  </a:lnTo>
                  <a:lnTo>
                    <a:pt x="11267324" y="77538"/>
                  </a:lnTo>
                  <a:lnTo>
                    <a:pt x="11240122" y="37172"/>
                  </a:lnTo>
                  <a:lnTo>
                    <a:pt x="11199756" y="9971"/>
                  </a:lnTo>
                  <a:lnTo>
                    <a:pt x="11150295" y="0"/>
                  </a:lnTo>
                  <a:close/>
                </a:path>
              </a:pathLst>
            </a:custGeom>
            <a:solidFill>
              <a:srgbClr val="F5F8F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37"/>
            <p:cNvSpPr/>
            <p:nvPr/>
          </p:nvSpPr>
          <p:spPr>
            <a:xfrm>
              <a:off x="457200" y="4590288"/>
              <a:ext cx="11277600" cy="749935"/>
            </a:xfrm>
            <a:custGeom>
              <a:avLst/>
              <a:gdLst/>
              <a:ahLst/>
              <a:cxnLst/>
              <a:rect l="l" t="t" r="r" b="b"/>
              <a:pathLst>
                <a:path w="11277600" h="749935">
                  <a:moveTo>
                    <a:pt x="127000" y="749808"/>
                  </a:moveTo>
                  <a:lnTo>
                    <a:pt x="11150295" y="749808"/>
                  </a:lnTo>
                  <a:lnTo>
                    <a:pt x="11199756" y="739836"/>
                  </a:lnTo>
                  <a:lnTo>
                    <a:pt x="11240122" y="712635"/>
                  </a:lnTo>
                  <a:lnTo>
                    <a:pt x="11267324" y="672269"/>
                  </a:lnTo>
                  <a:lnTo>
                    <a:pt x="11277295" y="622808"/>
                  </a:lnTo>
                  <a:lnTo>
                    <a:pt x="11277295" y="127000"/>
                  </a:lnTo>
                  <a:lnTo>
                    <a:pt x="11267324" y="77538"/>
                  </a:lnTo>
                  <a:lnTo>
                    <a:pt x="11240122" y="37172"/>
                  </a:lnTo>
                  <a:lnTo>
                    <a:pt x="11199756" y="9971"/>
                  </a:lnTo>
                  <a:lnTo>
                    <a:pt x="11150295" y="0"/>
                  </a:lnTo>
                  <a:lnTo>
                    <a:pt x="127000" y="0"/>
                  </a:lnTo>
                  <a:lnTo>
                    <a:pt x="77538" y="9971"/>
                  </a:lnTo>
                  <a:lnTo>
                    <a:pt x="37172" y="37172"/>
                  </a:lnTo>
                  <a:lnTo>
                    <a:pt x="9971" y="77538"/>
                  </a:lnTo>
                  <a:lnTo>
                    <a:pt x="0" y="127000"/>
                  </a:lnTo>
                  <a:lnTo>
                    <a:pt x="0" y="622808"/>
                  </a:lnTo>
                  <a:lnTo>
                    <a:pt x="9971" y="672269"/>
                  </a:lnTo>
                  <a:lnTo>
                    <a:pt x="37172" y="712635"/>
                  </a:lnTo>
                  <a:lnTo>
                    <a:pt x="77538" y="739836"/>
                  </a:lnTo>
                  <a:lnTo>
                    <a:pt x="127000" y="749808"/>
                  </a:lnTo>
                  <a:close/>
                </a:path>
              </a:pathLst>
            </a:custGeom>
            <a:ln w="12699">
              <a:solidFill>
                <a:srgbClr val="CAD4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object 38"/>
          <p:cNvSpPr txBox="1"/>
          <p:nvPr/>
        </p:nvSpPr>
        <p:spPr>
          <a:xfrm>
            <a:off x="453631" y="4484618"/>
            <a:ext cx="11277600" cy="274320"/>
          </a:xfrm>
          <a:prstGeom prst="rect">
            <a:avLst/>
          </a:prstGeom>
          <a:solidFill>
            <a:srgbClr val="005392"/>
          </a:solidFill>
        </p:spPr>
        <p:txBody>
          <a:bodyPr vert="horz" wrap="square" lIns="0" tIns="80010" rIns="0" bIns="0" rtlCol="0">
            <a:spAutoFit/>
          </a:bodyPr>
          <a:lstStyle/>
          <a:p>
            <a:pPr marL="127000" marR="0" lvl="0" indent="0" defTabSz="914400" eaLnBrk="1" fontAlgn="auto" latinLnBrk="0" hangingPunct="1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4-24</a:t>
            </a:r>
            <a:r>
              <a:rPr kumimoji="0" sz="11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hrs: Monitoring</a:t>
            </a:r>
            <a:r>
              <a:rPr kumimoji="0" sz="11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&amp; 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Support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6" name="object 39"/>
          <p:cNvSpPr txBox="1"/>
          <p:nvPr/>
        </p:nvSpPr>
        <p:spPr>
          <a:xfrm>
            <a:off x="694931" y="4873237"/>
            <a:ext cx="786510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Repeat</a:t>
            </a:r>
            <a:r>
              <a:rPr kumimoji="0" sz="900" b="1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labs: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Cr/BMP +/- Mg/Phos q8-12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hrs (sooner if unstable); strict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I&amp;O; + daily weights; avoid/justify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contrast; treat hyperK/acidosis/overload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promptly.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47" name="object 40"/>
          <p:cNvGrpSpPr/>
          <p:nvPr/>
        </p:nvGrpSpPr>
        <p:grpSpPr>
          <a:xfrm>
            <a:off x="6017348" y="5167624"/>
            <a:ext cx="149860" cy="111760"/>
            <a:chOff x="6020917" y="5273294"/>
            <a:chExt cx="149860" cy="111760"/>
          </a:xfrm>
        </p:grpSpPr>
        <p:sp>
          <p:nvSpPr>
            <p:cNvPr id="48" name="object 41"/>
            <p:cNvSpPr/>
            <p:nvPr/>
          </p:nvSpPr>
          <p:spPr>
            <a:xfrm>
              <a:off x="6095847" y="5340096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22860">
              <a:solidFill>
                <a:srgbClr val="9AAA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42"/>
            <p:cNvSpPr/>
            <p:nvPr/>
          </p:nvSpPr>
          <p:spPr>
            <a:xfrm>
              <a:off x="6032347" y="5284724"/>
              <a:ext cx="127000" cy="88900"/>
            </a:xfrm>
            <a:custGeom>
              <a:avLst/>
              <a:gdLst/>
              <a:ahLst/>
              <a:cxnLst/>
              <a:rect l="l" t="t" r="r" b="b"/>
              <a:pathLst>
                <a:path w="127000" h="88900">
                  <a:moveTo>
                    <a:pt x="63500" y="88900"/>
                  </a:moveTo>
                  <a:lnTo>
                    <a:pt x="0" y="0"/>
                  </a:lnTo>
                </a:path>
                <a:path w="127000" h="88900">
                  <a:moveTo>
                    <a:pt x="63500" y="88900"/>
                  </a:moveTo>
                  <a:lnTo>
                    <a:pt x="127000" y="0"/>
                  </a:lnTo>
                </a:path>
              </a:pathLst>
            </a:custGeom>
            <a:ln w="22860">
              <a:solidFill>
                <a:srgbClr val="9AAAB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object 43"/>
          <p:cNvGrpSpPr/>
          <p:nvPr/>
        </p:nvGrpSpPr>
        <p:grpSpPr>
          <a:xfrm>
            <a:off x="447281" y="5337803"/>
            <a:ext cx="11290300" cy="881380"/>
            <a:chOff x="450850" y="5443473"/>
            <a:chExt cx="11290300" cy="881380"/>
          </a:xfrm>
        </p:grpSpPr>
        <p:sp>
          <p:nvSpPr>
            <p:cNvPr id="51" name="object 44"/>
            <p:cNvSpPr/>
            <p:nvPr/>
          </p:nvSpPr>
          <p:spPr>
            <a:xfrm>
              <a:off x="457200" y="5449823"/>
              <a:ext cx="11277600" cy="868680"/>
            </a:xfrm>
            <a:custGeom>
              <a:avLst/>
              <a:gdLst/>
              <a:ahLst/>
              <a:cxnLst/>
              <a:rect l="l" t="t" r="r" b="b"/>
              <a:pathLst>
                <a:path w="11277600" h="868679">
                  <a:moveTo>
                    <a:pt x="11150295" y="0"/>
                  </a:moveTo>
                  <a:lnTo>
                    <a:pt x="127000" y="0"/>
                  </a:lnTo>
                  <a:lnTo>
                    <a:pt x="77538" y="9971"/>
                  </a:lnTo>
                  <a:lnTo>
                    <a:pt x="37172" y="37172"/>
                  </a:lnTo>
                  <a:lnTo>
                    <a:pt x="9971" y="77538"/>
                  </a:lnTo>
                  <a:lnTo>
                    <a:pt x="0" y="127000"/>
                  </a:lnTo>
                  <a:lnTo>
                    <a:pt x="0" y="741680"/>
                  </a:lnTo>
                  <a:lnTo>
                    <a:pt x="9971" y="791141"/>
                  </a:lnTo>
                  <a:lnTo>
                    <a:pt x="37172" y="831507"/>
                  </a:lnTo>
                  <a:lnTo>
                    <a:pt x="77538" y="858708"/>
                  </a:lnTo>
                  <a:lnTo>
                    <a:pt x="127000" y="868680"/>
                  </a:lnTo>
                  <a:lnTo>
                    <a:pt x="11150295" y="868680"/>
                  </a:lnTo>
                  <a:lnTo>
                    <a:pt x="11199756" y="858708"/>
                  </a:lnTo>
                  <a:lnTo>
                    <a:pt x="11240122" y="831507"/>
                  </a:lnTo>
                  <a:lnTo>
                    <a:pt x="11267324" y="791141"/>
                  </a:lnTo>
                  <a:lnTo>
                    <a:pt x="11277295" y="741680"/>
                  </a:lnTo>
                  <a:lnTo>
                    <a:pt x="11277295" y="127000"/>
                  </a:lnTo>
                  <a:lnTo>
                    <a:pt x="11267324" y="77538"/>
                  </a:lnTo>
                  <a:lnTo>
                    <a:pt x="11240122" y="37172"/>
                  </a:lnTo>
                  <a:lnTo>
                    <a:pt x="11199756" y="9971"/>
                  </a:lnTo>
                  <a:lnTo>
                    <a:pt x="11150295" y="0"/>
                  </a:lnTo>
                  <a:close/>
                </a:path>
              </a:pathLst>
            </a:custGeom>
            <a:solidFill>
              <a:srgbClr val="F5F8F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45"/>
            <p:cNvSpPr/>
            <p:nvPr/>
          </p:nvSpPr>
          <p:spPr>
            <a:xfrm>
              <a:off x="457200" y="5449823"/>
              <a:ext cx="11277600" cy="868680"/>
            </a:xfrm>
            <a:custGeom>
              <a:avLst/>
              <a:gdLst/>
              <a:ahLst/>
              <a:cxnLst/>
              <a:rect l="l" t="t" r="r" b="b"/>
              <a:pathLst>
                <a:path w="11277600" h="868679">
                  <a:moveTo>
                    <a:pt x="127000" y="868680"/>
                  </a:moveTo>
                  <a:lnTo>
                    <a:pt x="11150295" y="868680"/>
                  </a:lnTo>
                  <a:lnTo>
                    <a:pt x="11199756" y="858708"/>
                  </a:lnTo>
                  <a:lnTo>
                    <a:pt x="11240122" y="831507"/>
                  </a:lnTo>
                  <a:lnTo>
                    <a:pt x="11267324" y="791141"/>
                  </a:lnTo>
                  <a:lnTo>
                    <a:pt x="11277295" y="741680"/>
                  </a:lnTo>
                  <a:lnTo>
                    <a:pt x="11277295" y="127000"/>
                  </a:lnTo>
                  <a:lnTo>
                    <a:pt x="11267324" y="77538"/>
                  </a:lnTo>
                  <a:lnTo>
                    <a:pt x="11240122" y="37172"/>
                  </a:lnTo>
                  <a:lnTo>
                    <a:pt x="11199756" y="9971"/>
                  </a:lnTo>
                  <a:lnTo>
                    <a:pt x="11150295" y="0"/>
                  </a:lnTo>
                  <a:lnTo>
                    <a:pt x="127000" y="0"/>
                  </a:lnTo>
                  <a:lnTo>
                    <a:pt x="77538" y="9971"/>
                  </a:lnTo>
                  <a:lnTo>
                    <a:pt x="37172" y="37172"/>
                  </a:lnTo>
                  <a:lnTo>
                    <a:pt x="9971" y="77538"/>
                  </a:lnTo>
                  <a:lnTo>
                    <a:pt x="0" y="127000"/>
                  </a:lnTo>
                  <a:lnTo>
                    <a:pt x="0" y="741680"/>
                  </a:lnTo>
                  <a:lnTo>
                    <a:pt x="9971" y="791141"/>
                  </a:lnTo>
                  <a:lnTo>
                    <a:pt x="37172" y="831507"/>
                  </a:lnTo>
                  <a:lnTo>
                    <a:pt x="77538" y="858708"/>
                  </a:lnTo>
                  <a:lnTo>
                    <a:pt x="127000" y="868680"/>
                  </a:lnTo>
                  <a:close/>
                </a:path>
              </a:pathLst>
            </a:custGeom>
            <a:ln w="12699">
              <a:solidFill>
                <a:srgbClr val="CAD4E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object 46"/>
          <p:cNvSpPr txBox="1"/>
          <p:nvPr/>
        </p:nvSpPr>
        <p:spPr>
          <a:xfrm>
            <a:off x="453631" y="5344153"/>
            <a:ext cx="11277600" cy="274320"/>
          </a:xfrm>
          <a:prstGeom prst="rect">
            <a:avLst/>
          </a:prstGeom>
          <a:solidFill>
            <a:srgbClr val="005392"/>
          </a:solidFill>
        </p:spPr>
        <p:txBody>
          <a:bodyPr vert="horz" wrap="square" lIns="0" tIns="80010" rIns="0" bIns="0" rtlCol="0">
            <a:spAutoFit/>
          </a:bodyPr>
          <a:lstStyle/>
          <a:p>
            <a:pPr marL="127000" marR="0" lvl="0" indent="0" defTabSz="914400" eaLnBrk="1" fontAlgn="auto" latinLnBrk="0" hangingPunct="1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Escalate</a:t>
            </a:r>
            <a:r>
              <a:rPr kumimoji="0" sz="11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11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Consult</a:t>
            </a:r>
            <a:r>
              <a:rPr kumimoji="0" sz="11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Nephrology</a:t>
            </a:r>
            <a:r>
              <a:rPr kumimoji="0" sz="11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(anytime)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4" name="object 47"/>
          <p:cNvSpPr txBox="1"/>
          <p:nvPr/>
        </p:nvSpPr>
        <p:spPr>
          <a:xfrm>
            <a:off x="694931" y="5734361"/>
            <a:ext cx="10800715" cy="287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12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Stage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rapidly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rising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Cr;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oliguria/anuria;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failure</a:t>
            </a:r>
            <a:r>
              <a:rPr kumimoji="0" sz="850" b="1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850" b="1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1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response</a:t>
            </a:r>
            <a:r>
              <a:rPr kumimoji="0" sz="850" b="1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initial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treatment;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suspected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GN/AIN/TMA;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refractory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hyperK/acidosis/overload;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RRT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consideration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(AEIOU),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Acidosis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(&lt;7.1),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Electrolytes</a:t>
            </a:r>
            <a:r>
              <a:rPr kumimoji="0" sz="850" b="0" i="0" u="none" strike="noStrike" kern="0" cap="none" spc="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(k&gt;6.5),</a:t>
            </a:r>
            <a:r>
              <a:rPr kumimoji="0" sz="850" b="0" i="0" u="none" strike="noStrike" kern="0" cap="none" spc="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Intoxication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(methanol,</a:t>
            </a:r>
            <a:r>
              <a:rPr kumimoji="0" sz="850" b="0" i="0" u="none" strike="noStrike" kern="0" cap="none" spc="-15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ethylene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glycol,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lithium,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asa),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Overload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(refractory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volume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insufficient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diuresis),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Uremia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(encephalopathy/uremic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cs typeface="Arial"/>
              </a:rPr>
              <a:t> pericarditis).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63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117A-D789-ABA8-13A9-A808D7287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0E6A8-B7B6-03CA-732D-BC35221E9B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21D10-0CAF-2599-F76D-D7A8BAF81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335"/>
            <a:ext cx="12192000" cy="59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585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447</Words>
  <Application>Microsoft Office PowerPoint</Application>
  <PresentationFormat>Widescreen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Ericj koch</dc:creator>
  <cp:lastModifiedBy>Stehlik, MD Edward A</cp:lastModifiedBy>
  <cp:revision>1</cp:revision>
  <dcterms:created xsi:type="dcterms:W3CDTF">2026-02-20T12:40:17Z</dcterms:created>
  <dcterms:modified xsi:type="dcterms:W3CDTF">2026-02-20T14:04:02Z</dcterms:modified>
</cp:coreProperties>
</file>