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98" d="100"/>
          <a:sy n="98" d="100"/>
        </p:scale>
        <p:origin x="2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11F5-FD77-440C-A4AB-A8F21C08BD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62EF-835A-4104-A6FD-EE7BF78BF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8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11F5-FD77-440C-A4AB-A8F21C08BD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62EF-835A-4104-A6FD-EE7BF78BF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11F5-FD77-440C-A4AB-A8F21C08BD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62EF-835A-4104-A6FD-EE7BF78BF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6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11F5-FD77-440C-A4AB-A8F21C08BD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62EF-835A-4104-A6FD-EE7BF78BF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7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11F5-FD77-440C-A4AB-A8F21C08BD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62EF-835A-4104-A6FD-EE7BF78BF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7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11F5-FD77-440C-A4AB-A8F21C08BD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62EF-835A-4104-A6FD-EE7BF78BF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8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11F5-FD77-440C-A4AB-A8F21C08BD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62EF-835A-4104-A6FD-EE7BF78BF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11F5-FD77-440C-A4AB-A8F21C08BD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62EF-835A-4104-A6FD-EE7BF78BF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0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11F5-FD77-440C-A4AB-A8F21C08BD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62EF-835A-4104-A6FD-EE7BF78BF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11F5-FD77-440C-A4AB-A8F21C08BD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62EF-835A-4104-A6FD-EE7BF78BF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7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11F5-FD77-440C-A4AB-A8F21C08BD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62EF-835A-4104-A6FD-EE7BF78BF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8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811F5-FD77-440C-A4AB-A8F21C08BD5F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362EF-835A-4104-A6FD-EE7BF78BF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9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Culture Vial Shortage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Beckton</a:t>
            </a:r>
            <a:r>
              <a:rPr lang="en-US" dirty="0"/>
              <a:t>-Dickinson (</a:t>
            </a:r>
            <a:r>
              <a:rPr lang="en-US" dirty="0" smtClean="0"/>
              <a:t>BD) has </a:t>
            </a:r>
            <a:r>
              <a:rPr lang="en-US" dirty="0"/>
              <a:t>ongoing supply issue with their blood culture bottles in the manufacturing process of the plastics used in the </a:t>
            </a:r>
            <a:r>
              <a:rPr lang="en-US" dirty="0" smtClean="0"/>
              <a:t>bottle</a:t>
            </a:r>
          </a:p>
          <a:p>
            <a:pPr lvl="1"/>
            <a:r>
              <a:rPr lang="en-US" dirty="0" smtClean="0"/>
              <a:t>Company states this will last into September, but may last longer</a:t>
            </a:r>
          </a:p>
          <a:p>
            <a:endParaRPr lang="en-US" dirty="0" smtClean="0"/>
          </a:p>
          <a:p>
            <a:r>
              <a:rPr lang="en-US" dirty="0" smtClean="0"/>
              <a:t>In a typical month 4000 blood cultures collected at CH</a:t>
            </a:r>
          </a:p>
          <a:p>
            <a:pPr lvl="1"/>
            <a:r>
              <a:rPr lang="en-US" dirty="0" smtClean="0"/>
              <a:t>52% ED, 47% Inpatient Units; most positives are from admit (ED)</a:t>
            </a:r>
          </a:p>
          <a:p>
            <a:pPr lvl="2"/>
            <a:r>
              <a:rPr lang="en-US" dirty="0" smtClean="0"/>
              <a:t>Many inpatient blood culture orders are performed in very low yield circumstances</a:t>
            </a:r>
            <a:endParaRPr lang="en-US" dirty="0"/>
          </a:p>
          <a:p>
            <a:r>
              <a:rPr lang="en-US" dirty="0" smtClean="0"/>
              <a:t>Changes to Blood culture order set made to help guide proper use in Epic</a:t>
            </a:r>
          </a:p>
          <a:p>
            <a:r>
              <a:rPr lang="en-US" dirty="0" smtClean="0"/>
              <a:t>Blood culture collection education sent out again to staff to reduce contamination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1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341" t="25925" r="54308" b="12990"/>
          <a:stretch/>
        </p:blipFill>
        <p:spPr>
          <a:xfrm>
            <a:off x="365518" y="252920"/>
            <a:ext cx="6657852" cy="61408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89501" y="1972171"/>
            <a:ext cx="45298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b="1" dirty="0" smtClean="0">
                <a:solidFill>
                  <a:srgbClr val="000000"/>
                </a:solidFill>
                <a:latin typeface="Aptos"/>
              </a:rPr>
              <a:t>Best practice is to collect "2 </a:t>
            </a:r>
            <a:r>
              <a:rPr lang="en-US" sz="1200" b="1" dirty="0">
                <a:solidFill>
                  <a:srgbClr val="000000"/>
                </a:solidFill>
                <a:latin typeface="Aptos"/>
              </a:rPr>
              <a:t>sets" of blood cultures.  Due to the major shortage </a:t>
            </a:r>
            <a:r>
              <a:rPr lang="en-US" sz="1200" b="1" dirty="0" smtClean="0">
                <a:solidFill>
                  <a:srgbClr val="000000"/>
                </a:solidFill>
                <a:latin typeface="Aptos"/>
              </a:rPr>
              <a:t>we </a:t>
            </a:r>
            <a:r>
              <a:rPr lang="en-US" sz="1200" b="1" dirty="0">
                <a:solidFill>
                  <a:srgbClr val="000000"/>
                </a:solidFill>
                <a:latin typeface="Aptos"/>
              </a:rPr>
              <a:t>advise that </a:t>
            </a:r>
            <a:r>
              <a:rPr lang="en-US" sz="1200" b="1" u="sng" dirty="0">
                <a:solidFill>
                  <a:srgbClr val="000000"/>
                </a:solidFill>
                <a:latin typeface="Aptos"/>
              </a:rPr>
              <a:t>only one set</a:t>
            </a:r>
            <a:r>
              <a:rPr lang="en-US" sz="1200" b="1" dirty="0">
                <a:solidFill>
                  <a:srgbClr val="000000"/>
                </a:solidFill>
                <a:latin typeface="Aptos"/>
              </a:rPr>
              <a:t> of blood cultures is ordered at a time.</a:t>
            </a:r>
            <a:endParaRPr lang="en-US" sz="1200" dirty="0">
              <a:solidFill>
                <a:srgbClr val="000000"/>
              </a:solidFill>
              <a:latin typeface="Aptos"/>
            </a:endParaRPr>
          </a:p>
          <a:p>
            <a:pPr fontAlgn="base"/>
            <a:r>
              <a:rPr lang="en-US" sz="1200" dirty="0">
                <a:solidFill>
                  <a:srgbClr val="000000"/>
                </a:solidFill>
                <a:latin typeface="Aptos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ptos"/>
              </a:rPr>
            </a:br>
            <a:endParaRPr lang="en-US" sz="1200" dirty="0">
              <a:solidFill>
                <a:srgbClr val="000000"/>
              </a:solidFill>
              <a:latin typeface="Aptos"/>
            </a:endParaRPr>
          </a:p>
          <a:p>
            <a:pPr fontAlgn="base"/>
            <a:r>
              <a:rPr lang="en-US" sz="1200" dirty="0">
                <a:solidFill>
                  <a:srgbClr val="000000"/>
                </a:solidFill>
                <a:latin typeface="Aptos"/>
              </a:rPr>
              <a:t>As a reminder,</a:t>
            </a:r>
            <a:r>
              <a:rPr lang="en-US" sz="1200" u="sng" dirty="0">
                <a:solidFill>
                  <a:srgbClr val="000000"/>
                </a:solidFill>
                <a:latin typeface="Aptos"/>
              </a:rPr>
              <a:t> </a:t>
            </a:r>
            <a:r>
              <a:rPr lang="en-US" sz="1200" b="1" u="sng" dirty="0">
                <a:solidFill>
                  <a:srgbClr val="000000"/>
                </a:solidFill>
                <a:latin typeface="Aptos"/>
              </a:rPr>
              <a:t>1 set = 2 blood culture vials</a:t>
            </a:r>
            <a:r>
              <a:rPr lang="en-US" sz="1200" b="1" dirty="0">
                <a:solidFill>
                  <a:srgbClr val="000000"/>
                </a:solidFill>
                <a:latin typeface="Aptos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Aptos"/>
              </a:rPr>
              <a:t> so for many providers at CH this will not be an apparent change.  [</a:t>
            </a:r>
            <a:r>
              <a:rPr lang="en-US" sz="1200" i="1" dirty="0">
                <a:solidFill>
                  <a:srgbClr val="000000"/>
                </a:solidFill>
                <a:latin typeface="Aptos"/>
              </a:rPr>
              <a:t>In the </a:t>
            </a:r>
            <a:r>
              <a:rPr lang="en-US" sz="1200" i="1" dirty="0" err="1">
                <a:solidFill>
                  <a:srgbClr val="000000"/>
                </a:solidFill>
                <a:latin typeface="Aptos"/>
              </a:rPr>
              <a:t>Longterm</a:t>
            </a:r>
            <a:r>
              <a:rPr lang="en-US" sz="1200" i="1" dirty="0">
                <a:solidFill>
                  <a:srgbClr val="000000"/>
                </a:solidFill>
                <a:latin typeface="Aptos"/>
              </a:rPr>
              <a:t>, when supplies are back, </a:t>
            </a:r>
            <a:r>
              <a:rPr lang="en-US" sz="1200" i="1" dirty="0" smtClean="0">
                <a:solidFill>
                  <a:srgbClr val="000000"/>
                </a:solidFill>
                <a:latin typeface="Aptos"/>
              </a:rPr>
              <a:t>we continue </a:t>
            </a:r>
            <a:r>
              <a:rPr lang="en-US" sz="1200" i="1" dirty="0">
                <a:solidFill>
                  <a:srgbClr val="000000"/>
                </a:solidFill>
                <a:latin typeface="Aptos"/>
              </a:rPr>
              <a:t>advocating a 2 set approach, but that will have to wait given the circumstances.]</a:t>
            </a:r>
            <a:endParaRPr lang="en-US" sz="1200" dirty="0">
              <a:solidFill>
                <a:srgbClr val="000000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44879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186" t="19304" r="53088" b="28508"/>
          <a:stretch/>
        </p:blipFill>
        <p:spPr>
          <a:xfrm>
            <a:off x="2256816" y="597636"/>
            <a:ext cx="7722947" cy="550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5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Fungal Blood Cultures…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Routine blood cultures are </a:t>
            </a:r>
            <a:r>
              <a:rPr lang="en-US" u="sng" dirty="0"/>
              <a:t>equivalent</a:t>
            </a:r>
            <a:r>
              <a:rPr lang="en-US" dirty="0"/>
              <a:t> to fungal blood cultures for detecting common yeasts, such as Candida </a:t>
            </a:r>
            <a:r>
              <a:rPr lang="en-US" dirty="0" err="1"/>
              <a:t>spp</a:t>
            </a:r>
            <a:r>
              <a:rPr lang="en-US" dirty="0"/>
              <a:t> and Cryptococcus </a:t>
            </a:r>
            <a:r>
              <a:rPr lang="en-US" dirty="0" err="1"/>
              <a:t>spp</a:t>
            </a:r>
            <a:r>
              <a:rPr lang="en-US" dirty="0"/>
              <a:t> </a:t>
            </a:r>
          </a:p>
          <a:p>
            <a:r>
              <a:rPr lang="en-US" dirty="0"/>
              <a:t>Pathogens such as Aspergillus </a:t>
            </a:r>
            <a:r>
              <a:rPr lang="en-US" dirty="0" err="1"/>
              <a:t>spp</a:t>
            </a:r>
            <a:r>
              <a:rPr lang="en-US" dirty="0"/>
              <a:t> and </a:t>
            </a:r>
            <a:r>
              <a:rPr lang="en-US" dirty="0" err="1"/>
              <a:t>Mucorales</a:t>
            </a:r>
            <a:r>
              <a:rPr lang="en-US" dirty="0"/>
              <a:t> </a:t>
            </a:r>
            <a:r>
              <a:rPr lang="en-US" dirty="0" err="1"/>
              <a:t>spp</a:t>
            </a:r>
            <a:r>
              <a:rPr lang="en-US" dirty="0"/>
              <a:t> are </a:t>
            </a:r>
            <a:r>
              <a:rPr lang="en-US" u="sng" dirty="0"/>
              <a:t>very rarely </a:t>
            </a:r>
            <a:r>
              <a:rPr lang="en-US" dirty="0"/>
              <a:t>found on fungal blood cultures and are better detected using biopsy with tissue culture or serologic studies (Aspergillus galactomannan) </a:t>
            </a:r>
          </a:p>
          <a:p>
            <a:r>
              <a:rPr lang="en-US" dirty="0" smtClean="0"/>
              <a:t>If concerns for </a:t>
            </a:r>
            <a:r>
              <a:rPr lang="en-US" dirty="0" err="1" smtClean="0"/>
              <a:t>Histo</a:t>
            </a:r>
            <a:r>
              <a:rPr lang="en-US" dirty="0" smtClean="0"/>
              <a:t>/Cocci/</a:t>
            </a:r>
            <a:r>
              <a:rPr lang="en-US" dirty="0" err="1" smtClean="0"/>
              <a:t>Blasto</a:t>
            </a:r>
            <a:r>
              <a:rPr lang="en-US" dirty="0" smtClean="0"/>
              <a:t> ,non-culture based studies specimens often more reliable and faster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26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275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Office Theme</vt:lpstr>
      <vt:lpstr>Blood Culture Vial Shortage</vt:lpstr>
      <vt:lpstr>PowerPoint Presentation</vt:lpstr>
      <vt:lpstr>PowerPoint Presentation</vt:lpstr>
      <vt:lpstr>A note on Fungal Blood Cultures…</vt:lpstr>
    </vt:vector>
  </TitlesOfParts>
  <Company>Catholic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Shiley, MD Kevin T</dc:creator>
  <cp:lastModifiedBy>Shiley, MD Kevin T</cp:lastModifiedBy>
  <cp:revision>9</cp:revision>
  <dcterms:created xsi:type="dcterms:W3CDTF">2024-08-01T21:05:48Z</dcterms:created>
  <dcterms:modified xsi:type="dcterms:W3CDTF">2024-08-01T21:32:29Z</dcterms:modified>
</cp:coreProperties>
</file>