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0"/>
  </p:notesMasterIdLst>
  <p:sldIdLst>
    <p:sldId id="307" r:id="rId2"/>
    <p:sldId id="257" r:id="rId3"/>
    <p:sldId id="281" r:id="rId4"/>
    <p:sldId id="258" r:id="rId5"/>
    <p:sldId id="263" r:id="rId6"/>
    <p:sldId id="282" r:id="rId7"/>
    <p:sldId id="265" r:id="rId8"/>
    <p:sldId id="260" r:id="rId9"/>
    <p:sldId id="286" r:id="rId10"/>
    <p:sldId id="306" r:id="rId11"/>
    <p:sldId id="264" r:id="rId12"/>
    <p:sldId id="274" r:id="rId13"/>
    <p:sldId id="295" r:id="rId14"/>
    <p:sldId id="266" r:id="rId15"/>
    <p:sldId id="308" r:id="rId16"/>
    <p:sldId id="296" r:id="rId17"/>
    <p:sldId id="278" r:id="rId18"/>
    <p:sldId id="29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06BA"/>
    <a:srgbClr val="9E2298"/>
    <a:srgbClr val="9D23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4660"/>
  </p:normalViewPr>
  <p:slideViewPr>
    <p:cSldViewPr snapToGrid="0">
      <p:cViewPr varScale="1">
        <p:scale>
          <a:sx n="81" d="100"/>
          <a:sy n="81" d="100"/>
        </p:scale>
        <p:origin x="120" y="82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E88B73-4C85-4DB1-BFAC-40103954BB56}"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A9DDB02D-3063-4530-AC2B-0C9E623AD842}">
      <dgm:prSet phldrT="[Text]"/>
      <dgm:spPr/>
      <dgm:t>
        <a:bodyPr/>
        <a:lstStyle/>
        <a:p>
          <a:r>
            <a:rPr lang="en-US" dirty="0" smtClean="0"/>
            <a:t>Postoperative Respiratory Failure</a:t>
          </a:r>
          <a:endParaRPr lang="en-US" dirty="0"/>
        </a:p>
      </dgm:t>
    </dgm:pt>
    <dgm:pt modelId="{79C34160-E2AB-4BEB-859E-5D027B579856}" type="parTrans" cxnId="{2592BFB1-BBB5-4416-808C-EA9C774F477A}">
      <dgm:prSet/>
      <dgm:spPr/>
      <dgm:t>
        <a:bodyPr/>
        <a:lstStyle/>
        <a:p>
          <a:endParaRPr lang="en-US"/>
        </a:p>
      </dgm:t>
    </dgm:pt>
    <dgm:pt modelId="{86EE0A5D-55E9-4D9F-90E0-8DA2ADE5FF32}" type="sibTrans" cxnId="{2592BFB1-BBB5-4416-808C-EA9C774F477A}">
      <dgm:prSet/>
      <dgm:spPr/>
      <dgm:t>
        <a:bodyPr/>
        <a:lstStyle/>
        <a:p>
          <a:endParaRPr lang="en-US"/>
        </a:p>
      </dgm:t>
    </dgm:pt>
    <dgm:pt modelId="{2BC22DF8-AA6F-4D39-BCC6-7967B0D5CC72}">
      <dgm:prSet phldrT="[Text]"/>
      <dgm:spPr/>
      <dgm:t>
        <a:bodyPr/>
        <a:lstStyle/>
        <a:p>
          <a:r>
            <a:rPr lang="en-US" dirty="0" smtClean="0"/>
            <a:t>Inability to wean from mechanical ventilation within 48 hours of surgery</a:t>
          </a:r>
          <a:endParaRPr lang="en-US" dirty="0"/>
        </a:p>
      </dgm:t>
    </dgm:pt>
    <dgm:pt modelId="{534531C4-7A98-4041-91FE-AFD7F5195C82}" type="parTrans" cxnId="{00353B35-5866-425F-8929-6D1DAF2C76B6}">
      <dgm:prSet/>
      <dgm:spPr/>
      <dgm:t>
        <a:bodyPr/>
        <a:lstStyle/>
        <a:p>
          <a:endParaRPr lang="en-US"/>
        </a:p>
      </dgm:t>
    </dgm:pt>
    <dgm:pt modelId="{F29EB1BB-8DBE-4320-8C56-5FE77B126F6D}" type="sibTrans" cxnId="{00353B35-5866-425F-8929-6D1DAF2C76B6}">
      <dgm:prSet/>
      <dgm:spPr/>
      <dgm:t>
        <a:bodyPr/>
        <a:lstStyle/>
        <a:p>
          <a:endParaRPr lang="en-US"/>
        </a:p>
      </dgm:t>
    </dgm:pt>
    <dgm:pt modelId="{F6D1CC0D-E9B7-48CC-A361-F179D189FF87}">
      <dgm:prSet phldrT="[Text]"/>
      <dgm:spPr/>
      <dgm:t>
        <a:bodyPr/>
        <a:lstStyle/>
        <a:p>
          <a:r>
            <a:rPr lang="en-US" dirty="0" smtClean="0"/>
            <a:t>Unplanned intubation/re-intubation in the postoperative period</a:t>
          </a:r>
          <a:endParaRPr lang="en-US" dirty="0"/>
        </a:p>
      </dgm:t>
    </dgm:pt>
    <dgm:pt modelId="{19B90EFD-77B6-4072-B82F-0C92DB1F9836}" type="parTrans" cxnId="{76CC8759-196A-450B-819A-4B809B91714C}">
      <dgm:prSet/>
      <dgm:spPr/>
      <dgm:t>
        <a:bodyPr/>
        <a:lstStyle/>
        <a:p>
          <a:endParaRPr lang="en-US"/>
        </a:p>
      </dgm:t>
    </dgm:pt>
    <dgm:pt modelId="{E69DDBC3-5567-41D5-A60E-A6C0E1CA825E}" type="sibTrans" cxnId="{76CC8759-196A-450B-819A-4B809B91714C}">
      <dgm:prSet/>
      <dgm:spPr/>
      <dgm:t>
        <a:bodyPr/>
        <a:lstStyle/>
        <a:p>
          <a:endParaRPr lang="en-US"/>
        </a:p>
      </dgm:t>
    </dgm:pt>
    <dgm:pt modelId="{5DE9399B-8EEA-4F27-AC16-69473451E3D5}">
      <dgm:prSet phldrT="[Text]"/>
      <dgm:spPr/>
      <dgm:t>
        <a:bodyPr/>
        <a:lstStyle/>
        <a:p>
          <a:r>
            <a:rPr lang="en-US" dirty="0" smtClean="0"/>
            <a:t>Must identify underlying cause (</a:t>
          </a:r>
          <a:r>
            <a:rPr lang="en-US" dirty="0" err="1" smtClean="0"/>
            <a:t>ie</a:t>
          </a:r>
          <a:r>
            <a:rPr lang="en-US" dirty="0" smtClean="0"/>
            <a:t>..  PNA. COPD/Bronchospasm,  CHF, Atelectasis, Anesthetics, Opioids, Sedatives, Atelectasis</a:t>
          </a:r>
          <a:endParaRPr lang="en-US" dirty="0"/>
        </a:p>
      </dgm:t>
    </dgm:pt>
    <dgm:pt modelId="{0B4540EF-8179-423C-A2D0-7DD9C2F5ADCB}" type="parTrans" cxnId="{86AF59BB-41B5-4B0B-8B3A-53E40ED1D3AE}">
      <dgm:prSet/>
      <dgm:spPr/>
      <dgm:t>
        <a:bodyPr/>
        <a:lstStyle/>
        <a:p>
          <a:endParaRPr lang="en-US"/>
        </a:p>
      </dgm:t>
    </dgm:pt>
    <dgm:pt modelId="{A08A56C9-155D-433B-A814-E30B4449EDCE}" type="sibTrans" cxnId="{86AF59BB-41B5-4B0B-8B3A-53E40ED1D3AE}">
      <dgm:prSet/>
      <dgm:spPr/>
      <dgm:t>
        <a:bodyPr/>
        <a:lstStyle/>
        <a:p>
          <a:endParaRPr lang="en-US"/>
        </a:p>
      </dgm:t>
    </dgm:pt>
    <dgm:pt modelId="{3089D0C9-5634-4473-8E42-7B669C9C7CDC}">
      <dgm:prSet phldrT="[Text]"/>
      <dgm:spPr/>
      <dgm:t>
        <a:bodyPr/>
        <a:lstStyle/>
        <a:p>
          <a:r>
            <a:rPr lang="en-US" dirty="0" smtClean="0"/>
            <a:t>Is considered a pulmonary complication from the surgical procedure- </a:t>
          </a:r>
          <a:r>
            <a:rPr lang="en-US" b="1" u="sng" dirty="0" smtClean="0"/>
            <a:t>MD MUST DOCUMENT IT IS A DIRECT COMPLICATION OF THE SURGERY</a:t>
          </a:r>
          <a:endParaRPr lang="en-US" b="1" u="sng" dirty="0"/>
        </a:p>
      </dgm:t>
    </dgm:pt>
    <dgm:pt modelId="{F5F9F949-274F-4BBA-AD69-E8F0212BEB32}" type="parTrans" cxnId="{46FCE354-4545-468A-A5DA-93FC0C4EFC52}">
      <dgm:prSet/>
      <dgm:spPr/>
      <dgm:t>
        <a:bodyPr/>
        <a:lstStyle/>
        <a:p>
          <a:endParaRPr lang="en-US"/>
        </a:p>
      </dgm:t>
    </dgm:pt>
    <dgm:pt modelId="{730D1E02-5FA7-43F3-80D0-8C3598FAD73C}" type="sibTrans" cxnId="{46FCE354-4545-468A-A5DA-93FC0C4EFC52}">
      <dgm:prSet/>
      <dgm:spPr/>
      <dgm:t>
        <a:bodyPr/>
        <a:lstStyle/>
        <a:p>
          <a:endParaRPr lang="en-US"/>
        </a:p>
      </dgm:t>
    </dgm:pt>
    <dgm:pt modelId="{F71E8931-FA6C-40A6-BC9F-BC97D8EF0039}" type="pres">
      <dgm:prSet presAssocID="{AEE88B73-4C85-4DB1-BFAC-40103954BB56}" presName="Name0" presStyleCnt="0">
        <dgm:presLayoutVars>
          <dgm:chMax val="1"/>
          <dgm:dir/>
          <dgm:animLvl val="ctr"/>
          <dgm:resizeHandles val="exact"/>
        </dgm:presLayoutVars>
      </dgm:prSet>
      <dgm:spPr/>
      <dgm:t>
        <a:bodyPr/>
        <a:lstStyle/>
        <a:p>
          <a:endParaRPr lang="en-US"/>
        </a:p>
      </dgm:t>
    </dgm:pt>
    <dgm:pt modelId="{28A49C0E-60E3-4432-B40A-09A6DB2C2A20}" type="pres">
      <dgm:prSet presAssocID="{A9DDB02D-3063-4530-AC2B-0C9E623AD842}" presName="centerShape" presStyleLbl="node0" presStyleIdx="0" presStyleCnt="1" custScaleX="153931"/>
      <dgm:spPr/>
      <dgm:t>
        <a:bodyPr/>
        <a:lstStyle/>
        <a:p>
          <a:endParaRPr lang="en-US"/>
        </a:p>
      </dgm:t>
    </dgm:pt>
    <dgm:pt modelId="{9B27AD12-8F1A-48C8-8102-6094D8EF1974}" type="pres">
      <dgm:prSet presAssocID="{534531C4-7A98-4041-91FE-AFD7F5195C82}" presName="parTrans" presStyleLbl="sibTrans2D1" presStyleIdx="0" presStyleCnt="4"/>
      <dgm:spPr/>
      <dgm:t>
        <a:bodyPr/>
        <a:lstStyle/>
        <a:p>
          <a:endParaRPr lang="en-US"/>
        </a:p>
      </dgm:t>
    </dgm:pt>
    <dgm:pt modelId="{DC075DD3-CF87-4E13-BD52-6997AC9986E7}" type="pres">
      <dgm:prSet presAssocID="{534531C4-7A98-4041-91FE-AFD7F5195C82}" presName="connectorText" presStyleLbl="sibTrans2D1" presStyleIdx="0" presStyleCnt="4"/>
      <dgm:spPr/>
      <dgm:t>
        <a:bodyPr/>
        <a:lstStyle/>
        <a:p>
          <a:endParaRPr lang="en-US"/>
        </a:p>
      </dgm:t>
    </dgm:pt>
    <dgm:pt modelId="{93C15955-F2D6-4C23-817F-C86851EE90BB}" type="pres">
      <dgm:prSet presAssocID="{2BC22DF8-AA6F-4D39-BCC6-7967B0D5CC72}" presName="node" presStyleLbl="node1" presStyleIdx="0" presStyleCnt="4" custScaleX="217128" custRadScaleRad="101185">
        <dgm:presLayoutVars>
          <dgm:bulletEnabled val="1"/>
        </dgm:presLayoutVars>
      </dgm:prSet>
      <dgm:spPr/>
      <dgm:t>
        <a:bodyPr/>
        <a:lstStyle/>
        <a:p>
          <a:endParaRPr lang="en-US"/>
        </a:p>
      </dgm:t>
    </dgm:pt>
    <dgm:pt modelId="{D1960557-A4FD-4C4B-9944-E9EBBA6B240F}" type="pres">
      <dgm:prSet presAssocID="{19B90EFD-77B6-4072-B82F-0C92DB1F9836}" presName="parTrans" presStyleLbl="sibTrans2D1" presStyleIdx="1" presStyleCnt="4"/>
      <dgm:spPr/>
      <dgm:t>
        <a:bodyPr/>
        <a:lstStyle/>
        <a:p>
          <a:endParaRPr lang="en-US"/>
        </a:p>
      </dgm:t>
    </dgm:pt>
    <dgm:pt modelId="{73FAA251-0A3A-4541-A5FF-40A1731F3B5F}" type="pres">
      <dgm:prSet presAssocID="{19B90EFD-77B6-4072-B82F-0C92DB1F9836}" presName="connectorText" presStyleLbl="sibTrans2D1" presStyleIdx="1" presStyleCnt="4"/>
      <dgm:spPr/>
      <dgm:t>
        <a:bodyPr/>
        <a:lstStyle/>
        <a:p>
          <a:endParaRPr lang="en-US"/>
        </a:p>
      </dgm:t>
    </dgm:pt>
    <dgm:pt modelId="{823FB9AE-4001-49D2-9620-C69362631FB9}" type="pres">
      <dgm:prSet presAssocID="{F6D1CC0D-E9B7-48CC-A361-F179D189FF87}" presName="node" presStyleLbl="node1" presStyleIdx="1" presStyleCnt="4" custScaleX="187007" custRadScaleRad="154397" custRadScaleInc="-1613">
        <dgm:presLayoutVars>
          <dgm:bulletEnabled val="1"/>
        </dgm:presLayoutVars>
      </dgm:prSet>
      <dgm:spPr/>
      <dgm:t>
        <a:bodyPr/>
        <a:lstStyle/>
        <a:p>
          <a:endParaRPr lang="en-US"/>
        </a:p>
      </dgm:t>
    </dgm:pt>
    <dgm:pt modelId="{EDED90FB-8216-406A-AD9B-BFC4211F3434}" type="pres">
      <dgm:prSet presAssocID="{0B4540EF-8179-423C-A2D0-7DD9C2F5ADCB}" presName="parTrans" presStyleLbl="sibTrans2D1" presStyleIdx="2" presStyleCnt="4"/>
      <dgm:spPr/>
      <dgm:t>
        <a:bodyPr/>
        <a:lstStyle/>
        <a:p>
          <a:endParaRPr lang="en-US"/>
        </a:p>
      </dgm:t>
    </dgm:pt>
    <dgm:pt modelId="{744514DA-7867-4C64-B77A-4FCE5DC7C8B2}" type="pres">
      <dgm:prSet presAssocID="{0B4540EF-8179-423C-A2D0-7DD9C2F5ADCB}" presName="connectorText" presStyleLbl="sibTrans2D1" presStyleIdx="2" presStyleCnt="4"/>
      <dgm:spPr/>
      <dgm:t>
        <a:bodyPr/>
        <a:lstStyle/>
        <a:p>
          <a:endParaRPr lang="en-US"/>
        </a:p>
      </dgm:t>
    </dgm:pt>
    <dgm:pt modelId="{A1BE741E-DFC0-4C60-9368-438DBEA2D7A4}" type="pres">
      <dgm:prSet presAssocID="{5DE9399B-8EEA-4F27-AC16-69473451E3D5}" presName="node" presStyleLbl="node1" presStyleIdx="2" presStyleCnt="4" custScaleX="229124" custRadScaleRad="102384" custRadScaleInc="-1947">
        <dgm:presLayoutVars>
          <dgm:bulletEnabled val="1"/>
        </dgm:presLayoutVars>
      </dgm:prSet>
      <dgm:spPr/>
      <dgm:t>
        <a:bodyPr/>
        <a:lstStyle/>
        <a:p>
          <a:endParaRPr lang="en-US"/>
        </a:p>
      </dgm:t>
    </dgm:pt>
    <dgm:pt modelId="{4D59B676-FBCD-474B-8A67-480029F2081E}" type="pres">
      <dgm:prSet presAssocID="{F5F9F949-274F-4BBA-AD69-E8F0212BEB32}" presName="parTrans" presStyleLbl="sibTrans2D1" presStyleIdx="3" presStyleCnt="4"/>
      <dgm:spPr/>
      <dgm:t>
        <a:bodyPr/>
        <a:lstStyle/>
        <a:p>
          <a:endParaRPr lang="en-US"/>
        </a:p>
      </dgm:t>
    </dgm:pt>
    <dgm:pt modelId="{451B2620-51F8-4635-9A45-8A633093BB10}" type="pres">
      <dgm:prSet presAssocID="{F5F9F949-274F-4BBA-AD69-E8F0212BEB32}" presName="connectorText" presStyleLbl="sibTrans2D1" presStyleIdx="3" presStyleCnt="4"/>
      <dgm:spPr/>
      <dgm:t>
        <a:bodyPr/>
        <a:lstStyle/>
        <a:p>
          <a:endParaRPr lang="en-US"/>
        </a:p>
      </dgm:t>
    </dgm:pt>
    <dgm:pt modelId="{0C66906F-D02C-4243-9A39-33269A04801A}" type="pres">
      <dgm:prSet presAssocID="{3089D0C9-5634-4473-8E42-7B669C9C7CDC}" presName="node" presStyleLbl="node1" presStyleIdx="3" presStyleCnt="4" custScaleX="172728" custRadScaleRad="152040" custRadScaleInc="983">
        <dgm:presLayoutVars>
          <dgm:bulletEnabled val="1"/>
        </dgm:presLayoutVars>
      </dgm:prSet>
      <dgm:spPr/>
      <dgm:t>
        <a:bodyPr/>
        <a:lstStyle/>
        <a:p>
          <a:endParaRPr lang="en-US"/>
        </a:p>
      </dgm:t>
    </dgm:pt>
  </dgm:ptLst>
  <dgm:cxnLst>
    <dgm:cxn modelId="{B0267521-5243-4E31-906D-264FB6304AFE}" type="presOf" srcId="{A9DDB02D-3063-4530-AC2B-0C9E623AD842}" destId="{28A49C0E-60E3-4432-B40A-09A6DB2C2A20}" srcOrd="0" destOrd="0" presId="urn:microsoft.com/office/officeart/2005/8/layout/radial5"/>
    <dgm:cxn modelId="{2592BFB1-BBB5-4416-808C-EA9C774F477A}" srcId="{AEE88B73-4C85-4DB1-BFAC-40103954BB56}" destId="{A9DDB02D-3063-4530-AC2B-0C9E623AD842}" srcOrd="0" destOrd="0" parTransId="{79C34160-E2AB-4BEB-859E-5D027B579856}" sibTransId="{86EE0A5D-55E9-4D9F-90E0-8DA2ADE5FF32}"/>
    <dgm:cxn modelId="{2161DEF0-78E6-4EA3-B837-247024D25B88}" type="presOf" srcId="{534531C4-7A98-4041-91FE-AFD7F5195C82}" destId="{DC075DD3-CF87-4E13-BD52-6997AC9986E7}" srcOrd="1" destOrd="0" presId="urn:microsoft.com/office/officeart/2005/8/layout/radial5"/>
    <dgm:cxn modelId="{C0771775-61CC-4BE5-B77D-325A3C8C82DE}" type="presOf" srcId="{F5F9F949-274F-4BBA-AD69-E8F0212BEB32}" destId="{4D59B676-FBCD-474B-8A67-480029F2081E}" srcOrd="0" destOrd="0" presId="urn:microsoft.com/office/officeart/2005/8/layout/radial5"/>
    <dgm:cxn modelId="{46FCE354-4545-468A-A5DA-93FC0C4EFC52}" srcId="{A9DDB02D-3063-4530-AC2B-0C9E623AD842}" destId="{3089D0C9-5634-4473-8E42-7B669C9C7CDC}" srcOrd="3" destOrd="0" parTransId="{F5F9F949-274F-4BBA-AD69-E8F0212BEB32}" sibTransId="{730D1E02-5FA7-43F3-80D0-8C3598FAD73C}"/>
    <dgm:cxn modelId="{98E739C9-DA6C-43F3-B8B5-25A73A1CED31}" type="presOf" srcId="{3089D0C9-5634-4473-8E42-7B669C9C7CDC}" destId="{0C66906F-D02C-4243-9A39-33269A04801A}" srcOrd="0" destOrd="0" presId="urn:microsoft.com/office/officeart/2005/8/layout/radial5"/>
    <dgm:cxn modelId="{76CC8759-196A-450B-819A-4B809B91714C}" srcId="{A9DDB02D-3063-4530-AC2B-0C9E623AD842}" destId="{F6D1CC0D-E9B7-48CC-A361-F179D189FF87}" srcOrd="1" destOrd="0" parTransId="{19B90EFD-77B6-4072-B82F-0C92DB1F9836}" sibTransId="{E69DDBC3-5567-41D5-A60E-A6C0E1CA825E}"/>
    <dgm:cxn modelId="{D7AB5F8E-671B-46A8-BA81-15CA36C2EE59}" type="presOf" srcId="{2BC22DF8-AA6F-4D39-BCC6-7967B0D5CC72}" destId="{93C15955-F2D6-4C23-817F-C86851EE90BB}" srcOrd="0" destOrd="0" presId="urn:microsoft.com/office/officeart/2005/8/layout/radial5"/>
    <dgm:cxn modelId="{D8B102EF-4E51-47D7-8207-CF3F4D37CDB7}" type="presOf" srcId="{0B4540EF-8179-423C-A2D0-7DD9C2F5ADCB}" destId="{EDED90FB-8216-406A-AD9B-BFC4211F3434}" srcOrd="0" destOrd="0" presId="urn:microsoft.com/office/officeart/2005/8/layout/radial5"/>
    <dgm:cxn modelId="{97A5D1D3-1BB3-4669-8787-08C5D864B984}" type="presOf" srcId="{F6D1CC0D-E9B7-48CC-A361-F179D189FF87}" destId="{823FB9AE-4001-49D2-9620-C69362631FB9}" srcOrd="0" destOrd="0" presId="urn:microsoft.com/office/officeart/2005/8/layout/radial5"/>
    <dgm:cxn modelId="{92569F19-795C-48E8-A194-35812928A2CE}" type="presOf" srcId="{19B90EFD-77B6-4072-B82F-0C92DB1F9836}" destId="{D1960557-A4FD-4C4B-9944-E9EBBA6B240F}" srcOrd="0" destOrd="0" presId="urn:microsoft.com/office/officeart/2005/8/layout/radial5"/>
    <dgm:cxn modelId="{86AF59BB-41B5-4B0B-8B3A-53E40ED1D3AE}" srcId="{A9DDB02D-3063-4530-AC2B-0C9E623AD842}" destId="{5DE9399B-8EEA-4F27-AC16-69473451E3D5}" srcOrd="2" destOrd="0" parTransId="{0B4540EF-8179-423C-A2D0-7DD9C2F5ADCB}" sibTransId="{A08A56C9-155D-433B-A814-E30B4449EDCE}"/>
    <dgm:cxn modelId="{C6EF6C7B-E491-4400-8A78-842BF994B88A}" type="presOf" srcId="{F5F9F949-274F-4BBA-AD69-E8F0212BEB32}" destId="{451B2620-51F8-4635-9A45-8A633093BB10}" srcOrd="1" destOrd="0" presId="urn:microsoft.com/office/officeart/2005/8/layout/radial5"/>
    <dgm:cxn modelId="{7A6D3A3E-29CD-4895-9C41-29F955CCE284}" type="presOf" srcId="{AEE88B73-4C85-4DB1-BFAC-40103954BB56}" destId="{F71E8931-FA6C-40A6-BC9F-BC97D8EF0039}" srcOrd="0" destOrd="0" presId="urn:microsoft.com/office/officeart/2005/8/layout/radial5"/>
    <dgm:cxn modelId="{3935D7EB-87EC-4252-9F47-3C1B500655F7}" type="presOf" srcId="{5DE9399B-8EEA-4F27-AC16-69473451E3D5}" destId="{A1BE741E-DFC0-4C60-9368-438DBEA2D7A4}" srcOrd="0" destOrd="0" presId="urn:microsoft.com/office/officeart/2005/8/layout/radial5"/>
    <dgm:cxn modelId="{ADF1A509-67E3-4659-B7F8-F9DF193B3D35}" type="presOf" srcId="{534531C4-7A98-4041-91FE-AFD7F5195C82}" destId="{9B27AD12-8F1A-48C8-8102-6094D8EF1974}" srcOrd="0" destOrd="0" presId="urn:microsoft.com/office/officeart/2005/8/layout/radial5"/>
    <dgm:cxn modelId="{2E115042-8B68-4938-99A4-324EADA0F562}" type="presOf" srcId="{0B4540EF-8179-423C-A2D0-7DD9C2F5ADCB}" destId="{744514DA-7867-4C64-B77A-4FCE5DC7C8B2}" srcOrd="1" destOrd="0" presId="urn:microsoft.com/office/officeart/2005/8/layout/radial5"/>
    <dgm:cxn modelId="{2A61F0A7-551D-40FB-A334-5DCDE0F7EE17}" type="presOf" srcId="{19B90EFD-77B6-4072-B82F-0C92DB1F9836}" destId="{73FAA251-0A3A-4541-A5FF-40A1731F3B5F}" srcOrd="1" destOrd="0" presId="urn:microsoft.com/office/officeart/2005/8/layout/radial5"/>
    <dgm:cxn modelId="{00353B35-5866-425F-8929-6D1DAF2C76B6}" srcId="{A9DDB02D-3063-4530-AC2B-0C9E623AD842}" destId="{2BC22DF8-AA6F-4D39-BCC6-7967B0D5CC72}" srcOrd="0" destOrd="0" parTransId="{534531C4-7A98-4041-91FE-AFD7F5195C82}" sibTransId="{F29EB1BB-8DBE-4320-8C56-5FE77B126F6D}"/>
    <dgm:cxn modelId="{063D5785-C41C-49CE-80DB-0C462166B035}" type="presParOf" srcId="{F71E8931-FA6C-40A6-BC9F-BC97D8EF0039}" destId="{28A49C0E-60E3-4432-B40A-09A6DB2C2A20}" srcOrd="0" destOrd="0" presId="urn:microsoft.com/office/officeart/2005/8/layout/radial5"/>
    <dgm:cxn modelId="{5E5D87A2-E0C2-42B9-8C45-A189E78182BB}" type="presParOf" srcId="{F71E8931-FA6C-40A6-BC9F-BC97D8EF0039}" destId="{9B27AD12-8F1A-48C8-8102-6094D8EF1974}" srcOrd="1" destOrd="0" presId="urn:microsoft.com/office/officeart/2005/8/layout/radial5"/>
    <dgm:cxn modelId="{D7BBA724-5340-454C-B847-7780B5E77125}" type="presParOf" srcId="{9B27AD12-8F1A-48C8-8102-6094D8EF1974}" destId="{DC075DD3-CF87-4E13-BD52-6997AC9986E7}" srcOrd="0" destOrd="0" presId="urn:microsoft.com/office/officeart/2005/8/layout/radial5"/>
    <dgm:cxn modelId="{2A541423-64D1-4F8B-BA7F-B2D590E1CDD2}" type="presParOf" srcId="{F71E8931-FA6C-40A6-BC9F-BC97D8EF0039}" destId="{93C15955-F2D6-4C23-817F-C86851EE90BB}" srcOrd="2" destOrd="0" presId="urn:microsoft.com/office/officeart/2005/8/layout/radial5"/>
    <dgm:cxn modelId="{6B5A2339-36A4-4BA5-B8FE-8C9DAE72ADAC}" type="presParOf" srcId="{F71E8931-FA6C-40A6-BC9F-BC97D8EF0039}" destId="{D1960557-A4FD-4C4B-9944-E9EBBA6B240F}" srcOrd="3" destOrd="0" presId="urn:microsoft.com/office/officeart/2005/8/layout/radial5"/>
    <dgm:cxn modelId="{A5B1B9E8-1907-4AFC-8CC3-6706DFB50639}" type="presParOf" srcId="{D1960557-A4FD-4C4B-9944-E9EBBA6B240F}" destId="{73FAA251-0A3A-4541-A5FF-40A1731F3B5F}" srcOrd="0" destOrd="0" presId="urn:microsoft.com/office/officeart/2005/8/layout/radial5"/>
    <dgm:cxn modelId="{49A0CC79-78A7-472E-B053-48987A005B77}" type="presParOf" srcId="{F71E8931-FA6C-40A6-BC9F-BC97D8EF0039}" destId="{823FB9AE-4001-49D2-9620-C69362631FB9}" srcOrd="4" destOrd="0" presId="urn:microsoft.com/office/officeart/2005/8/layout/radial5"/>
    <dgm:cxn modelId="{A58EB993-7CCF-4F1A-887E-BA8C949AF737}" type="presParOf" srcId="{F71E8931-FA6C-40A6-BC9F-BC97D8EF0039}" destId="{EDED90FB-8216-406A-AD9B-BFC4211F3434}" srcOrd="5" destOrd="0" presId="urn:microsoft.com/office/officeart/2005/8/layout/radial5"/>
    <dgm:cxn modelId="{58740F04-B663-4078-8BB4-5EC74B18C92B}" type="presParOf" srcId="{EDED90FB-8216-406A-AD9B-BFC4211F3434}" destId="{744514DA-7867-4C64-B77A-4FCE5DC7C8B2}" srcOrd="0" destOrd="0" presId="urn:microsoft.com/office/officeart/2005/8/layout/radial5"/>
    <dgm:cxn modelId="{889D81CC-ADB3-4B27-8CAC-168E03E0DF0E}" type="presParOf" srcId="{F71E8931-FA6C-40A6-BC9F-BC97D8EF0039}" destId="{A1BE741E-DFC0-4C60-9368-438DBEA2D7A4}" srcOrd="6" destOrd="0" presId="urn:microsoft.com/office/officeart/2005/8/layout/radial5"/>
    <dgm:cxn modelId="{41B1A962-823A-441D-B836-1603C52A25C9}" type="presParOf" srcId="{F71E8931-FA6C-40A6-BC9F-BC97D8EF0039}" destId="{4D59B676-FBCD-474B-8A67-480029F2081E}" srcOrd="7" destOrd="0" presId="urn:microsoft.com/office/officeart/2005/8/layout/radial5"/>
    <dgm:cxn modelId="{A2BA9F25-B299-4B4A-B2F7-BEAA3AE4C99E}" type="presParOf" srcId="{4D59B676-FBCD-474B-8A67-480029F2081E}" destId="{451B2620-51F8-4635-9A45-8A633093BB10}" srcOrd="0" destOrd="0" presId="urn:microsoft.com/office/officeart/2005/8/layout/radial5"/>
    <dgm:cxn modelId="{8F2CFC4C-08B7-49A7-AC58-0B72CAD2E0E7}" type="presParOf" srcId="{F71E8931-FA6C-40A6-BC9F-BC97D8EF0039}" destId="{0C66906F-D02C-4243-9A39-33269A04801A}" srcOrd="8"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49CEFD-4D08-440D-A7D1-A6349FE042E0}"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27F18D0B-32D1-4A4A-B9E0-A1E6DEC43E5E}">
      <dgm:prSet phldrT="[Text]"/>
      <dgm:spPr/>
      <dgm:t>
        <a:bodyPr/>
        <a:lstStyle/>
        <a:p>
          <a:r>
            <a:rPr lang="en-US" dirty="0" smtClean="0"/>
            <a:t>HYPOXIA</a:t>
          </a:r>
          <a:endParaRPr lang="en-US" dirty="0"/>
        </a:p>
      </dgm:t>
    </dgm:pt>
    <dgm:pt modelId="{F03C300C-EB75-46B0-BF45-B7872D50F0D8}" type="parTrans" cxnId="{79B4C95C-B9C1-4031-8685-0A0BB508F606}">
      <dgm:prSet/>
      <dgm:spPr/>
      <dgm:t>
        <a:bodyPr/>
        <a:lstStyle/>
        <a:p>
          <a:endParaRPr lang="en-US"/>
        </a:p>
      </dgm:t>
    </dgm:pt>
    <dgm:pt modelId="{BDB08862-4847-4330-B2A7-EFB11B88073D}" type="sibTrans" cxnId="{79B4C95C-B9C1-4031-8685-0A0BB508F606}">
      <dgm:prSet/>
      <dgm:spPr/>
      <dgm:t>
        <a:bodyPr/>
        <a:lstStyle/>
        <a:p>
          <a:endParaRPr lang="en-US"/>
        </a:p>
      </dgm:t>
    </dgm:pt>
    <dgm:pt modelId="{6B81B902-8D6A-4423-BD3C-E31FFF74901E}">
      <dgm:prSet phldrT="[Text]" custT="1"/>
      <dgm:spPr/>
      <dgm:t>
        <a:bodyPr/>
        <a:lstStyle/>
        <a:p>
          <a:r>
            <a:rPr lang="en-US" sz="2400" dirty="0" smtClean="0"/>
            <a:t>Po2 &lt;60 on ABG</a:t>
          </a:r>
          <a:endParaRPr lang="en-US" sz="2400" dirty="0"/>
        </a:p>
      </dgm:t>
    </dgm:pt>
    <dgm:pt modelId="{D2F6CD5A-E926-48CF-ABA5-9C3CD2B080EB}" type="parTrans" cxnId="{B71BE915-F9A1-44D1-AADB-733D6322B48D}">
      <dgm:prSet/>
      <dgm:spPr/>
      <dgm:t>
        <a:bodyPr/>
        <a:lstStyle/>
        <a:p>
          <a:endParaRPr lang="en-US"/>
        </a:p>
      </dgm:t>
    </dgm:pt>
    <dgm:pt modelId="{44672A55-6981-48AE-A089-64B42BA86419}" type="sibTrans" cxnId="{B71BE915-F9A1-44D1-AADB-733D6322B48D}">
      <dgm:prSet/>
      <dgm:spPr/>
      <dgm:t>
        <a:bodyPr/>
        <a:lstStyle/>
        <a:p>
          <a:endParaRPr lang="en-US"/>
        </a:p>
      </dgm:t>
    </dgm:pt>
    <dgm:pt modelId="{E01FBF1D-45E7-4FC3-BEB9-F9FFE7C8C931}">
      <dgm:prSet phldrT="[Text]" custT="1"/>
      <dgm:spPr/>
      <dgm:t>
        <a:bodyPr/>
        <a:lstStyle/>
        <a:p>
          <a:r>
            <a:rPr lang="en-US" sz="2400" dirty="0" smtClean="0"/>
            <a:t>NO RESPIRATORY DISTRESS</a:t>
          </a:r>
        </a:p>
      </dgm:t>
    </dgm:pt>
    <dgm:pt modelId="{63C8AAA9-ABAA-4D52-9C3E-3DEA8A45F4B8}" type="parTrans" cxnId="{EFB21147-7927-466B-9DAF-9419BA35FD88}">
      <dgm:prSet/>
      <dgm:spPr/>
      <dgm:t>
        <a:bodyPr/>
        <a:lstStyle/>
        <a:p>
          <a:endParaRPr lang="en-US"/>
        </a:p>
      </dgm:t>
    </dgm:pt>
    <dgm:pt modelId="{59FCE626-BBCB-4ADD-A0C1-71E6A212DDDC}" type="sibTrans" cxnId="{EFB21147-7927-466B-9DAF-9419BA35FD88}">
      <dgm:prSet/>
      <dgm:spPr/>
      <dgm:t>
        <a:bodyPr/>
        <a:lstStyle/>
        <a:p>
          <a:endParaRPr lang="en-US"/>
        </a:p>
      </dgm:t>
    </dgm:pt>
    <dgm:pt modelId="{BF9464EA-28A6-4AE7-8DA3-44028BE8D8ED}">
      <dgm:prSet custT="1"/>
      <dgm:spPr/>
      <dgm:t>
        <a:bodyPr/>
        <a:lstStyle/>
        <a:p>
          <a:r>
            <a:rPr lang="en-US" sz="2400" dirty="0" smtClean="0"/>
            <a:t>SpO2 &lt;=91% on room air</a:t>
          </a:r>
          <a:endParaRPr lang="en-US" sz="2400" dirty="0"/>
        </a:p>
      </dgm:t>
    </dgm:pt>
    <dgm:pt modelId="{202737AE-E619-4CF3-8CFF-DB78A5B14F1F}" type="parTrans" cxnId="{A1C278B9-E1C7-4B31-9071-F059499D7FF9}">
      <dgm:prSet/>
      <dgm:spPr/>
      <dgm:t>
        <a:bodyPr/>
        <a:lstStyle/>
        <a:p>
          <a:endParaRPr lang="en-US"/>
        </a:p>
      </dgm:t>
    </dgm:pt>
    <dgm:pt modelId="{AC99B86A-354E-4B84-A8F2-4251309966C5}" type="sibTrans" cxnId="{A1C278B9-E1C7-4B31-9071-F059499D7FF9}">
      <dgm:prSet/>
      <dgm:spPr/>
      <dgm:t>
        <a:bodyPr/>
        <a:lstStyle/>
        <a:p>
          <a:endParaRPr lang="en-US"/>
        </a:p>
      </dgm:t>
    </dgm:pt>
    <dgm:pt modelId="{0009BE08-A972-4FFB-9FD9-F43B1365DF47}">
      <dgm:prSet custT="1"/>
      <dgm:spPr/>
      <dgm:t>
        <a:bodyPr/>
        <a:lstStyle/>
        <a:p>
          <a:r>
            <a:rPr lang="en-US" sz="2400" dirty="0" smtClean="0"/>
            <a:t>Maintaining SpO2 &gt; 91% on 2-3 </a:t>
          </a:r>
          <a:r>
            <a:rPr lang="en-US" sz="2400" dirty="0" err="1" smtClean="0"/>
            <a:t>lpm</a:t>
          </a:r>
          <a:r>
            <a:rPr lang="en-US" sz="2400" dirty="0" smtClean="0"/>
            <a:t> O2 via nasal cannula</a:t>
          </a:r>
        </a:p>
      </dgm:t>
    </dgm:pt>
    <dgm:pt modelId="{23993A5C-E461-42CD-9156-9E559786550D}" type="parTrans" cxnId="{C7C64358-8EB2-4241-9764-BDB846E73EE1}">
      <dgm:prSet/>
      <dgm:spPr/>
      <dgm:t>
        <a:bodyPr/>
        <a:lstStyle/>
        <a:p>
          <a:endParaRPr lang="en-US"/>
        </a:p>
      </dgm:t>
    </dgm:pt>
    <dgm:pt modelId="{8DD21E7E-DD15-4D32-A760-5B5C4FD35726}" type="sibTrans" cxnId="{C7C64358-8EB2-4241-9764-BDB846E73EE1}">
      <dgm:prSet/>
      <dgm:spPr/>
      <dgm:t>
        <a:bodyPr/>
        <a:lstStyle/>
        <a:p>
          <a:endParaRPr lang="en-US"/>
        </a:p>
      </dgm:t>
    </dgm:pt>
    <dgm:pt modelId="{D6D1918C-67C7-47FB-8307-DF1AF850B27D}" type="pres">
      <dgm:prSet presAssocID="{6249CEFD-4D08-440D-A7D1-A6349FE042E0}" presName="Name0" presStyleCnt="0">
        <dgm:presLayoutVars>
          <dgm:chPref val="1"/>
          <dgm:dir/>
          <dgm:animOne val="branch"/>
          <dgm:animLvl val="lvl"/>
          <dgm:resizeHandles val="exact"/>
        </dgm:presLayoutVars>
      </dgm:prSet>
      <dgm:spPr/>
      <dgm:t>
        <a:bodyPr/>
        <a:lstStyle/>
        <a:p>
          <a:endParaRPr lang="en-US"/>
        </a:p>
      </dgm:t>
    </dgm:pt>
    <dgm:pt modelId="{D90AD76D-E9E1-49B9-8F30-47C44DF4A51E}" type="pres">
      <dgm:prSet presAssocID="{27F18D0B-32D1-4A4A-B9E0-A1E6DEC43E5E}" presName="root1" presStyleCnt="0"/>
      <dgm:spPr/>
    </dgm:pt>
    <dgm:pt modelId="{833A0604-073D-4933-85FF-2CF28097EF6A}" type="pres">
      <dgm:prSet presAssocID="{27F18D0B-32D1-4A4A-B9E0-A1E6DEC43E5E}" presName="LevelOneTextNode" presStyleLbl="node0" presStyleIdx="0" presStyleCnt="1">
        <dgm:presLayoutVars>
          <dgm:chPref val="3"/>
        </dgm:presLayoutVars>
      </dgm:prSet>
      <dgm:spPr/>
      <dgm:t>
        <a:bodyPr/>
        <a:lstStyle/>
        <a:p>
          <a:endParaRPr lang="en-US"/>
        </a:p>
      </dgm:t>
    </dgm:pt>
    <dgm:pt modelId="{B1F275B3-518F-4BF4-BDD2-23E4A43D30A9}" type="pres">
      <dgm:prSet presAssocID="{27F18D0B-32D1-4A4A-B9E0-A1E6DEC43E5E}" presName="level2hierChild" presStyleCnt="0"/>
      <dgm:spPr/>
    </dgm:pt>
    <dgm:pt modelId="{BD450617-9930-4DDB-82D3-7C14B6B103EC}" type="pres">
      <dgm:prSet presAssocID="{D2F6CD5A-E926-48CF-ABA5-9C3CD2B080EB}" presName="conn2-1" presStyleLbl="parChTrans1D2" presStyleIdx="0" presStyleCnt="4"/>
      <dgm:spPr/>
      <dgm:t>
        <a:bodyPr/>
        <a:lstStyle/>
        <a:p>
          <a:endParaRPr lang="en-US"/>
        </a:p>
      </dgm:t>
    </dgm:pt>
    <dgm:pt modelId="{C13D6147-808E-44EE-B9E2-D3CA9FEA1EAB}" type="pres">
      <dgm:prSet presAssocID="{D2F6CD5A-E926-48CF-ABA5-9C3CD2B080EB}" presName="connTx" presStyleLbl="parChTrans1D2" presStyleIdx="0" presStyleCnt="4"/>
      <dgm:spPr/>
      <dgm:t>
        <a:bodyPr/>
        <a:lstStyle/>
        <a:p>
          <a:endParaRPr lang="en-US"/>
        </a:p>
      </dgm:t>
    </dgm:pt>
    <dgm:pt modelId="{2FDA596D-6EBA-43A4-BF20-7B19F0CD950E}" type="pres">
      <dgm:prSet presAssocID="{6B81B902-8D6A-4423-BD3C-E31FFF74901E}" presName="root2" presStyleCnt="0"/>
      <dgm:spPr/>
    </dgm:pt>
    <dgm:pt modelId="{66F5F7A2-AA9C-4A64-8F73-D9B2C16E3665}" type="pres">
      <dgm:prSet presAssocID="{6B81B902-8D6A-4423-BD3C-E31FFF74901E}" presName="LevelTwoTextNode" presStyleLbl="node2" presStyleIdx="0" presStyleCnt="4" custScaleX="194519">
        <dgm:presLayoutVars>
          <dgm:chPref val="3"/>
        </dgm:presLayoutVars>
      </dgm:prSet>
      <dgm:spPr/>
      <dgm:t>
        <a:bodyPr/>
        <a:lstStyle/>
        <a:p>
          <a:endParaRPr lang="en-US"/>
        </a:p>
      </dgm:t>
    </dgm:pt>
    <dgm:pt modelId="{83056EAB-C6A9-423F-9EE2-07802CDAB410}" type="pres">
      <dgm:prSet presAssocID="{6B81B902-8D6A-4423-BD3C-E31FFF74901E}" presName="level3hierChild" presStyleCnt="0"/>
      <dgm:spPr/>
    </dgm:pt>
    <dgm:pt modelId="{16131FB9-2AA7-46C6-80D6-6D3D8841EA7E}" type="pres">
      <dgm:prSet presAssocID="{202737AE-E619-4CF3-8CFF-DB78A5B14F1F}" presName="conn2-1" presStyleLbl="parChTrans1D2" presStyleIdx="1" presStyleCnt="4"/>
      <dgm:spPr/>
      <dgm:t>
        <a:bodyPr/>
        <a:lstStyle/>
        <a:p>
          <a:endParaRPr lang="en-US"/>
        </a:p>
      </dgm:t>
    </dgm:pt>
    <dgm:pt modelId="{DF0B4AED-E692-4D32-B76A-C60E1B20B4A9}" type="pres">
      <dgm:prSet presAssocID="{202737AE-E619-4CF3-8CFF-DB78A5B14F1F}" presName="connTx" presStyleLbl="parChTrans1D2" presStyleIdx="1" presStyleCnt="4"/>
      <dgm:spPr/>
      <dgm:t>
        <a:bodyPr/>
        <a:lstStyle/>
        <a:p>
          <a:endParaRPr lang="en-US"/>
        </a:p>
      </dgm:t>
    </dgm:pt>
    <dgm:pt modelId="{0440C566-ECAB-4580-B694-A648F8E468C1}" type="pres">
      <dgm:prSet presAssocID="{BF9464EA-28A6-4AE7-8DA3-44028BE8D8ED}" presName="root2" presStyleCnt="0"/>
      <dgm:spPr/>
    </dgm:pt>
    <dgm:pt modelId="{179F2CAC-265C-4066-90B5-05CC75EFFF5D}" type="pres">
      <dgm:prSet presAssocID="{BF9464EA-28A6-4AE7-8DA3-44028BE8D8ED}" presName="LevelTwoTextNode" presStyleLbl="node2" presStyleIdx="1" presStyleCnt="4" custScaleX="231004">
        <dgm:presLayoutVars>
          <dgm:chPref val="3"/>
        </dgm:presLayoutVars>
      </dgm:prSet>
      <dgm:spPr/>
      <dgm:t>
        <a:bodyPr/>
        <a:lstStyle/>
        <a:p>
          <a:endParaRPr lang="en-US"/>
        </a:p>
      </dgm:t>
    </dgm:pt>
    <dgm:pt modelId="{3B6B3BC6-A36B-4108-95F2-C1D21D8CDF02}" type="pres">
      <dgm:prSet presAssocID="{BF9464EA-28A6-4AE7-8DA3-44028BE8D8ED}" presName="level3hierChild" presStyleCnt="0"/>
      <dgm:spPr/>
    </dgm:pt>
    <dgm:pt modelId="{AA07F9A8-FCE6-4455-A4DB-913AD6373D09}" type="pres">
      <dgm:prSet presAssocID="{23993A5C-E461-42CD-9156-9E559786550D}" presName="conn2-1" presStyleLbl="parChTrans1D2" presStyleIdx="2" presStyleCnt="4"/>
      <dgm:spPr/>
      <dgm:t>
        <a:bodyPr/>
        <a:lstStyle/>
        <a:p>
          <a:endParaRPr lang="en-US"/>
        </a:p>
      </dgm:t>
    </dgm:pt>
    <dgm:pt modelId="{5DC8210A-680C-4415-ACF6-FEC0B2ED5205}" type="pres">
      <dgm:prSet presAssocID="{23993A5C-E461-42CD-9156-9E559786550D}" presName="connTx" presStyleLbl="parChTrans1D2" presStyleIdx="2" presStyleCnt="4"/>
      <dgm:spPr/>
      <dgm:t>
        <a:bodyPr/>
        <a:lstStyle/>
        <a:p>
          <a:endParaRPr lang="en-US"/>
        </a:p>
      </dgm:t>
    </dgm:pt>
    <dgm:pt modelId="{20153BBD-CC91-4460-A3D6-8A875CA55418}" type="pres">
      <dgm:prSet presAssocID="{0009BE08-A972-4FFB-9FD9-F43B1365DF47}" presName="root2" presStyleCnt="0"/>
      <dgm:spPr/>
    </dgm:pt>
    <dgm:pt modelId="{ECAD84DF-D3AD-42D0-AEFB-D9FFFD301BA3}" type="pres">
      <dgm:prSet presAssocID="{0009BE08-A972-4FFB-9FD9-F43B1365DF47}" presName="LevelTwoTextNode" presStyleLbl="node2" presStyleIdx="2" presStyleCnt="4" custScaleX="327941" custLinFactNeighborX="1" custLinFactNeighborY="2338">
        <dgm:presLayoutVars>
          <dgm:chPref val="3"/>
        </dgm:presLayoutVars>
      </dgm:prSet>
      <dgm:spPr/>
      <dgm:t>
        <a:bodyPr/>
        <a:lstStyle/>
        <a:p>
          <a:endParaRPr lang="en-US"/>
        </a:p>
      </dgm:t>
    </dgm:pt>
    <dgm:pt modelId="{0503CBD7-15A8-4D14-BB6E-4E2021BA5D05}" type="pres">
      <dgm:prSet presAssocID="{0009BE08-A972-4FFB-9FD9-F43B1365DF47}" presName="level3hierChild" presStyleCnt="0"/>
      <dgm:spPr/>
    </dgm:pt>
    <dgm:pt modelId="{DD3F5208-ACE3-4F5B-B0B4-2962EF977582}" type="pres">
      <dgm:prSet presAssocID="{63C8AAA9-ABAA-4D52-9C3E-3DEA8A45F4B8}" presName="conn2-1" presStyleLbl="parChTrans1D2" presStyleIdx="3" presStyleCnt="4"/>
      <dgm:spPr/>
      <dgm:t>
        <a:bodyPr/>
        <a:lstStyle/>
        <a:p>
          <a:endParaRPr lang="en-US"/>
        </a:p>
      </dgm:t>
    </dgm:pt>
    <dgm:pt modelId="{8FB125D2-092A-4341-BA76-FAC849494249}" type="pres">
      <dgm:prSet presAssocID="{63C8AAA9-ABAA-4D52-9C3E-3DEA8A45F4B8}" presName="connTx" presStyleLbl="parChTrans1D2" presStyleIdx="3" presStyleCnt="4"/>
      <dgm:spPr/>
      <dgm:t>
        <a:bodyPr/>
        <a:lstStyle/>
        <a:p>
          <a:endParaRPr lang="en-US"/>
        </a:p>
      </dgm:t>
    </dgm:pt>
    <dgm:pt modelId="{289E2762-8E94-49E4-BEB5-5EDFA8CC8427}" type="pres">
      <dgm:prSet presAssocID="{E01FBF1D-45E7-4FC3-BEB9-F9FFE7C8C931}" presName="root2" presStyleCnt="0"/>
      <dgm:spPr/>
    </dgm:pt>
    <dgm:pt modelId="{7D49FD31-2065-4EFB-AAA3-D248F0FB4F4E}" type="pres">
      <dgm:prSet presAssocID="{E01FBF1D-45E7-4FC3-BEB9-F9FFE7C8C931}" presName="LevelTwoTextNode" presStyleLbl="node2" presStyleIdx="3" presStyleCnt="4" custScaleX="217739">
        <dgm:presLayoutVars>
          <dgm:chPref val="3"/>
        </dgm:presLayoutVars>
      </dgm:prSet>
      <dgm:spPr/>
      <dgm:t>
        <a:bodyPr/>
        <a:lstStyle/>
        <a:p>
          <a:endParaRPr lang="en-US"/>
        </a:p>
      </dgm:t>
    </dgm:pt>
    <dgm:pt modelId="{355D503D-B0AF-464B-89FF-4F0DAD3E9EA8}" type="pres">
      <dgm:prSet presAssocID="{E01FBF1D-45E7-4FC3-BEB9-F9FFE7C8C931}" presName="level3hierChild" presStyleCnt="0"/>
      <dgm:spPr/>
    </dgm:pt>
  </dgm:ptLst>
  <dgm:cxnLst>
    <dgm:cxn modelId="{A1C278B9-E1C7-4B31-9071-F059499D7FF9}" srcId="{27F18D0B-32D1-4A4A-B9E0-A1E6DEC43E5E}" destId="{BF9464EA-28A6-4AE7-8DA3-44028BE8D8ED}" srcOrd="1" destOrd="0" parTransId="{202737AE-E619-4CF3-8CFF-DB78A5B14F1F}" sibTransId="{AC99B86A-354E-4B84-A8F2-4251309966C5}"/>
    <dgm:cxn modelId="{B800E665-533A-4057-A570-33E3E8C5C2C3}" type="presOf" srcId="{E01FBF1D-45E7-4FC3-BEB9-F9FFE7C8C931}" destId="{7D49FD31-2065-4EFB-AAA3-D248F0FB4F4E}" srcOrd="0" destOrd="0" presId="urn:microsoft.com/office/officeart/2008/layout/HorizontalMultiLevelHierarchy"/>
    <dgm:cxn modelId="{B71BE915-F9A1-44D1-AADB-733D6322B48D}" srcId="{27F18D0B-32D1-4A4A-B9E0-A1E6DEC43E5E}" destId="{6B81B902-8D6A-4423-BD3C-E31FFF74901E}" srcOrd="0" destOrd="0" parTransId="{D2F6CD5A-E926-48CF-ABA5-9C3CD2B080EB}" sibTransId="{44672A55-6981-48AE-A089-64B42BA86419}"/>
    <dgm:cxn modelId="{8972B64D-BFDA-4360-BCDF-EE73953646ED}" type="presOf" srcId="{202737AE-E619-4CF3-8CFF-DB78A5B14F1F}" destId="{16131FB9-2AA7-46C6-80D6-6D3D8841EA7E}" srcOrd="0" destOrd="0" presId="urn:microsoft.com/office/officeart/2008/layout/HorizontalMultiLevelHierarchy"/>
    <dgm:cxn modelId="{EFB21147-7927-466B-9DAF-9419BA35FD88}" srcId="{27F18D0B-32D1-4A4A-B9E0-A1E6DEC43E5E}" destId="{E01FBF1D-45E7-4FC3-BEB9-F9FFE7C8C931}" srcOrd="3" destOrd="0" parTransId="{63C8AAA9-ABAA-4D52-9C3E-3DEA8A45F4B8}" sibTransId="{59FCE626-BBCB-4ADD-A0C1-71E6A212DDDC}"/>
    <dgm:cxn modelId="{6C6924BC-1E5A-4A16-95D6-DF3A56B9AE9A}" type="presOf" srcId="{6249CEFD-4D08-440D-A7D1-A6349FE042E0}" destId="{D6D1918C-67C7-47FB-8307-DF1AF850B27D}" srcOrd="0" destOrd="0" presId="urn:microsoft.com/office/officeart/2008/layout/HorizontalMultiLevelHierarchy"/>
    <dgm:cxn modelId="{A8C35744-617C-4B8C-9C74-21F9AF5555F7}" type="presOf" srcId="{BF9464EA-28A6-4AE7-8DA3-44028BE8D8ED}" destId="{179F2CAC-265C-4066-90B5-05CC75EFFF5D}" srcOrd="0" destOrd="0" presId="urn:microsoft.com/office/officeart/2008/layout/HorizontalMultiLevelHierarchy"/>
    <dgm:cxn modelId="{3834F2BE-D8AF-450A-B9F4-4C8F1A1C561D}" type="presOf" srcId="{63C8AAA9-ABAA-4D52-9C3E-3DEA8A45F4B8}" destId="{8FB125D2-092A-4341-BA76-FAC849494249}" srcOrd="1" destOrd="0" presId="urn:microsoft.com/office/officeart/2008/layout/HorizontalMultiLevelHierarchy"/>
    <dgm:cxn modelId="{B56F7A40-ACF2-4B0A-9CB8-E8549D037ECC}" type="presOf" srcId="{23993A5C-E461-42CD-9156-9E559786550D}" destId="{5DC8210A-680C-4415-ACF6-FEC0B2ED5205}" srcOrd="1" destOrd="0" presId="urn:microsoft.com/office/officeart/2008/layout/HorizontalMultiLevelHierarchy"/>
    <dgm:cxn modelId="{B3E8029D-03A0-421B-A633-B403F80D704E}" type="presOf" srcId="{23993A5C-E461-42CD-9156-9E559786550D}" destId="{AA07F9A8-FCE6-4455-A4DB-913AD6373D09}" srcOrd="0" destOrd="0" presId="urn:microsoft.com/office/officeart/2008/layout/HorizontalMultiLevelHierarchy"/>
    <dgm:cxn modelId="{79B4C95C-B9C1-4031-8685-0A0BB508F606}" srcId="{6249CEFD-4D08-440D-A7D1-A6349FE042E0}" destId="{27F18D0B-32D1-4A4A-B9E0-A1E6DEC43E5E}" srcOrd="0" destOrd="0" parTransId="{F03C300C-EB75-46B0-BF45-B7872D50F0D8}" sibTransId="{BDB08862-4847-4330-B2A7-EFB11B88073D}"/>
    <dgm:cxn modelId="{C2D7F4E4-1E7F-432C-A343-9E0232D4F94D}" type="presOf" srcId="{6B81B902-8D6A-4423-BD3C-E31FFF74901E}" destId="{66F5F7A2-AA9C-4A64-8F73-D9B2C16E3665}" srcOrd="0" destOrd="0" presId="urn:microsoft.com/office/officeart/2008/layout/HorizontalMultiLevelHierarchy"/>
    <dgm:cxn modelId="{E8459F81-739C-4773-98CC-9C8958291082}" type="presOf" srcId="{202737AE-E619-4CF3-8CFF-DB78A5B14F1F}" destId="{DF0B4AED-E692-4D32-B76A-C60E1B20B4A9}" srcOrd="1" destOrd="0" presId="urn:microsoft.com/office/officeart/2008/layout/HorizontalMultiLevelHierarchy"/>
    <dgm:cxn modelId="{B28FF774-A021-4389-88B3-77626B2CEC01}" type="presOf" srcId="{63C8AAA9-ABAA-4D52-9C3E-3DEA8A45F4B8}" destId="{DD3F5208-ACE3-4F5B-B0B4-2962EF977582}" srcOrd="0" destOrd="0" presId="urn:microsoft.com/office/officeart/2008/layout/HorizontalMultiLevelHierarchy"/>
    <dgm:cxn modelId="{BB7EEE6B-E3B8-4317-A314-ACBCE43B3E29}" type="presOf" srcId="{0009BE08-A972-4FFB-9FD9-F43B1365DF47}" destId="{ECAD84DF-D3AD-42D0-AEFB-D9FFFD301BA3}" srcOrd="0" destOrd="0" presId="urn:microsoft.com/office/officeart/2008/layout/HorizontalMultiLevelHierarchy"/>
    <dgm:cxn modelId="{C7C64358-8EB2-4241-9764-BDB846E73EE1}" srcId="{27F18D0B-32D1-4A4A-B9E0-A1E6DEC43E5E}" destId="{0009BE08-A972-4FFB-9FD9-F43B1365DF47}" srcOrd="2" destOrd="0" parTransId="{23993A5C-E461-42CD-9156-9E559786550D}" sibTransId="{8DD21E7E-DD15-4D32-A760-5B5C4FD35726}"/>
    <dgm:cxn modelId="{AAACE5D3-CD37-4750-A0BD-A0118D93C347}" type="presOf" srcId="{27F18D0B-32D1-4A4A-B9E0-A1E6DEC43E5E}" destId="{833A0604-073D-4933-85FF-2CF28097EF6A}" srcOrd="0" destOrd="0" presId="urn:microsoft.com/office/officeart/2008/layout/HorizontalMultiLevelHierarchy"/>
    <dgm:cxn modelId="{070FE773-732A-438E-B056-A5B43F11D029}" type="presOf" srcId="{D2F6CD5A-E926-48CF-ABA5-9C3CD2B080EB}" destId="{C13D6147-808E-44EE-B9E2-D3CA9FEA1EAB}" srcOrd="1" destOrd="0" presId="urn:microsoft.com/office/officeart/2008/layout/HorizontalMultiLevelHierarchy"/>
    <dgm:cxn modelId="{D67AD58C-CFEE-4021-841A-EEB5C3008B9D}" type="presOf" srcId="{D2F6CD5A-E926-48CF-ABA5-9C3CD2B080EB}" destId="{BD450617-9930-4DDB-82D3-7C14B6B103EC}" srcOrd="0" destOrd="0" presId="urn:microsoft.com/office/officeart/2008/layout/HorizontalMultiLevelHierarchy"/>
    <dgm:cxn modelId="{CD59E166-B68B-456A-8544-C9F0195B616D}" type="presParOf" srcId="{D6D1918C-67C7-47FB-8307-DF1AF850B27D}" destId="{D90AD76D-E9E1-49B9-8F30-47C44DF4A51E}" srcOrd="0" destOrd="0" presId="urn:microsoft.com/office/officeart/2008/layout/HorizontalMultiLevelHierarchy"/>
    <dgm:cxn modelId="{C3C59DB2-E5DC-4CAF-8F06-DB51FF9BDF0A}" type="presParOf" srcId="{D90AD76D-E9E1-49B9-8F30-47C44DF4A51E}" destId="{833A0604-073D-4933-85FF-2CF28097EF6A}" srcOrd="0" destOrd="0" presId="urn:microsoft.com/office/officeart/2008/layout/HorizontalMultiLevelHierarchy"/>
    <dgm:cxn modelId="{184BA4D6-8C72-4899-A62E-41D685D03C12}" type="presParOf" srcId="{D90AD76D-E9E1-49B9-8F30-47C44DF4A51E}" destId="{B1F275B3-518F-4BF4-BDD2-23E4A43D30A9}" srcOrd="1" destOrd="0" presId="urn:microsoft.com/office/officeart/2008/layout/HorizontalMultiLevelHierarchy"/>
    <dgm:cxn modelId="{9823066C-F95E-473A-B340-76C92D8C237C}" type="presParOf" srcId="{B1F275B3-518F-4BF4-BDD2-23E4A43D30A9}" destId="{BD450617-9930-4DDB-82D3-7C14B6B103EC}" srcOrd="0" destOrd="0" presId="urn:microsoft.com/office/officeart/2008/layout/HorizontalMultiLevelHierarchy"/>
    <dgm:cxn modelId="{8D87A0A4-0776-4BA1-AE64-59AF2CC6A9F9}" type="presParOf" srcId="{BD450617-9930-4DDB-82D3-7C14B6B103EC}" destId="{C13D6147-808E-44EE-B9E2-D3CA9FEA1EAB}" srcOrd="0" destOrd="0" presId="urn:microsoft.com/office/officeart/2008/layout/HorizontalMultiLevelHierarchy"/>
    <dgm:cxn modelId="{A42378B9-535F-4DBB-AEB0-E83706C2BABB}" type="presParOf" srcId="{B1F275B3-518F-4BF4-BDD2-23E4A43D30A9}" destId="{2FDA596D-6EBA-43A4-BF20-7B19F0CD950E}" srcOrd="1" destOrd="0" presId="urn:microsoft.com/office/officeart/2008/layout/HorizontalMultiLevelHierarchy"/>
    <dgm:cxn modelId="{26B20623-751B-4E33-BEB2-47F2FFE7AB85}" type="presParOf" srcId="{2FDA596D-6EBA-43A4-BF20-7B19F0CD950E}" destId="{66F5F7A2-AA9C-4A64-8F73-D9B2C16E3665}" srcOrd="0" destOrd="0" presId="urn:microsoft.com/office/officeart/2008/layout/HorizontalMultiLevelHierarchy"/>
    <dgm:cxn modelId="{1D67B823-EA4C-431A-9DB7-B2B4D7123B19}" type="presParOf" srcId="{2FDA596D-6EBA-43A4-BF20-7B19F0CD950E}" destId="{83056EAB-C6A9-423F-9EE2-07802CDAB410}" srcOrd="1" destOrd="0" presId="urn:microsoft.com/office/officeart/2008/layout/HorizontalMultiLevelHierarchy"/>
    <dgm:cxn modelId="{226018DB-A3D4-4385-931E-F6C3937AA66D}" type="presParOf" srcId="{B1F275B3-518F-4BF4-BDD2-23E4A43D30A9}" destId="{16131FB9-2AA7-46C6-80D6-6D3D8841EA7E}" srcOrd="2" destOrd="0" presId="urn:microsoft.com/office/officeart/2008/layout/HorizontalMultiLevelHierarchy"/>
    <dgm:cxn modelId="{2DCCFBA1-0553-48D8-B139-D8BD7F4F025A}" type="presParOf" srcId="{16131FB9-2AA7-46C6-80D6-6D3D8841EA7E}" destId="{DF0B4AED-E692-4D32-B76A-C60E1B20B4A9}" srcOrd="0" destOrd="0" presId="urn:microsoft.com/office/officeart/2008/layout/HorizontalMultiLevelHierarchy"/>
    <dgm:cxn modelId="{D5657746-8894-4E01-9D51-2D51CD960E21}" type="presParOf" srcId="{B1F275B3-518F-4BF4-BDD2-23E4A43D30A9}" destId="{0440C566-ECAB-4580-B694-A648F8E468C1}" srcOrd="3" destOrd="0" presId="urn:microsoft.com/office/officeart/2008/layout/HorizontalMultiLevelHierarchy"/>
    <dgm:cxn modelId="{206125ED-9FE8-473C-A9F8-CFF58AB13568}" type="presParOf" srcId="{0440C566-ECAB-4580-B694-A648F8E468C1}" destId="{179F2CAC-265C-4066-90B5-05CC75EFFF5D}" srcOrd="0" destOrd="0" presId="urn:microsoft.com/office/officeart/2008/layout/HorizontalMultiLevelHierarchy"/>
    <dgm:cxn modelId="{FADB7E10-5183-423F-A3D0-036900DF8423}" type="presParOf" srcId="{0440C566-ECAB-4580-B694-A648F8E468C1}" destId="{3B6B3BC6-A36B-4108-95F2-C1D21D8CDF02}" srcOrd="1" destOrd="0" presId="urn:microsoft.com/office/officeart/2008/layout/HorizontalMultiLevelHierarchy"/>
    <dgm:cxn modelId="{279B784F-E596-4F94-8D79-F3F1D800B50C}" type="presParOf" srcId="{B1F275B3-518F-4BF4-BDD2-23E4A43D30A9}" destId="{AA07F9A8-FCE6-4455-A4DB-913AD6373D09}" srcOrd="4" destOrd="0" presId="urn:microsoft.com/office/officeart/2008/layout/HorizontalMultiLevelHierarchy"/>
    <dgm:cxn modelId="{8247B6DE-6755-4EEF-B14E-B16390B61730}" type="presParOf" srcId="{AA07F9A8-FCE6-4455-A4DB-913AD6373D09}" destId="{5DC8210A-680C-4415-ACF6-FEC0B2ED5205}" srcOrd="0" destOrd="0" presId="urn:microsoft.com/office/officeart/2008/layout/HorizontalMultiLevelHierarchy"/>
    <dgm:cxn modelId="{A8E3CD5E-1143-4322-92D2-351F83BDBAEC}" type="presParOf" srcId="{B1F275B3-518F-4BF4-BDD2-23E4A43D30A9}" destId="{20153BBD-CC91-4460-A3D6-8A875CA55418}" srcOrd="5" destOrd="0" presId="urn:microsoft.com/office/officeart/2008/layout/HorizontalMultiLevelHierarchy"/>
    <dgm:cxn modelId="{51060D08-0A3D-4A25-8D5E-99A234C5DB12}" type="presParOf" srcId="{20153BBD-CC91-4460-A3D6-8A875CA55418}" destId="{ECAD84DF-D3AD-42D0-AEFB-D9FFFD301BA3}" srcOrd="0" destOrd="0" presId="urn:microsoft.com/office/officeart/2008/layout/HorizontalMultiLevelHierarchy"/>
    <dgm:cxn modelId="{B1A338BE-9195-4206-8CC9-0D5D04A87D96}" type="presParOf" srcId="{20153BBD-CC91-4460-A3D6-8A875CA55418}" destId="{0503CBD7-15A8-4D14-BB6E-4E2021BA5D05}" srcOrd="1" destOrd="0" presId="urn:microsoft.com/office/officeart/2008/layout/HorizontalMultiLevelHierarchy"/>
    <dgm:cxn modelId="{B6940EB0-BABE-4D99-B3DA-48E1BAE0DF73}" type="presParOf" srcId="{B1F275B3-518F-4BF4-BDD2-23E4A43D30A9}" destId="{DD3F5208-ACE3-4F5B-B0B4-2962EF977582}" srcOrd="6" destOrd="0" presId="urn:microsoft.com/office/officeart/2008/layout/HorizontalMultiLevelHierarchy"/>
    <dgm:cxn modelId="{37107599-9C1C-4F5D-AED5-646B29EF1BB7}" type="presParOf" srcId="{DD3F5208-ACE3-4F5B-B0B4-2962EF977582}" destId="{8FB125D2-092A-4341-BA76-FAC849494249}" srcOrd="0" destOrd="0" presId="urn:microsoft.com/office/officeart/2008/layout/HorizontalMultiLevelHierarchy"/>
    <dgm:cxn modelId="{FE6D2A26-71A7-40A8-BBBA-926DB2E92F87}" type="presParOf" srcId="{B1F275B3-518F-4BF4-BDD2-23E4A43D30A9}" destId="{289E2762-8E94-49E4-BEB5-5EDFA8CC8427}" srcOrd="7" destOrd="0" presId="urn:microsoft.com/office/officeart/2008/layout/HorizontalMultiLevelHierarchy"/>
    <dgm:cxn modelId="{92D60973-3796-4840-874E-97DAE72BABBD}" type="presParOf" srcId="{289E2762-8E94-49E4-BEB5-5EDFA8CC8427}" destId="{7D49FD31-2065-4EFB-AAA3-D248F0FB4F4E}" srcOrd="0" destOrd="0" presId="urn:microsoft.com/office/officeart/2008/layout/HorizontalMultiLevelHierarchy"/>
    <dgm:cxn modelId="{97103B95-9954-4E01-81E0-311D049562A3}" type="presParOf" srcId="{289E2762-8E94-49E4-BEB5-5EDFA8CC8427}" destId="{355D503D-B0AF-464B-89FF-4F0DAD3E9EA8}"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A49C0E-60E3-4432-B40A-09A6DB2C2A20}">
      <dsp:nvSpPr>
        <dsp:cNvPr id="0" name=""/>
        <dsp:cNvSpPr/>
      </dsp:nvSpPr>
      <dsp:spPr>
        <a:xfrm>
          <a:off x="4161094" y="2282509"/>
          <a:ext cx="2123824" cy="137972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Postoperative Respiratory Failure</a:t>
          </a:r>
          <a:endParaRPr lang="en-US" sz="1900" kern="1200" dirty="0"/>
        </a:p>
      </dsp:txBody>
      <dsp:txXfrm>
        <a:off x="4472121" y="2484565"/>
        <a:ext cx="1501770" cy="975613"/>
      </dsp:txXfrm>
    </dsp:sp>
    <dsp:sp modelId="{9B27AD12-8F1A-48C8-8102-6094D8EF1974}">
      <dsp:nvSpPr>
        <dsp:cNvPr id="0" name=""/>
        <dsp:cNvSpPr/>
      </dsp:nvSpPr>
      <dsp:spPr>
        <a:xfrm rot="16200000">
          <a:off x="5075175" y="1777397"/>
          <a:ext cx="295662" cy="4691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5119525" y="1915568"/>
        <a:ext cx="206963" cy="281464"/>
      </dsp:txXfrm>
    </dsp:sp>
    <dsp:sp modelId="{93C15955-F2D6-4C23-817F-C86851EE90BB}">
      <dsp:nvSpPr>
        <dsp:cNvPr id="0" name=""/>
        <dsp:cNvSpPr/>
      </dsp:nvSpPr>
      <dsp:spPr>
        <a:xfrm>
          <a:off x="3350650" y="0"/>
          <a:ext cx="3744712" cy="17246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Inability to wean from mechanical ventilation within 48 hours of surgery</a:t>
          </a:r>
          <a:endParaRPr lang="en-US" sz="1400" kern="1200" dirty="0"/>
        </a:p>
      </dsp:txBody>
      <dsp:txXfrm>
        <a:off x="3899050" y="252570"/>
        <a:ext cx="2647912" cy="1219516"/>
      </dsp:txXfrm>
    </dsp:sp>
    <dsp:sp modelId="{D1960557-A4FD-4C4B-9944-E9EBBA6B240F}">
      <dsp:nvSpPr>
        <dsp:cNvPr id="0" name=""/>
        <dsp:cNvSpPr/>
      </dsp:nvSpPr>
      <dsp:spPr>
        <a:xfrm rot="21556449">
          <a:off x="6411858" y="2720816"/>
          <a:ext cx="306348" cy="4691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6411862" y="2815219"/>
        <a:ext cx="214444" cy="281464"/>
      </dsp:txXfrm>
    </dsp:sp>
    <dsp:sp modelId="{823FB9AE-4001-49D2-9620-C69362631FB9}">
      <dsp:nvSpPr>
        <dsp:cNvPr id="0" name=""/>
        <dsp:cNvSpPr/>
      </dsp:nvSpPr>
      <dsp:spPr>
        <a:xfrm>
          <a:off x="6862233" y="2068846"/>
          <a:ext cx="3225228" cy="17246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Unplanned intubation/re-intubation in the postoperative period</a:t>
          </a:r>
          <a:endParaRPr lang="en-US" sz="1400" kern="1200" dirty="0"/>
        </a:p>
      </dsp:txBody>
      <dsp:txXfrm>
        <a:off x="7334557" y="2321416"/>
        <a:ext cx="2280580" cy="1219516"/>
      </dsp:txXfrm>
    </dsp:sp>
    <dsp:sp modelId="{EDED90FB-8216-406A-AD9B-BFC4211F3434}">
      <dsp:nvSpPr>
        <dsp:cNvPr id="0" name=""/>
        <dsp:cNvSpPr/>
      </dsp:nvSpPr>
      <dsp:spPr>
        <a:xfrm rot="5346279">
          <a:off x="5090152" y="3698232"/>
          <a:ext cx="295727" cy="4691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5133818" y="3747699"/>
        <a:ext cx="207009" cy="281464"/>
      </dsp:txXfrm>
    </dsp:sp>
    <dsp:sp modelId="{A1BE741E-DFC0-4C60-9368-438DBEA2D7A4}">
      <dsp:nvSpPr>
        <dsp:cNvPr id="0" name=""/>
        <dsp:cNvSpPr/>
      </dsp:nvSpPr>
      <dsp:spPr>
        <a:xfrm>
          <a:off x="3280181" y="4220088"/>
          <a:ext cx="3951602" cy="17246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Must identify underlying cause (</a:t>
          </a:r>
          <a:r>
            <a:rPr lang="en-US" sz="1400" kern="1200" dirty="0" err="1" smtClean="0"/>
            <a:t>ie</a:t>
          </a:r>
          <a:r>
            <a:rPr lang="en-US" sz="1400" kern="1200" dirty="0" smtClean="0"/>
            <a:t>..  PNA. COPD/Bronchospasm,  CHF, Atelectasis, Anesthetics, Opioids, Sedatives, Atelectasis</a:t>
          </a:r>
          <a:endParaRPr lang="en-US" sz="1400" kern="1200" dirty="0"/>
        </a:p>
      </dsp:txBody>
      <dsp:txXfrm>
        <a:off x="3858880" y="4472658"/>
        <a:ext cx="2794204" cy="1219516"/>
      </dsp:txXfrm>
    </dsp:sp>
    <dsp:sp modelId="{4D59B676-FBCD-474B-8A67-480029F2081E}">
      <dsp:nvSpPr>
        <dsp:cNvPr id="0" name=""/>
        <dsp:cNvSpPr/>
      </dsp:nvSpPr>
      <dsp:spPr>
        <a:xfrm rot="10826541">
          <a:off x="3672783" y="2727182"/>
          <a:ext cx="345132" cy="4691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3776321" y="2821403"/>
        <a:ext cx="241592" cy="281464"/>
      </dsp:txXfrm>
    </dsp:sp>
    <dsp:sp modelId="{0C66906F-D02C-4243-9A39-33269A04801A}">
      <dsp:nvSpPr>
        <dsp:cNvPr id="0" name=""/>
        <dsp:cNvSpPr/>
      </dsp:nvSpPr>
      <dsp:spPr>
        <a:xfrm>
          <a:off x="531162" y="2085319"/>
          <a:ext cx="2978964" cy="17246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Is considered a pulmonary complication from the surgical procedure- </a:t>
          </a:r>
          <a:r>
            <a:rPr lang="en-US" sz="1400" b="1" u="sng" kern="1200" dirty="0" smtClean="0"/>
            <a:t>MD MUST DOCUMENT IT IS A DIRECT COMPLICATION OF THE SURGERY</a:t>
          </a:r>
          <a:endParaRPr lang="en-US" sz="1400" b="1" u="sng" kern="1200" dirty="0"/>
        </a:p>
      </dsp:txBody>
      <dsp:txXfrm>
        <a:off x="967421" y="2337889"/>
        <a:ext cx="2106446" cy="12195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3F5208-ACE3-4F5B-B0B4-2962EF977582}">
      <dsp:nvSpPr>
        <dsp:cNvPr id="0" name=""/>
        <dsp:cNvSpPr/>
      </dsp:nvSpPr>
      <dsp:spPr>
        <a:xfrm>
          <a:off x="1106714" y="2030670"/>
          <a:ext cx="505217" cy="1444027"/>
        </a:xfrm>
        <a:custGeom>
          <a:avLst/>
          <a:gdLst/>
          <a:ahLst/>
          <a:cxnLst/>
          <a:rect l="0" t="0" r="0" b="0"/>
          <a:pathLst>
            <a:path>
              <a:moveTo>
                <a:pt x="0" y="0"/>
              </a:moveTo>
              <a:lnTo>
                <a:pt x="252608" y="0"/>
              </a:lnTo>
              <a:lnTo>
                <a:pt x="252608" y="1444027"/>
              </a:lnTo>
              <a:lnTo>
                <a:pt x="505217" y="14440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321077" y="2714437"/>
        <a:ext cx="76492" cy="76492"/>
      </dsp:txXfrm>
    </dsp:sp>
    <dsp:sp modelId="{AA07F9A8-FCE6-4455-A4DB-913AD6373D09}">
      <dsp:nvSpPr>
        <dsp:cNvPr id="0" name=""/>
        <dsp:cNvSpPr/>
      </dsp:nvSpPr>
      <dsp:spPr>
        <a:xfrm>
          <a:off x="1106714" y="2030670"/>
          <a:ext cx="505242" cy="499348"/>
        </a:xfrm>
        <a:custGeom>
          <a:avLst/>
          <a:gdLst/>
          <a:ahLst/>
          <a:cxnLst/>
          <a:rect l="0" t="0" r="0" b="0"/>
          <a:pathLst>
            <a:path>
              <a:moveTo>
                <a:pt x="0" y="0"/>
              </a:moveTo>
              <a:lnTo>
                <a:pt x="252621" y="0"/>
              </a:lnTo>
              <a:lnTo>
                <a:pt x="252621" y="499348"/>
              </a:lnTo>
              <a:lnTo>
                <a:pt x="505242" y="4993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341577" y="2262585"/>
        <a:ext cx="35518" cy="35518"/>
      </dsp:txXfrm>
    </dsp:sp>
    <dsp:sp modelId="{16131FB9-2AA7-46C6-80D6-6D3D8841EA7E}">
      <dsp:nvSpPr>
        <dsp:cNvPr id="0" name=""/>
        <dsp:cNvSpPr/>
      </dsp:nvSpPr>
      <dsp:spPr>
        <a:xfrm>
          <a:off x="1106714" y="1549327"/>
          <a:ext cx="505217" cy="481342"/>
        </a:xfrm>
        <a:custGeom>
          <a:avLst/>
          <a:gdLst/>
          <a:ahLst/>
          <a:cxnLst/>
          <a:rect l="0" t="0" r="0" b="0"/>
          <a:pathLst>
            <a:path>
              <a:moveTo>
                <a:pt x="0" y="481342"/>
              </a:moveTo>
              <a:lnTo>
                <a:pt x="252608" y="481342"/>
              </a:lnTo>
              <a:lnTo>
                <a:pt x="252608" y="0"/>
              </a:lnTo>
              <a:lnTo>
                <a:pt x="50521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341878" y="1772553"/>
        <a:ext cx="34890" cy="34890"/>
      </dsp:txXfrm>
    </dsp:sp>
    <dsp:sp modelId="{BD450617-9930-4DDB-82D3-7C14B6B103EC}">
      <dsp:nvSpPr>
        <dsp:cNvPr id="0" name=""/>
        <dsp:cNvSpPr/>
      </dsp:nvSpPr>
      <dsp:spPr>
        <a:xfrm>
          <a:off x="1106714" y="586642"/>
          <a:ext cx="505217" cy="1444027"/>
        </a:xfrm>
        <a:custGeom>
          <a:avLst/>
          <a:gdLst/>
          <a:ahLst/>
          <a:cxnLst/>
          <a:rect l="0" t="0" r="0" b="0"/>
          <a:pathLst>
            <a:path>
              <a:moveTo>
                <a:pt x="0" y="1444027"/>
              </a:moveTo>
              <a:lnTo>
                <a:pt x="252608" y="1444027"/>
              </a:lnTo>
              <a:lnTo>
                <a:pt x="252608" y="0"/>
              </a:lnTo>
              <a:lnTo>
                <a:pt x="50521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321077" y="1270409"/>
        <a:ext cx="76492" cy="76492"/>
      </dsp:txXfrm>
    </dsp:sp>
    <dsp:sp modelId="{833A0604-073D-4933-85FF-2CF28097EF6A}">
      <dsp:nvSpPr>
        <dsp:cNvPr id="0" name=""/>
        <dsp:cNvSpPr/>
      </dsp:nvSpPr>
      <dsp:spPr>
        <a:xfrm rot="16200000">
          <a:off x="-1305064" y="1645595"/>
          <a:ext cx="4053411" cy="7701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en-US" sz="5000" kern="1200" dirty="0" smtClean="0"/>
            <a:t>HYPOXIA</a:t>
          </a:r>
          <a:endParaRPr lang="en-US" sz="5000" kern="1200" dirty="0"/>
        </a:p>
      </dsp:txBody>
      <dsp:txXfrm>
        <a:off x="-1305064" y="1645595"/>
        <a:ext cx="4053411" cy="770148"/>
      </dsp:txXfrm>
    </dsp:sp>
    <dsp:sp modelId="{66F5F7A2-AA9C-4A64-8F73-D9B2C16E3665}">
      <dsp:nvSpPr>
        <dsp:cNvPr id="0" name=""/>
        <dsp:cNvSpPr/>
      </dsp:nvSpPr>
      <dsp:spPr>
        <a:xfrm>
          <a:off x="1611932" y="201568"/>
          <a:ext cx="4913717" cy="7701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Po2 &lt;60 on ABG</a:t>
          </a:r>
          <a:endParaRPr lang="en-US" sz="2400" kern="1200" dirty="0"/>
        </a:p>
      </dsp:txBody>
      <dsp:txXfrm>
        <a:off x="1611932" y="201568"/>
        <a:ext cx="4913717" cy="770148"/>
      </dsp:txXfrm>
    </dsp:sp>
    <dsp:sp modelId="{179F2CAC-265C-4066-90B5-05CC75EFFF5D}">
      <dsp:nvSpPr>
        <dsp:cNvPr id="0" name=""/>
        <dsp:cNvSpPr/>
      </dsp:nvSpPr>
      <dsp:spPr>
        <a:xfrm>
          <a:off x="1611932" y="1164253"/>
          <a:ext cx="5835359" cy="7701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SpO2 &lt;=91% on room air</a:t>
          </a:r>
          <a:endParaRPr lang="en-US" sz="2400" kern="1200" dirty="0"/>
        </a:p>
      </dsp:txBody>
      <dsp:txXfrm>
        <a:off x="1611932" y="1164253"/>
        <a:ext cx="5835359" cy="770148"/>
      </dsp:txXfrm>
    </dsp:sp>
    <dsp:sp modelId="{ECAD84DF-D3AD-42D0-AEFB-D9FFFD301BA3}">
      <dsp:nvSpPr>
        <dsp:cNvPr id="0" name=""/>
        <dsp:cNvSpPr/>
      </dsp:nvSpPr>
      <dsp:spPr>
        <a:xfrm>
          <a:off x="1611957" y="2144944"/>
          <a:ext cx="8284071" cy="7701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Maintaining SpO2 &gt; 91% on 2-3 </a:t>
          </a:r>
          <a:r>
            <a:rPr lang="en-US" sz="2400" kern="1200" dirty="0" err="1" smtClean="0"/>
            <a:t>lpm</a:t>
          </a:r>
          <a:r>
            <a:rPr lang="en-US" sz="2400" kern="1200" dirty="0" smtClean="0"/>
            <a:t> O2 via nasal cannula</a:t>
          </a:r>
        </a:p>
      </dsp:txBody>
      <dsp:txXfrm>
        <a:off x="1611957" y="2144944"/>
        <a:ext cx="8284071" cy="770148"/>
      </dsp:txXfrm>
    </dsp:sp>
    <dsp:sp modelId="{7D49FD31-2065-4EFB-AAA3-D248F0FB4F4E}">
      <dsp:nvSpPr>
        <dsp:cNvPr id="0" name=""/>
        <dsp:cNvSpPr/>
      </dsp:nvSpPr>
      <dsp:spPr>
        <a:xfrm>
          <a:off x="1611932" y="3089623"/>
          <a:ext cx="5500274" cy="7701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NO RESPIRATORY DISTRESS</a:t>
          </a:r>
        </a:p>
      </dsp:txBody>
      <dsp:txXfrm>
        <a:off x="1611932" y="3089623"/>
        <a:ext cx="5500274" cy="770148"/>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712E32-2227-4EA0-A68C-8ED637D0AD08}" type="datetimeFigureOut">
              <a:rPr lang="en-US" smtClean="0"/>
              <a:t>4/19/2023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30DFD6-AB5B-416D-822D-85672CC0E0F5}" type="slidenum">
              <a:rPr lang="en-US" smtClean="0"/>
              <a:t>‹#›</a:t>
            </a:fld>
            <a:endParaRPr lang="en-US"/>
          </a:p>
        </p:txBody>
      </p:sp>
    </p:spTree>
    <p:extLst>
      <p:ext uri="{BB962C8B-B14F-4D97-AF65-F5344CB8AC3E}">
        <p14:creationId xmlns:p14="http://schemas.microsoft.com/office/powerpoint/2010/main" val="2875153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C7F04C-71C8-4284-A52A-063F24EA73ED}" type="datetimeFigureOut">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F9DC61-00D2-4D8C-9DCA-DF77DE91AD26}" type="slidenum">
              <a:rPr lang="en-US" smtClean="0"/>
              <a:t>‹#›</a:t>
            </a:fld>
            <a:endParaRPr lang="en-US"/>
          </a:p>
        </p:txBody>
      </p:sp>
    </p:spTree>
    <p:extLst>
      <p:ext uri="{BB962C8B-B14F-4D97-AF65-F5344CB8AC3E}">
        <p14:creationId xmlns:p14="http://schemas.microsoft.com/office/powerpoint/2010/main" val="3174298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C7F04C-71C8-4284-A52A-063F24EA73ED}" type="datetimeFigureOut">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F9DC61-00D2-4D8C-9DCA-DF77DE91AD26}" type="slidenum">
              <a:rPr lang="en-US" smtClean="0"/>
              <a:t>‹#›</a:t>
            </a:fld>
            <a:endParaRPr lang="en-US"/>
          </a:p>
        </p:txBody>
      </p:sp>
    </p:spTree>
    <p:extLst>
      <p:ext uri="{BB962C8B-B14F-4D97-AF65-F5344CB8AC3E}">
        <p14:creationId xmlns:p14="http://schemas.microsoft.com/office/powerpoint/2010/main" val="1932969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C7F04C-71C8-4284-A52A-063F24EA73ED}" type="datetimeFigureOut">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F9DC61-00D2-4D8C-9DCA-DF77DE91AD26}" type="slidenum">
              <a:rPr lang="en-US" smtClean="0"/>
              <a:t>‹#›</a:t>
            </a:fld>
            <a:endParaRPr lang="en-US"/>
          </a:p>
        </p:txBody>
      </p:sp>
    </p:spTree>
    <p:extLst>
      <p:ext uri="{BB962C8B-B14F-4D97-AF65-F5344CB8AC3E}">
        <p14:creationId xmlns:p14="http://schemas.microsoft.com/office/powerpoint/2010/main" val="436698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C7F04C-71C8-4284-A52A-063F24EA73ED}" type="datetimeFigureOut">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F9DC61-00D2-4D8C-9DCA-DF77DE91AD26}" type="slidenum">
              <a:rPr lang="en-US" smtClean="0"/>
              <a:t>‹#›</a:t>
            </a:fld>
            <a:endParaRPr lang="en-US"/>
          </a:p>
        </p:txBody>
      </p:sp>
    </p:spTree>
    <p:extLst>
      <p:ext uri="{BB962C8B-B14F-4D97-AF65-F5344CB8AC3E}">
        <p14:creationId xmlns:p14="http://schemas.microsoft.com/office/powerpoint/2010/main" val="1496354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C7F04C-71C8-4284-A52A-063F24EA73ED}" type="datetimeFigureOut">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F9DC61-00D2-4D8C-9DCA-DF77DE91AD26}" type="slidenum">
              <a:rPr lang="en-US" smtClean="0"/>
              <a:t>‹#›</a:t>
            </a:fld>
            <a:endParaRPr lang="en-US"/>
          </a:p>
        </p:txBody>
      </p:sp>
    </p:spTree>
    <p:extLst>
      <p:ext uri="{BB962C8B-B14F-4D97-AF65-F5344CB8AC3E}">
        <p14:creationId xmlns:p14="http://schemas.microsoft.com/office/powerpoint/2010/main" val="4152252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C7F04C-71C8-4284-A52A-063F24EA73ED}" type="datetimeFigureOut">
              <a:rPr lang="en-US" smtClean="0"/>
              <a:t>4/19/2023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F9DC61-00D2-4D8C-9DCA-DF77DE91AD26}" type="slidenum">
              <a:rPr lang="en-US" smtClean="0"/>
              <a:t>‹#›</a:t>
            </a:fld>
            <a:endParaRPr lang="en-US"/>
          </a:p>
        </p:txBody>
      </p:sp>
    </p:spTree>
    <p:extLst>
      <p:ext uri="{BB962C8B-B14F-4D97-AF65-F5344CB8AC3E}">
        <p14:creationId xmlns:p14="http://schemas.microsoft.com/office/powerpoint/2010/main" val="920438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C7F04C-71C8-4284-A52A-063F24EA73ED}" type="datetimeFigureOut">
              <a:rPr lang="en-US" smtClean="0"/>
              <a:t>4/19/2023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F9DC61-00D2-4D8C-9DCA-DF77DE91AD26}" type="slidenum">
              <a:rPr lang="en-US" smtClean="0"/>
              <a:t>‹#›</a:t>
            </a:fld>
            <a:endParaRPr lang="en-US"/>
          </a:p>
        </p:txBody>
      </p:sp>
    </p:spTree>
    <p:extLst>
      <p:ext uri="{BB962C8B-B14F-4D97-AF65-F5344CB8AC3E}">
        <p14:creationId xmlns:p14="http://schemas.microsoft.com/office/powerpoint/2010/main" val="677345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C7F04C-71C8-4284-A52A-063F24EA73ED}" type="datetimeFigureOut">
              <a:rPr lang="en-US" smtClean="0"/>
              <a:t>4/19/2023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F9DC61-00D2-4D8C-9DCA-DF77DE91AD26}" type="slidenum">
              <a:rPr lang="en-US" smtClean="0"/>
              <a:t>‹#›</a:t>
            </a:fld>
            <a:endParaRPr lang="en-US"/>
          </a:p>
        </p:txBody>
      </p:sp>
    </p:spTree>
    <p:extLst>
      <p:ext uri="{BB962C8B-B14F-4D97-AF65-F5344CB8AC3E}">
        <p14:creationId xmlns:p14="http://schemas.microsoft.com/office/powerpoint/2010/main" val="2575255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C7F04C-71C8-4284-A52A-063F24EA73ED}" type="datetimeFigureOut">
              <a:rPr lang="en-US" smtClean="0"/>
              <a:t>4/19/2023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F9DC61-00D2-4D8C-9DCA-DF77DE91AD26}" type="slidenum">
              <a:rPr lang="en-US" smtClean="0"/>
              <a:t>‹#›</a:t>
            </a:fld>
            <a:endParaRPr lang="en-US"/>
          </a:p>
        </p:txBody>
      </p:sp>
    </p:spTree>
    <p:extLst>
      <p:ext uri="{BB962C8B-B14F-4D97-AF65-F5344CB8AC3E}">
        <p14:creationId xmlns:p14="http://schemas.microsoft.com/office/powerpoint/2010/main" val="4183186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C7F04C-71C8-4284-A52A-063F24EA73ED}" type="datetimeFigureOut">
              <a:rPr lang="en-US" smtClean="0"/>
              <a:t>4/19/2023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F9DC61-00D2-4D8C-9DCA-DF77DE91AD26}" type="slidenum">
              <a:rPr lang="en-US" smtClean="0"/>
              <a:t>‹#›</a:t>
            </a:fld>
            <a:endParaRPr lang="en-US"/>
          </a:p>
        </p:txBody>
      </p:sp>
    </p:spTree>
    <p:extLst>
      <p:ext uri="{BB962C8B-B14F-4D97-AF65-F5344CB8AC3E}">
        <p14:creationId xmlns:p14="http://schemas.microsoft.com/office/powerpoint/2010/main" val="3493976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C7F04C-71C8-4284-A52A-063F24EA73ED}" type="datetimeFigureOut">
              <a:rPr lang="en-US" smtClean="0"/>
              <a:t>4/19/2023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F9DC61-00D2-4D8C-9DCA-DF77DE91AD26}" type="slidenum">
              <a:rPr lang="en-US" smtClean="0"/>
              <a:t>‹#›</a:t>
            </a:fld>
            <a:endParaRPr lang="en-US"/>
          </a:p>
        </p:txBody>
      </p:sp>
    </p:spTree>
    <p:extLst>
      <p:ext uri="{BB962C8B-B14F-4D97-AF65-F5344CB8AC3E}">
        <p14:creationId xmlns:p14="http://schemas.microsoft.com/office/powerpoint/2010/main" val="3026603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8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C7F04C-71C8-4284-A52A-063F24EA73ED}" type="datetimeFigureOut">
              <a:rPr lang="en-US" smtClean="0"/>
              <a:t>4/19/2023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9DC61-00D2-4D8C-9DCA-DF77DE91AD26}" type="slidenum">
              <a:rPr lang="en-US" smtClean="0"/>
              <a:t>‹#›</a:t>
            </a:fld>
            <a:endParaRPr lang="en-US"/>
          </a:p>
        </p:txBody>
      </p:sp>
    </p:spTree>
    <p:extLst>
      <p:ext uri="{BB962C8B-B14F-4D97-AF65-F5344CB8AC3E}">
        <p14:creationId xmlns:p14="http://schemas.microsoft.com/office/powerpoint/2010/main" val="241587779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7.xml"/><Relationship Id="rId7" Type="http://schemas.openxmlformats.org/officeDocument/2006/relationships/diagramColors" Target="../diagrams/colors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7.xml"/><Relationship Id="rId7" Type="http://schemas.openxmlformats.org/officeDocument/2006/relationships/diagramColors" Target="../diagrams/colors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Respiratory Failure </a:t>
            </a:r>
            <a:endParaRPr lang="en-US" dirty="0"/>
          </a:p>
        </p:txBody>
      </p:sp>
      <p:sp>
        <p:nvSpPr>
          <p:cNvPr id="3" name="Subtitle 2"/>
          <p:cNvSpPr>
            <a:spLocks noGrp="1"/>
          </p:cNvSpPr>
          <p:nvPr>
            <p:ph type="subTitle" idx="1"/>
          </p:nvPr>
        </p:nvSpPr>
        <p:spPr/>
        <p:txBody>
          <a:bodyPr/>
          <a:lstStyle/>
          <a:p>
            <a:pPr algn="l"/>
            <a:r>
              <a:rPr lang="en-US" dirty="0" smtClean="0"/>
              <a:t>Clinical Documentation Integrity </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73204865"/>
      </p:ext>
    </p:extLst>
  </p:cSld>
  <p:clrMapOvr>
    <a:masterClrMapping/>
  </p:clrMapOvr>
  <mc:AlternateContent xmlns:mc="http://schemas.openxmlformats.org/markup-compatibility/2006">
    <mc:Choice xmlns:p14="http://schemas.microsoft.com/office/powerpoint/2010/main" Requires="p14">
      <p:transition spd="slow" p14:dur="2000" advTm="14945"/>
    </mc:Choice>
    <mc:Fallback>
      <p:transition spd="slow" advTm="14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3113" y="0"/>
            <a:ext cx="12139944" cy="1815882"/>
          </a:xfrm>
          <a:prstGeom prst="rect">
            <a:avLst/>
          </a:prstGeom>
          <a:noFill/>
        </p:spPr>
        <p:txBody>
          <a:bodyPr wrap="square" lIns="91440" tIns="45720" rIns="91440" bIns="45720">
            <a:spAutoFit/>
          </a:bodyPr>
          <a:lstStyle/>
          <a:p>
            <a:r>
              <a:rPr lang="en-US" sz="4000" b="0" cap="none" spc="0" dirty="0" smtClean="0">
                <a:ln w="0"/>
                <a:solidFill>
                  <a:schemeClr val="accent1"/>
                </a:solidFill>
                <a:effectLst>
                  <a:outerShdw blurRad="38100" dist="25400" dir="5400000" algn="ctr" rotWithShape="0">
                    <a:srgbClr val="6E747A">
                      <a:alpha val="43000"/>
                    </a:srgbClr>
                  </a:outerShdw>
                </a:effectLst>
              </a:rPr>
              <a:t>Patients on Mechanical Ventilation for:</a:t>
            </a:r>
          </a:p>
          <a:p>
            <a:endParaRPr lang="en-US" sz="4000" b="0" cap="none" spc="0" dirty="0" smtClean="0">
              <a:ln w="0"/>
              <a:solidFill>
                <a:schemeClr val="accent1"/>
              </a:solidFill>
              <a:effectLst>
                <a:outerShdw blurRad="38100" dist="25400" dir="5400000" algn="ctr" rotWithShape="0">
                  <a:srgbClr val="6E747A">
                    <a:alpha val="43000"/>
                  </a:srgbClr>
                </a:outerShdw>
              </a:effectLst>
            </a:endParaRPr>
          </a:p>
          <a:p>
            <a:r>
              <a:rPr lang="en-US" sz="3200" b="0" cap="none" spc="0" dirty="0" smtClean="0">
                <a:ln w="0"/>
                <a:solidFill>
                  <a:schemeClr val="accent1"/>
                </a:solidFill>
                <a:effectLst>
                  <a:outerShdw blurRad="38100" dist="25400" dir="5400000" algn="ctr" rotWithShape="0">
                    <a:srgbClr val="6E747A">
                      <a:alpha val="43000"/>
                    </a:srgbClr>
                  </a:outerShdw>
                </a:effectLst>
              </a:rPr>
              <a:t>1. Airway Protection</a:t>
            </a:r>
            <a:endParaRPr lang="en-US" sz="3200" b="0" cap="none" spc="0" dirty="0">
              <a:ln w="0"/>
              <a:solidFill>
                <a:schemeClr val="accent1"/>
              </a:solidFill>
              <a:effectLst>
                <a:outerShdw blurRad="38100" dist="25400" dir="5400000" algn="ctr" rotWithShape="0">
                  <a:srgbClr val="6E747A">
                    <a:alpha val="43000"/>
                  </a:srgbClr>
                </a:outerShdw>
              </a:effectLst>
            </a:endParaRPr>
          </a:p>
        </p:txBody>
      </p:sp>
      <p:sp>
        <p:nvSpPr>
          <p:cNvPr id="4" name="TextBox 3"/>
          <p:cNvSpPr txBox="1"/>
          <p:nvPr/>
        </p:nvSpPr>
        <p:spPr>
          <a:xfrm>
            <a:off x="566056" y="2002970"/>
            <a:ext cx="11234057" cy="1754326"/>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t>Needs Clarification:  </a:t>
            </a:r>
          </a:p>
          <a:p>
            <a:pPr marL="800100" lvl="1" indent="-342900">
              <a:buFont typeface="+mj-lt"/>
              <a:buAutoNum type="alphaUcPeriod"/>
            </a:pPr>
            <a:r>
              <a:rPr lang="en-US" dirty="0" smtClean="0"/>
              <a:t>Was patient intubated just as a precaution (to be on the safe side).  If so, do not capture a diagnosis of Acute Respiratory Failure as it would not be clinically valid. </a:t>
            </a:r>
          </a:p>
          <a:p>
            <a:pPr marL="800100" lvl="1" indent="-342900">
              <a:buFont typeface="+mj-lt"/>
              <a:buAutoNum type="alphaUcPeriod"/>
            </a:pPr>
            <a:r>
              <a:rPr lang="en-US" dirty="0" smtClean="0"/>
              <a:t>Or, is patient truly in Acute Respiratory failure by displaying respiratory signs and symptoms such as agonal breathing, increased secretions causing concern for Aspiration etc.  If so, be sure to document the respiratory dysfunctions that led to the Acute Respiratory Failure diagnosis.</a:t>
            </a:r>
            <a:endParaRPr lang="en-US" dirty="0"/>
          </a:p>
        </p:txBody>
      </p:sp>
      <p:sp>
        <p:nvSpPr>
          <p:cNvPr id="6" name="Rectangle 5"/>
          <p:cNvSpPr/>
          <p:nvPr/>
        </p:nvSpPr>
        <p:spPr>
          <a:xfrm>
            <a:off x="113113" y="4108047"/>
            <a:ext cx="3687163" cy="584775"/>
          </a:xfrm>
          <a:prstGeom prst="rect">
            <a:avLst/>
          </a:prstGeom>
          <a:noFill/>
        </p:spPr>
        <p:txBody>
          <a:bodyPr wrap="none" lIns="91440" tIns="45720" rIns="91440" bIns="45720">
            <a:spAutoFit/>
          </a:bodyPr>
          <a:lstStyle/>
          <a:p>
            <a:pPr algn="ctr"/>
            <a:r>
              <a:rPr lang="en-US" sz="3200" b="0" cap="none" spc="0" dirty="0" smtClean="0">
                <a:ln w="0"/>
                <a:solidFill>
                  <a:schemeClr val="accent1"/>
                </a:solidFill>
                <a:effectLst>
                  <a:outerShdw blurRad="38100" dist="25400" dir="5400000" algn="ctr" rotWithShape="0">
                    <a:srgbClr val="6E747A">
                      <a:alpha val="43000"/>
                    </a:srgbClr>
                  </a:outerShdw>
                </a:effectLst>
              </a:rPr>
              <a:t>2. Postoperative Rest</a:t>
            </a:r>
            <a:endParaRPr lang="en-US" sz="3200" b="0" cap="none" spc="0" dirty="0">
              <a:ln w="0"/>
              <a:solidFill>
                <a:schemeClr val="accent1"/>
              </a:solidFill>
              <a:effectLst>
                <a:outerShdw blurRad="38100" dist="25400" dir="5400000" algn="ctr" rotWithShape="0">
                  <a:srgbClr val="6E747A">
                    <a:alpha val="43000"/>
                  </a:srgbClr>
                </a:outerShdw>
              </a:effectLst>
            </a:endParaRPr>
          </a:p>
        </p:txBody>
      </p:sp>
      <p:sp>
        <p:nvSpPr>
          <p:cNvPr id="7" name="TextBox 6"/>
          <p:cNvSpPr txBox="1"/>
          <p:nvPr/>
        </p:nvSpPr>
        <p:spPr>
          <a:xfrm>
            <a:off x="566056" y="4692822"/>
            <a:ext cx="11025053" cy="923330"/>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t>If patient remains on mechanical ventilation during the postoperative period for rest and sedation, patient is not in Acute Respiratory Failure.  Therefore, do not capture a diagnosis of Acute Respiratory Failure as it would not be clinically valid. </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35273039"/>
      </p:ext>
    </p:extLst>
  </p:cSld>
  <p:clrMapOvr>
    <a:masterClrMapping/>
  </p:clrMapOvr>
  <mc:AlternateContent xmlns:mc="http://schemas.openxmlformats.org/markup-compatibility/2006">
    <mc:Choice xmlns:p14="http://schemas.microsoft.com/office/powerpoint/2010/main" Requires="p14">
      <p:transition spd="slow" p14:dur="2000" advTm="52706"/>
    </mc:Choice>
    <mc:Fallback>
      <p:transition spd="slow" advTm="52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40030" y="302513"/>
            <a:ext cx="4485523" cy="923330"/>
          </a:xfrm>
          <a:prstGeom prst="rect">
            <a:avLst/>
          </a:prstGeom>
          <a:noFill/>
        </p:spPr>
        <p:txBody>
          <a:bodyPr wrap="none" lIns="91440" tIns="45720" rIns="91440" bIns="45720">
            <a:spAutoFit/>
          </a:bodyPr>
          <a:lstStyle/>
          <a:p>
            <a:pPr algn="ctr"/>
            <a:r>
              <a:rPr lang="en-US" sz="5400" b="0" i="1" cap="none" spc="0" dirty="0" smtClean="0">
                <a:ln w="0"/>
                <a:solidFill>
                  <a:schemeClr val="accent1"/>
                </a:solidFill>
                <a:effectLst>
                  <a:outerShdw blurRad="38100" dist="25400" dir="5400000" algn="ctr" rotWithShape="0">
                    <a:srgbClr val="6E747A">
                      <a:alpha val="43000"/>
                    </a:srgbClr>
                  </a:outerShdw>
                </a:effectLst>
              </a:rPr>
              <a:t>ABG Analysis</a:t>
            </a:r>
            <a:endParaRPr lang="en-US" sz="5400" b="0" i="1" cap="none" spc="0" dirty="0">
              <a:ln w="0"/>
              <a:solidFill>
                <a:schemeClr val="accent1"/>
              </a:solidFill>
              <a:effectLst>
                <a:outerShdw blurRad="38100" dist="25400" dir="5400000" algn="ctr" rotWithShape="0">
                  <a:srgbClr val="6E747A">
                    <a:alpha val="43000"/>
                  </a:srgbClr>
                </a:outerShdw>
              </a:effectLst>
            </a:endParaRPr>
          </a:p>
        </p:txBody>
      </p:sp>
      <p:sp>
        <p:nvSpPr>
          <p:cNvPr id="5" name="TextBox 4"/>
          <p:cNvSpPr txBox="1"/>
          <p:nvPr/>
        </p:nvSpPr>
        <p:spPr>
          <a:xfrm>
            <a:off x="322217" y="1323703"/>
            <a:ext cx="11530149"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Single most important lab test for evaluation of respiratory failure</a:t>
            </a:r>
          </a:p>
          <a:p>
            <a:pPr marL="285750" indent="-285750">
              <a:buFont typeface="Arial" panose="020B0604020202020204" pitchFamily="34" charset="0"/>
              <a:buChar char="•"/>
            </a:pPr>
            <a:r>
              <a:rPr lang="en-US" dirty="0" smtClean="0"/>
              <a:t>Determines how effectively the lungs are delivering oxygen to the blood and how efficiently the lungs are eliminating carbon dioxide from the blood</a:t>
            </a:r>
          </a:p>
          <a:p>
            <a:pPr marL="285750" indent="-285750">
              <a:buFont typeface="Arial" panose="020B0604020202020204" pitchFamily="34" charset="0"/>
              <a:buChar char="•"/>
            </a:pPr>
            <a:r>
              <a:rPr lang="en-US" dirty="0" smtClean="0"/>
              <a:t>Also helps indicate how well the lungs and kidneys are working together to maintain normal blood pH (acid-base balance) </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290481931"/>
              </p:ext>
            </p:extLst>
          </p:nvPr>
        </p:nvGraphicFramePr>
        <p:xfrm>
          <a:off x="2110377" y="3149357"/>
          <a:ext cx="8128000" cy="3210560"/>
        </p:xfrm>
        <a:graphic>
          <a:graphicData uri="http://schemas.openxmlformats.org/drawingml/2006/table">
            <a:tbl>
              <a:tblPr firstRow="1" bandRow="1">
                <a:tableStyleId>{5C22544A-7EE6-4342-B048-85BDC9FD1C3A}</a:tableStyleId>
              </a:tblPr>
              <a:tblGrid>
                <a:gridCol w="1625600"/>
                <a:gridCol w="1625600"/>
                <a:gridCol w="1625600"/>
                <a:gridCol w="1625600"/>
                <a:gridCol w="1625600"/>
              </a:tblGrid>
              <a:tr h="370840">
                <a:tc>
                  <a:txBody>
                    <a:bodyPr/>
                    <a:lstStyle/>
                    <a:p>
                      <a:endParaRPr lang="en-US" dirty="0"/>
                    </a:p>
                  </a:txBody>
                  <a:tcPr/>
                </a:tc>
                <a:tc>
                  <a:txBody>
                    <a:bodyPr/>
                    <a:lstStyle/>
                    <a:p>
                      <a:r>
                        <a:rPr lang="en-US" dirty="0" smtClean="0"/>
                        <a:t>Acute hypoxic respiratory failure</a:t>
                      </a:r>
                      <a:endParaRPr lang="en-US" dirty="0"/>
                    </a:p>
                  </a:txBody>
                  <a:tcPr/>
                </a:tc>
                <a:tc>
                  <a:txBody>
                    <a:bodyPr/>
                    <a:lstStyle/>
                    <a:p>
                      <a:r>
                        <a:rPr lang="en-US" dirty="0" smtClean="0"/>
                        <a:t>Chronic hypoxic respiratory</a:t>
                      </a:r>
                      <a:r>
                        <a:rPr lang="en-US" baseline="0" dirty="0" smtClean="0"/>
                        <a:t> failure</a:t>
                      </a:r>
                      <a:endParaRPr lang="en-US" dirty="0"/>
                    </a:p>
                  </a:txBody>
                  <a:tcPr/>
                </a:tc>
                <a:tc>
                  <a:txBody>
                    <a:bodyPr/>
                    <a:lstStyle/>
                    <a:p>
                      <a:r>
                        <a:rPr lang="en-US" dirty="0" smtClean="0"/>
                        <a:t>Acute</a:t>
                      </a:r>
                      <a:r>
                        <a:rPr lang="en-US" baseline="0" dirty="0" smtClean="0"/>
                        <a:t> </a:t>
                      </a:r>
                      <a:r>
                        <a:rPr lang="en-US" baseline="0" dirty="0" err="1" smtClean="0"/>
                        <a:t>hypercapnic</a:t>
                      </a:r>
                      <a:r>
                        <a:rPr lang="en-US" baseline="0" dirty="0" smtClean="0"/>
                        <a:t> respiratory failure</a:t>
                      </a:r>
                      <a:endParaRPr lang="en-US" dirty="0"/>
                    </a:p>
                  </a:txBody>
                  <a:tcPr/>
                </a:tc>
                <a:tc>
                  <a:txBody>
                    <a:bodyPr/>
                    <a:lstStyle/>
                    <a:p>
                      <a:r>
                        <a:rPr lang="en-US" dirty="0" smtClean="0"/>
                        <a:t>Chronic </a:t>
                      </a:r>
                      <a:r>
                        <a:rPr lang="en-US" dirty="0" err="1" smtClean="0"/>
                        <a:t>hypercapnic</a:t>
                      </a:r>
                      <a:r>
                        <a:rPr lang="en-US" dirty="0" smtClean="0"/>
                        <a:t> respiratory failure</a:t>
                      </a:r>
                      <a:endParaRPr lang="en-US" dirty="0"/>
                    </a:p>
                  </a:txBody>
                  <a:tcPr/>
                </a:tc>
              </a:tr>
              <a:tr h="370840">
                <a:tc>
                  <a:txBody>
                    <a:bodyPr/>
                    <a:lstStyle/>
                    <a:p>
                      <a:pPr algn="ctr"/>
                      <a:r>
                        <a:rPr lang="en-US" dirty="0" smtClean="0"/>
                        <a:t>pH</a:t>
                      </a:r>
                    </a:p>
                  </a:txBody>
                  <a:tcPr/>
                </a:tc>
                <a:tc>
                  <a:txBody>
                    <a:bodyPr/>
                    <a:lstStyle/>
                    <a:p>
                      <a:pPr algn="ctr"/>
                      <a:r>
                        <a:rPr lang="en-US" dirty="0" smtClean="0"/>
                        <a:t>normal</a:t>
                      </a:r>
                      <a:endParaRPr lang="en-US" dirty="0"/>
                    </a:p>
                  </a:txBody>
                  <a:tcPr/>
                </a:tc>
                <a:tc>
                  <a:txBody>
                    <a:bodyPr/>
                    <a:lstStyle/>
                    <a:p>
                      <a:pPr algn="ctr"/>
                      <a:r>
                        <a:rPr lang="en-US" dirty="0" smtClean="0"/>
                        <a:t>normal</a:t>
                      </a:r>
                      <a:endParaRPr lang="en-US" dirty="0"/>
                    </a:p>
                  </a:txBody>
                  <a:tcPr/>
                </a:tc>
                <a:tc>
                  <a:txBody>
                    <a:bodyPr/>
                    <a:lstStyle/>
                    <a:p>
                      <a:pPr algn="ctr"/>
                      <a:r>
                        <a:rPr lang="en-US" dirty="0" smtClean="0"/>
                        <a:t>decreased</a:t>
                      </a:r>
                      <a:endParaRPr lang="en-US" dirty="0"/>
                    </a:p>
                  </a:txBody>
                  <a:tcPr/>
                </a:tc>
                <a:tc>
                  <a:txBody>
                    <a:bodyPr/>
                    <a:lstStyle/>
                    <a:p>
                      <a:r>
                        <a:rPr lang="en-US" dirty="0" smtClean="0"/>
                        <a:t>Near normal</a:t>
                      </a:r>
                      <a:endParaRPr lang="en-US" dirty="0"/>
                    </a:p>
                  </a:txBody>
                  <a:tcPr/>
                </a:tc>
              </a:tr>
              <a:tr h="370840">
                <a:tc>
                  <a:txBody>
                    <a:bodyPr/>
                    <a:lstStyle/>
                    <a:p>
                      <a:pPr algn="ctr"/>
                      <a:r>
                        <a:rPr lang="en-US" dirty="0" smtClean="0"/>
                        <a:t>paCO2</a:t>
                      </a:r>
                      <a:endParaRPr lang="en-US" dirty="0"/>
                    </a:p>
                  </a:txBody>
                  <a:tcPr/>
                </a:tc>
                <a:tc>
                  <a:txBody>
                    <a:bodyPr/>
                    <a:lstStyle/>
                    <a:p>
                      <a:pPr algn="ctr"/>
                      <a:r>
                        <a:rPr lang="en-US" dirty="0" smtClean="0"/>
                        <a:t>Normal-decreased</a:t>
                      </a:r>
                      <a:endParaRPr lang="en-US" dirty="0"/>
                    </a:p>
                  </a:txBody>
                  <a:tcPr/>
                </a:tc>
                <a:tc>
                  <a:txBody>
                    <a:bodyPr/>
                    <a:lstStyle/>
                    <a:p>
                      <a:pPr algn="ctr"/>
                      <a:r>
                        <a:rPr lang="en-US" dirty="0" smtClean="0"/>
                        <a:t>Normal-decreased</a:t>
                      </a:r>
                      <a:endParaRPr lang="en-US" dirty="0"/>
                    </a:p>
                  </a:txBody>
                  <a:tcPr/>
                </a:tc>
                <a:tc>
                  <a:txBody>
                    <a:bodyPr/>
                    <a:lstStyle/>
                    <a:p>
                      <a:pPr algn="ctr"/>
                      <a:r>
                        <a:rPr lang="en-US" dirty="0" smtClean="0"/>
                        <a:t>Increased</a:t>
                      </a:r>
                    </a:p>
                    <a:p>
                      <a:pPr algn="ctr"/>
                      <a:r>
                        <a:rPr lang="en-US" dirty="0" smtClean="0"/>
                        <a:t>(&gt;50 mm Hg)</a:t>
                      </a:r>
                      <a:endParaRPr lang="en-US" dirty="0"/>
                    </a:p>
                  </a:txBody>
                  <a:tcPr/>
                </a:tc>
                <a:tc>
                  <a:txBody>
                    <a:bodyPr/>
                    <a:lstStyle/>
                    <a:p>
                      <a:pPr algn="ctr"/>
                      <a:r>
                        <a:rPr lang="en-US" dirty="0" smtClean="0"/>
                        <a:t>Increased (&gt;50</a:t>
                      </a:r>
                      <a:r>
                        <a:rPr lang="en-US" baseline="0" dirty="0" smtClean="0"/>
                        <a:t> mm Hg)</a:t>
                      </a:r>
                      <a:endParaRPr lang="en-US" dirty="0"/>
                    </a:p>
                  </a:txBody>
                  <a:tcPr/>
                </a:tc>
              </a:tr>
              <a:tr h="370840">
                <a:tc>
                  <a:txBody>
                    <a:bodyPr/>
                    <a:lstStyle/>
                    <a:p>
                      <a:pPr algn="ctr"/>
                      <a:r>
                        <a:rPr lang="en-US" dirty="0" smtClean="0"/>
                        <a:t>paO2</a:t>
                      </a:r>
                      <a:endParaRPr lang="en-US" dirty="0"/>
                    </a:p>
                  </a:txBody>
                  <a:tcPr/>
                </a:tc>
                <a:tc>
                  <a:txBody>
                    <a:bodyPr/>
                    <a:lstStyle/>
                    <a:p>
                      <a:pPr algn="ctr"/>
                      <a:r>
                        <a:rPr lang="en-US" dirty="0" smtClean="0"/>
                        <a:t>Decreased (&lt;60 mm Hg)</a:t>
                      </a:r>
                      <a:endParaRPr lang="en-US" dirty="0"/>
                    </a:p>
                  </a:txBody>
                  <a:tcPr/>
                </a:tc>
                <a:tc>
                  <a:txBody>
                    <a:bodyPr/>
                    <a:lstStyle/>
                    <a:p>
                      <a:pPr algn="ctr"/>
                      <a:r>
                        <a:rPr lang="en-US" dirty="0" smtClean="0"/>
                        <a:t>Decreased</a:t>
                      </a:r>
                    </a:p>
                    <a:p>
                      <a:pPr algn="ctr"/>
                      <a:r>
                        <a:rPr lang="en-US" dirty="0" smtClean="0"/>
                        <a:t>(&lt;</a:t>
                      </a:r>
                      <a:r>
                        <a:rPr lang="en-US" baseline="0" dirty="0" smtClean="0"/>
                        <a:t>60 mm Hg)</a:t>
                      </a:r>
                      <a:endParaRPr lang="en-US" dirty="0"/>
                    </a:p>
                  </a:txBody>
                  <a:tcPr/>
                </a:tc>
                <a:tc>
                  <a:txBody>
                    <a:bodyPr/>
                    <a:lstStyle/>
                    <a:p>
                      <a:pPr algn="ctr"/>
                      <a:r>
                        <a:rPr lang="en-US" dirty="0" smtClean="0"/>
                        <a:t>Decreased</a:t>
                      </a:r>
                    </a:p>
                    <a:p>
                      <a:pPr algn="ctr"/>
                      <a:r>
                        <a:rPr lang="en-US" dirty="0" smtClean="0"/>
                        <a:t>(&lt;</a:t>
                      </a:r>
                      <a:r>
                        <a:rPr lang="en-US" baseline="0" dirty="0" smtClean="0"/>
                        <a:t>60 mm Hg)</a:t>
                      </a:r>
                      <a:endParaRPr lang="en-US" dirty="0"/>
                    </a:p>
                  </a:txBody>
                  <a:tcPr/>
                </a:tc>
                <a:tc>
                  <a:txBody>
                    <a:bodyPr/>
                    <a:lstStyle/>
                    <a:p>
                      <a:pPr algn="ctr"/>
                      <a:r>
                        <a:rPr lang="en-US" dirty="0" smtClean="0"/>
                        <a:t>Decreased</a:t>
                      </a:r>
                    </a:p>
                    <a:p>
                      <a:pPr algn="ctr"/>
                      <a:r>
                        <a:rPr lang="en-US" dirty="0" smtClean="0"/>
                        <a:t>(&lt;</a:t>
                      </a:r>
                      <a:r>
                        <a:rPr lang="en-US" baseline="0" dirty="0" smtClean="0"/>
                        <a:t>60 mm Hg)</a:t>
                      </a:r>
                      <a:endParaRPr lang="en-US" dirty="0" smtClean="0"/>
                    </a:p>
                  </a:txBody>
                  <a:tcPr/>
                </a:tc>
              </a:tr>
              <a:tr h="370840">
                <a:tc>
                  <a:txBody>
                    <a:bodyPr/>
                    <a:lstStyle/>
                    <a:p>
                      <a:pPr algn="ctr"/>
                      <a:r>
                        <a:rPr lang="en-US" dirty="0" smtClean="0"/>
                        <a:t>HCO3</a:t>
                      </a:r>
                      <a:endParaRPr lang="en-US" dirty="0"/>
                    </a:p>
                  </a:txBody>
                  <a:tcPr/>
                </a:tc>
                <a:tc>
                  <a:txBody>
                    <a:bodyPr/>
                    <a:lstStyle/>
                    <a:p>
                      <a:pPr algn="ctr"/>
                      <a:r>
                        <a:rPr lang="en-US" dirty="0" smtClean="0"/>
                        <a:t>normal</a:t>
                      </a:r>
                      <a:endParaRPr lang="en-US" dirty="0"/>
                    </a:p>
                  </a:txBody>
                  <a:tcPr/>
                </a:tc>
                <a:tc>
                  <a:txBody>
                    <a:bodyPr/>
                    <a:lstStyle/>
                    <a:p>
                      <a:pPr algn="ctr"/>
                      <a:r>
                        <a:rPr lang="en-US" dirty="0" smtClean="0"/>
                        <a:t>normal</a:t>
                      </a:r>
                      <a:endParaRPr lang="en-US" dirty="0"/>
                    </a:p>
                  </a:txBody>
                  <a:tcPr/>
                </a:tc>
                <a:tc>
                  <a:txBody>
                    <a:bodyPr/>
                    <a:lstStyle/>
                    <a:p>
                      <a:pPr algn="ctr"/>
                      <a:r>
                        <a:rPr lang="en-US" dirty="0" smtClean="0"/>
                        <a:t>normal</a:t>
                      </a:r>
                      <a:endParaRPr lang="en-US" dirty="0"/>
                    </a:p>
                  </a:txBody>
                  <a:tcPr/>
                </a:tc>
                <a:tc>
                  <a:txBody>
                    <a:bodyPr/>
                    <a:lstStyle/>
                    <a:p>
                      <a:pPr algn="ctr"/>
                      <a:r>
                        <a:rPr lang="en-US" dirty="0" smtClean="0"/>
                        <a:t> increased</a:t>
                      </a:r>
                      <a:endParaRPr lang="en-US" dirty="0"/>
                    </a:p>
                  </a:txBody>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68562169"/>
      </p:ext>
    </p:extLst>
  </p:cSld>
  <p:clrMapOvr>
    <a:masterClrMapping/>
  </p:clrMapOvr>
  <mc:AlternateContent xmlns:mc="http://schemas.openxmlformats.org/markup-compatibility/2006">
    <mc:Choice xmlns:p14="http://schemas.microsoft.com/office/powerpoint/2010/main" Requires="p14">
      <p:transition spd="slow" p14:dur="2000" advTm="37126"/>
    </mc:Choice>
    <mc:Fallback>
      <p:transition spd="slow" advTm="37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72832" y="121996"/>
            <a:ext cx="2724337" cy="923330"/>
          </a:xfrm>
          <a:prstGeom prst="rect">
            <a:avLst/>
          </a:prstGeom>
          <a:noFill/>
        </p:spPr>
        <p:txBody>
          <a:bodyPr wrap="none" lIns="91440" tIns="45720" rIns="91440" bIns="45720">
            <a:spAutoFit/>
          </a:bodyPr>
          <a:lstStyle/>
          <a:p>
            <a:pPr algn="ctr"/>
            <a:r>
              <a:rPr lang="en-US" sz="5400" b="0" i="1" cap="none" spc="0" dirty="0" smtClean="0">
                <a:ln w="0"/>
                <a:solidFill>
                  <a:schemeClr val="accent1"/>
                </a:solidFill>
                <a:effectLst>
                  <a:outerShdw blurRad="38100" dist="25400" dir="5400000" algn="ctr" rotWithShape="0">
                    <a:srgbClr val="6E747A">
                      <a:alpha val="43000"/>
                    </a:srgbClr>
                  </a:outerShdw>
                </a:effectLst>
              </a:rPr>
              <a:t>P/F Ratio</a:t>
            </a:r>
            <a:endParaRPr lang="en-US" sz="5400" b="0" i="1" cap="none" spc="0" dirty="0">
              <a:ln w="0"/>
              <a:solidFill>
                <a:schemeClr val="accent1"/>
              </a:solidFill>
              <a:effectLst>
                <a:outerShdw blurRad="38100" dist="25400" dir="5400000" algn="ctr" rotWithShape="0">
                  <a:srgbClr val="6E747A">
                    <a:alpha val="43000"/>
                  </a:srgbClr>
                </a:outerShdw>
              </a:effectLst>
            </a:endParaRPr>
          </a:p>
        </p:txBody>
      </p:sp>
      <p:sp>
        <p:nvSpPr>
          <p:cNvPr id="3" name="TextBox 2"/>
          <p:cNvSpPr txBox="1"/>
          <p:nvPr/>
        </p:nvSpPr>
        <p:spPr>
          <a:xfrm>
            <a:off x="573955" y="1045326"/>
            <a:ext cx="11346288" cy="5632311"/>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Objective </a:t>
            </a:r>
            <a:r>
              <a:rPr lang="en-US" sz="2400" dirty="0"/>
              <a:t>tool to identify and confirm acute hypoxic respiratory failure at any time while patient is receiving supplemental </a:t>
            </a:r>
            <a:r>
              <a:rPr lang="en-US" sz="2400" dirty="0" smtClean="0"/>
              <a:t>oxygen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Used mainly in the Clinical Denials and Appeals Process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Indicates what the PaO2 would be on room air if oxygen discontinued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 Taken from blood gas measurements</a:t>
            </a:r>
          </a:p>
          <a:p>
            <a:endParaRPr lang="en-US" sz="2400" dirty="0" smtClean="0"/>
          </a:p>
          <a:p>
            <a:pPr marL="342900" indent="-342900">
              <a:buFont typeface="Arial" panose="020B0604020202020204" pitchFamily="34" charset="0"/>
              <a:buChar char="•"/>
            </a:pPr>
            <a:r>
              <a:rPr lang="en-US" sz="2400" dirty="0"/>
              <a:t>P represents the PaO2 </a:t>
            </a:r>
            <a:r>
              <a:rPr lang="en-US" sz="2400" dirty="0" smtClean="0"/>
              <a:t>(arterial </a:t>
            </a:r>
            <a:r>
              <a:rPr lang="en-US" sz="2400" dirty="0"/>
              <a:t>pO2) from the </a:t>
            </a:r>
            <a:r>
              <a:rPr lang="en-US" sz="2400" dirty="0" smtClean="0"/>
              <a:t>ABG</a:t>
            </a:r>
          </a:p>
          <a:p>
            <a:endParaRPr lang="en-US" sz="2400" dirty="0"/>
          </a:p>
          <a:p>
            <a:pPr marL="342900" indent="-342900">
              <a:buFont typeface="Arial" panose="020B0604020202020204" pitchFamily="34" charset="0"/>
              <a:buChar char="•"/>
            </a:pPr>
            <a:r>
              <a:rPr lang="en-US" sz="2400" dirty="0"/>
              <a:t>F represents the FiO2 percent of inspired O2 that the patient is receiving expressed in a </a:t>
            </a:r>
            <a:r>
              <a:rPr lang="en-US" sz="2400" dirty="0" smtClean="0"/>
              <a:t>decimal</a:t>
            </a:r>
            <a:r>
              <a:rPr lang="en-US" sz="2400" dirty="0"/>
              <a:t> </a:t>
            </a:r>
            <a:r>
              <a:rPr lang="en-US" sz="2400" dirty="0" smtClean="0"/>
              <a:t>(</a:t>
            </a:r>
            <a:r>
              <a:rPr lang="en-US" sz="2400" dirty="0" err="1" smtClean="0"/>
              <a:t>ie</a:t>
            </a:r>
            <a:r>
              <a:rPr lang="en-US" sz="2400" dirty="0" smtClean="0"/>
              <a:t>. </a:t>
            </a:r>
            <a:r>
              <a:rPr lang="en-US" sz="2400" dirty="0"/>
              <a:t>40% oxygen </a:t>
            </a:r>
            <a:r>
              <a:rPr lang="en-US" sz="2400" dirty="0" smtClean="0"/>
              <a:t>= FiO2 </a:t>
            </a:r>
            <a:r>
              <a:rPr lang="en-US" sz="2400" dirty="0"/>
              <a:t>of </a:t>
            </a:r>
            <a:r>
              <a:rPr lang="en-US" sz="2400" dirty="0" smtClean="0"/>
              <a:t>0.40)</a:t>
            </a:r>
            <a:endParaRPr lang="en-US" sz="2400" dirty="0"/>
          </a:p>
          <a:p>
            <a:endParaRPr lang="en-US" sz="2400" dirty="0" smtClean="0"/>
          </a:p>
          <a:p>
            <a:pPr marL="285750" indent="-285750">
              <a:buFont typeface="Arial" panose="020B0604020202020204" pitchFamily="34" charset="0"/>
              <a:buChar char="•"/>
            </a:pPr>
            <a:r>
              <a:rPr lang="en-US" sz="2400" dirty="0" smtClean="0"/>
              <a:t>P/F Ratio &lt; 300 is equal to a pO2 &lt; 60 mm on room air </a:t>
            </a:r>
            <a:endParaRPr lang="en-US" sz="2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63127295"/>
      </p:ext>
    </p:extLst>
  </p:cSld>
  <p:clrMapOvr>
    <a:masterClrMapping/>
  </p:clrMapOvr>
  <mc:AlternateContent xmlns:mc="http://schemas.openxmlformats.org/markup-compatibility/2006">
    <mc:Choice xmlns:p14="http://schemas.microsoft.com/office/powerpoint/2010/main" Requires="p14">
      <p:transition spd="slow" p14:dur="2000" advTm="55116"/>
    </mc:Choice>
    <mc:Fallback>
      <p:transition spd="slow" advTm="55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1791" y="370506"/>
            <a:ext cx="3146567" cy="769441"/>
          </a:xfrm>
          <a:prstGeom prst="rect">
            <a:avLst/>
          </a:prstGeom>
        </p:spPr>
        <p:txBody>
          <a:bodyPr wrap="none">
            <a:spAutoFit/>
          </a:bodyPr>
          <a:lstStyle/>
          <a:p>
            <a:pPr algn="ctr"/>
            <a:r>
              <a:rPr lang="en-US" sz="4400" i="1" dirty="0" smtClean="0">
                <a:ln w="0"/>
                <a:solidFill>
                  <a:schemeClr val="accent1"/>
                </a:solidFill>
                <a:effectLst>
                  <a:outerShdw blurRad="38100" dist="25400" dir="5400000" algn="ctr" rotWithShape="0">
                    <a:srgbClr val="6E747A">
                      <a:alpha val="43000"/>
                    </a:srgbClr>
                  </a:outerShdw>
                </a:effectLst>
              </a:rPr>
              <a:t>VGB </a:t>
            </a:r>
            <a:r>
              <a:rPr lang="en-US" sz="4400" i="1" dirty="0">
                <a:ln w="0"/>
                <a:solidFill>
                  <a:schemeClr val="accent1"/>
                </a:solidFill>
                <a:effectLst>
                  <a:outerShdw blurRad="38100" dist="25400" dir="5400000" algn="ctr" rotWithShape="0">
                    <a:srgbClr val="6E747A">
                      <a:alpha val="43000"/>
                    </a:srgbClr>
                  </a:outerShdw>
                </a:effectLst>
              </a:rPr>
              <a:t>Analysis</a:t>
            </a:r>
          </a:p>
        </p:txBody>
      </p:sp>
      <p:sp>
        <p:nvSpPr>
          <p:cNvPr id="3" name="TextBox 2"/>
          <p:cNvSpPr txBox="1"/>
          <p:nvPr/>
        </p:nvSpPr>
        <p:spPr>
          <a:xfrm>
            <a:off x="531223" y="1541417"/>
            <a:ext cx="11390811" cy="4339650"/>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Alternative to ABG when evaluating patient’s with metabolic or respiratory disturbances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Safer and less painful technique than an ABG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Assists in quick determination if your patient is </a:t>
            </a:r>
            <a:r>
              <a:rPr lang="en-US" sz="2400" dirty="0" err="1" smtClean="0"/>
              <a:t>hypercapnic</a:t>
            </a:r>
            <a:r>
              <a:rPr lang="en-US" sz="2400" dirty="0" smtClean="0"/>
              <a:t> by estimating pCO2</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Can be criticized for their lack of accuracy: </a:t>
            </a:r>
            <a:r>
              <a:rPr lang="en-US" sz="2400" dirty="0"/>
              <a:t>A VGB pO2 does not correlate well with ABG paO2.  You need to estimate the paO2 using the SpO2. </a:t>
            </a:r>
            <a:endParaRPr lang="en-US" sz="2400" dirty="0" smtClean="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Are unreliable in patient’s with shock and certain medical conditions. </a:t>
            </a:r>
            <a:endParaRPr lang="en-US" sz="24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91681172"/>
      </p:ext>
    </p:extLst>
  </p:cSld>
  <p:clrMapOvr>
    <a:masterClrMapping/>
  </p:clrMapOvr>
  <mc:AlternateContent xmlns:mc="http://schemas.openxmlformats.org/markup-compatibility/2006">
    <mc:Choice xmlns:p14="http://schemas.microsoft.com/office/powerpoint/2010/main" Requires="p14">
      <p:transition spd="slow" p14:dur="2000" advTm="44456"/>
    </mc:Choice>
    <mc:Fallback>
      <p:transition spd="slow" advTm="44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02087" y="147026"/>
            <a:ext cx="6660093" cy="769441"/>
          </a:xfrm>
          <a:prstGeom prst="rect">
            <a:avLst/>
          </a:prstGeom>
          <a:noFill/>
        </p:spPr>
        <p:txBody>
          <a:bodyPr wrap="none" lIns="91440" tIns="45720" rIns="91440" bIns="45720">
            <a:spAutoFit/>
          </a:bodyPr>
          <a:lstStyle/>
          <a:p>
            <a:pPr algn="ctr"/>
            <a:r>
              <a:rPr lang="en-US" sz="4400" b="1" i="1" dirty="0" smtClean="0">
                <a:ln w="0"/>
                <a:solidFill>
                  <a:schemeClr val="accent1"/>
                </a:solidFill>
                <a:effectLst>
                  <a:outerShdw blurRad="38100" dist="25400" dir="5400000" algn="ctr" rotWithShape="0">
                    <a:srgbClr val="6E747A">
                      <a:alpha val="43000"/>
                    </a:srgbClr>
                  </a:outerShdw>
                </a:effectLst>
              </a:rPr>
              <a:t>When is it only Hypoxemia?</a:t>
            </a:r>
            <a:endParaRPr lang="en-US" sz="4400" b="1" i="1" cap="none" spc="0" dirty="0">
              <a:ln w="0"/>
              <a:solidFill>
                <a:schemeClr val="accent1"/>
              </a:solidFill>
              <a:effectLst>
                <a:outerShdw blurRad="38100" dist="25400" dir="5400000" algn="ctr" rotWithShape="0">
                  <a:srgbClr val="6E747A">
                    <a:alpha val="43000"/>
                  </a:srgbClr>
                </a:outerShdw>
              </a:effectLst>
            </a:endParaRPr>
          </a:p>
        </p:txBody>
      </p:sp>
      <p:graphicFrame>
        <p:nvGraphicFramePr>
          <p:cNvPr id="4" name="Diagram 3"/>
          <p:cNvGraphicFramePr/>
          <p:nvPr>
            <p:extLst>
              <p:ext uri="{D42A27DB-BD31-4B8C-83A1-F6EECF244321}">
                <p14:modId xmlns:p14="http://schemas.microsoft.com/office/powerpoint/2010/main" val="3981206933"/>
              </p:ext>
            </p:extLst>
          </p:nvPr>
        </p:nvGraphicFramePr>
        <p:xfrm>
          <a:off x="851957" y="1233806"/>
          <a:ext cx="10232571" cy="40613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p:nvPr/>
        </p:nvSpPr>
        <p:spPr>
          <a:xfrm>
            <a:off x="4633885" y="2107345"/>
            <a:ext cx="896984" cy="369332"/>
          </a:xfrm>
          <a:prstGeom prst="rect">
            <a:avLst/>
          </a:prstGeom>
          <a:noFill/>
        </p:spPr>
        <p:txBody>
          <a:bodyPr wrap="square" rtlCol="0">
            <a:spAutoFit/>
          </a:bodyPr>
          <a:lstStyle/>
          <a:p>
            <a:r>
              <a:rPr lang="en-US" b="1" u="sng" dirty="0" smtClean="0"/>
              <a:t>OR</a:t>
            </a:r>
            <a:endParaRPr lang="en-US" b="1" u="sng" dirty="0"/>
          </a:p>
        </p:txBody>
      </p:sp>
      <p:sp>
        <p:nvSpPr>
          <p:cNvPr id="6" name="TextBox 5"/>
          <p:cNvSpPr txBox="1"/>
          <p:nvPr/>
        </p:nvSpPr>
        <p:spPr>
          <a:xfrm>
            <a:off x="4496493" y="3079810"/>
            <a:ext cx="818606" cy="369332"/>
          </a:xfrm>
          <a:prstGeom prst="rect">
            <a:avLst/>
          </a:prstGeom>
          <a:noFill/>
        </p:spPr>
        <p:txBody>
          <a:bodyPr wrap="square" rtlCol="0">
            <a:spAutoFit/>
          </a:bodyPr>
          <a:lstStyle/>
          <a:p>
            <a:r>
              <a:rPr lang="en-US" b="1" u="sng" dirty="0" smtClean="0"/>
              <a:t>WHILE</a:t>
            </a:r>
            <a:endParaRPr lang="en-US" b="1" u="sng" dirty="0"/>
          </a:p>
        </p:txBody>
      </p:sp>
      <p:sp>
        <p:nvSpPr>
          <p:cNvPr id="7" name="TextBox 6"/>
          <p:cNvSpPr txBox="1"/>
          <p:nvPr/>
        </p:nvSpPr>
        <p:spPr>
          <a:xfrm>
            <a:off x="4587932" y="4052275"/>
            <a:ext cx="988889" cy="369332"/>
          </a:xfrm>
          <a:prstGeom prst="rect">
            <a:avLst/>
          </a:prstGeom>
          <a:noFill/>
        </p:spPr>
        <p:txBody>
          <a:bodyPr wrap="square" rtlCol="0">
            <a:spAutoFit/>
          </a:bodyPr>
          <a:lstStyle/>
          <a:p>
            <a:r>
              <a:rPr lang="en-US" b="1" u="sng" dirty="0" smtClean="0"/>
              <a:t>WITH</a:t>
            </a:r>
            <a:endParaRPr lang="en-US" b="1" u="sng" dirty="0"/>
          </a:p>
        </p:txBody>
      </p:sp>
      <p:sp>
        <p:nvSpPr>
          <p:cNvPr id="8" name="TextBox 7"/>
          <p:cNvSpPr txBox="1"/>
          <p:nvPr/>
        </p:nvSpPr>
        <p:spPr>
          <a:xfrm>
            <a:off x="355568" y="5759779"/>
            <a:ext cx="11225348" cy="646331"/>
          </a:xfrm>
          <a:prstGeom prst="rect">
            <a:avLst/>
          </a:prstGeom>
          <a:noFill/>
        </p:spPr>
        <p:txBody>
          <a:bodyPr wrap="square" rtlCol="0">
            <a:spAutoFit/>
          </a:bodyPr>
          <a:lstStyle/>
          <a:p>
            <a:pPr lvl="0"/>
            <a:r>
              <a:rPr lang="en-US"/>
              <a:t>Hypoxemia is not equal to acute respiratory failure. You can have hypoxemia without having acute respiratory failure. A good example is obstructive sleep apnea. Patients can have profound hypoxemia, and yet have no respiratory failure.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63241983"/>
      </p:ext>
    </p:extLst>
  </p:cSld>
  <p:clrMapOvr>
    <a:masterClrMapping/>
  </p:clrMapOvr>
  <mc:AlternateContent xmlns:mc="http://schemas.openxmlformats.org/markup-compatibility/2006">
    <mc:Choice xmlns:p14="http://schemas.microsoft.com/office/powerpoint/2010/main" Requires="p14">
      <p:transition spd="slow" p14:dur="2000" advTm="35736"/>
    </mc:Choice>
    <mc:Fallback>
      <p:transition spd="slow" advTm="35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524" y="165872"/>
            <a:ext cx="11946576" cy="1421928"/>
          </a:xfrm>
          <a:prstGeom prst="rect">
            <a:avLst/>
          </a:prstGeom>
        </p:spPr>
        <p:txBody>
          <a:bodyPr wrap="square">
            <a:spAutoFit/>
          </a:bodyPr>
          <a:lstStyle/>
          <a:p>
            <a:pPr>
              <a:lnSpc>
                <a:spcPct val="90000"/>
              </a:lnSpc>
              <a:spcBef>
                <a:spcPts val="1000"/>
              </a:spcBef>
            </a:pPr>
            <a:r>
              <a:rPr lang="en-US" sz="1600" dirty="0">
                <a:solidFill>
                  <a:srgbClr val="000000"/>
                </a:solidFill>
                <a:latin typeface="Bahnschrift" panose="020B0502040204020203" pitchFamily="34" charset="0"/>
                <a:ea typeface="Times New Roman" panose="02020603050405020304" pitchFamily="18" charset="0"/>
                <a:cs typeface="Times New Roman" panose="02020603050405020304" pitchFamily="18" charset="0"/>
              </a:rPr>
              <a:t>Patient presented with increased SOB compared to his known baseline.  Has known COPD and wears 4L supplemental oxygen via NC ATC.  Has 3+ BLE Edema, known CHF with preserved </a:t>
            </a:r>
            <a:r>
              <a:rPr lang="en-US" sz="1600" dirty="0" smtClean="0">
                <a:solidFill>
                  <a:srgbClr val="000000"/>
                </a:solidFill>
                <a:latin typeface="Bahnschrift" panose="020B0502040204020203" pitchFamily="34" charset="0"/>
                <a:ea typeface="Times New Roman" panose="02020603050405020304" pitchFamily="18" charset="0"/>
                <a:cs typeface="Times New Roman" panose="02020603050405020304" pitchFamily="18" charset="0"/>
              </a:rPr>
              <a:t>EF, normally </a:t>
            </a:r>
            <a:r>
              <a:rPr lang="en-US" sz="1600" dirty="0">
                <a:solidFill>
                  <a:srgbClr val="000000"/>
                </a:solidFill>
                <a:latin typeface="Bahnschrift" panose="020B0502040204020203" pitchFamily="34" charset="0"/>
                <a:ea typeface="Times New Roman" panose="02020603050405020304" pitchFamily="18" charset="0"/>
                <a:cs typeface="Times New Roman" panose="02020603050405020304" pitchFamily="18" charset="0"/>
              </a:rPr>
              <a:t>on Lasix 20mg daily. </a:t>
            </a:r>
            <a:r>
              <a:rPr lang="en-US" sz="1600" dirty="0" smtClean="0">
                <a:solidFill>
                  <a:srgbClr val="000000"/>
                </a:solidFill>
                <a:latin typeface="Bahnschrift" panose="020B0502040204020203" pitchFamily="34" charset="0"/>
                <a:ea typeface="Times New Roman" panose="02020603050405020304" pitchFamily="18" charset="0"/>
                <a:cs typeface="Times New Roman" panose="02020603050405020304" pitchFamily="18" charset="0"/>
              </a:rPr>
              <a:t>Clinical </a:t>
            </a:r>
            <a:r>
              <a:rPr lang="en-US" sz="1600" dirty="0">
                <a:solidFill>
                  <a:srgbClr val="000000"/>
                </a:solidFill>
                <a:latin typeface="Bahnschrift" panose="020B0502040204020203" pitchFamily="34" charset="0"/>
                <a:ea typeface="Times New Roman" panose="02020603050405020304" pitchFamily="18" charset="0"/>
                <a:cs typeface="Times New Roman" panose="02020603050405020304" pitchFamily="18" charset="0"/>
              </a:rPr>
              <a:t>findings in the Medical Record. </a:t>
            </a:r>
            <a:endParaRPr lang="en-US" sz="1600" dirty="0">
              <a:latin typeface="Times New Roman" panose="02020603050405020304" pitchFamily="18" charset="0"/>
              <a:ea typeface="Times New Roman" panose="02020603050405020304" pitchFamily="18" charset="0"/>
            </a:endParaRPr>
          </a:p>
          <a:p>
            <a:pPr marL="342900" marR="0" lvl="0" indent="-342900">
              <a:lnSpc>
                <a:spcPct val="90000"/>
              </a:lnSpc>
              <a:spcBef>
                <a:spcPts val="0"/>
              </a:spcBef>
              <a:spcAft>
                <a:spcPts val="0"/>
              </a:spcAft>
              <a:buFont typeface="Times New Roman" panose="02020603050405020304" pitchFamily="18" charset="0"/>
              <a:buChar char="-"/>
              <a:tabLst>
                <a:tab pos="457200" algn="l"/>
              </a:tabLst>
            </a:pPr>
            <a:r>
              <a:rPr lang="en-US" sz="1600" dirty="0" smtClean="0">
                <a:solidFill>
                  <a:srgbClr val="000000"/>
                </a:solidFill>
                <a:latin typeface="Bahnschrift" panose="020B0502040204020203" pitchFamily="34" charset="0"/>
                <a:ea typeface="Times New Roman" panose="02020603050405020304" pitchFamily="18" charset="0"/>
                <a:cs typeface="Times New Roman" panose="02020603050405020304" pitchFamily="18" charset="0"/>
              </a:rPr>
              <a:t>In ER: O2 </a:t>
            </a:r>
            <a:r>
              <a:rPr lang="en-US" sz="1600" dirty="0">
                <a:solidFill>
                  <a:srgbClr val="000000"/>
                </a:solidFill>
                <a:latin typeface="Bahnschrift" panose="020B0502040204020203" pitchFamily="34" charset="0"/>
                <a:ea typeface="Times New Roman" panose="02020603050405020304" pitchFamily="18" charset="0"/>
                <a:cs typeface="Times New Roman" panose="02020603050405020304" pitchFamily="18" charset="0"/>
              </a:rPr>
              <a:t>increased to 5L via </a:t>
            </a:r>
            <a:r>
              <a:rPr lang="en-US" sz="1600" dirty="0" smtClean="0">
                <a:solidFill>
                  <a:srgbClr val="000000"/>
                </a:solidFill>
                <a:latin typeface="Bahnschrift" panose="020B0502040204020203" pitchFamily="34" charset="0"/>
                <a:ea typeface="Times New Roman" panose="02020603050405020304" pitchFamily="18" charset="0"/>
                <a:cs typeface="Times New Roman" panose="02020603050405020304" pitchFamily="18" charset="0"/>
              </a:rPr>
              <a:t>NC</a:t>
            </a:r>
            <a:r>
              <a:rPr lang="en-US" sz="1600" dirty="0" smtClean="0">
                <a:solidFill>
                  <a:srgbClr val="000000"/>
                </a:solidFill>
                <a:latin typeface="Bahnschrift" panose="020B0502040204020203" pitchFamily="34" charset="0"/>
                <a:ea typeface="Times New Roman" panose="02020603050405020304" pitchFamily="18" charset="0"/>
                <a:cs typeface="Times New Roman" panose="02020603050405020304" pitchFamily="18" charset="0"/>
              </a:rPr>
              <a:t>, </a:t>
            </a:r>
            <a:r>
              <a:rPr lang="en-US" sz="1600" dirty="0" smtClean="0">
                <a:solidFill>
                  <a:srgbClr val="000000"/>
                </a:solidFill>
                <a:latin typeface="Bahnschrift" panose="020B0502040204020203" pitchFamily="34" charset="0"/>
                <a:ea typeface="Times New Roman" panose="02020603050405020304" pitchFamily="18" charset="0"/>
                <a:cs typeface="Times New Roman" panose="02020603050405020304" pitchFamily="18" charset="0"/>
              </a:rPr>
              <a:t> </a:t>
            </a:r>
            <a:r>
              <a:rPr lang="en-US" sz="1600" dirty="0">
                <a:solidFill>
                  <a:srgbClr val="000000"/>
                </a:solidFill>
                <a:latin typeface="Bahnschrift" panose="020B0502040204020203" pitchFamily="34" charset="0"/>
                <a:ea typeface="Times New Roman" panose="02020603050405020304" pitchFamily="18" charset="0"/>
                <a:cs typeface="Times New Roman" panose="02020603050405020304" pitchFamily="18" charset="0"/>
              </a:rPr>
              <a:t>SpO2 89</a:t>
            </a:r>
            <a:r>
              <a:rPr lang="en-US" sz="1600" dirty="0" smtClean="0">
                <a:solidFill>
                  <a:srgbClr val="000000"/>
                </a:solidFill>
                <a:latin typeface="Bahnschrift" panose="020B0502040204020203" pitchFamily="34" charset="0"/>
                <a:ea typeface="Times New Roman" panose="02020603050405020304" pitchFamily="18" charset="0"/>
                <a:cs typeface="Times New Roman" panose="02020603050405020304" pitchFamily="18" charset="0"/>
              </a:rPr>
              <a:t>%,  </a:t>
            </a:r>
            <a:r>
              <a:rPr lang="en-US" sz="1600" dirty="0">
                <a:solidFill>
                  <a:srgbClr val="000000"/>
                </a:solidFill>
                <a:latin typeface="Bahnschrift" panose="020B0502040204020203" pitchFamily="34" charset="0"/>
                <a:ea typeface="Times New Roman" panose="02020603050405020304" pitchFamily="18" charset="0"/>
                <a:cs typeface="Times New Roman" panose="02020603050405020304" pitchFamily="18" charset="0"/>
              </a:rPr>
              <a:t>O2 increased to 10L, then </a:t>
            </a:r>
            <a:r>
              <a:rPr lang="en-US" sz="1600" dirty="0" smtClean="0">
                <a:solidFill>
                  <a:srgbClr val="000000"/>
                </a:solidFill>
                <a:latin typeface="Bahnschrift" panose="020B0502040204020203" pitchFamily="34" charset="0"/>
                <a:ea typeface="Times New Roman" panose="02020603050405020304" pitchFamily="18" charset="0"/>
                <a:cs typeface="Times New Roman" panose="02020603050405020304" pitchFamily="18" charset="0"/>
              </a:rPr>
              <a:t>15L due to persistent SpO2 of less than 89% . Currently </a:t>
            </a:r>
            <a:r>
              <a:rPr lang="en-US" sz="1600" dirty="0">
                <a:solidFill>
                  <a:srgbClr val="000000"/>
                </a:solidFill>
                <a:latin typeface="Bahnschrift" panose="020B0502040204020203" pitchFamily="34" charset="0"/>
                <a:ea typeface="Times New Roman" panose="02020603050405020304" pitchFamily="18" charset="0"/>
                <a:cs typeface="Times New Roman" panose="02020603050405020304" pitchFamily="18" charset="0"/>
              </a:rPr>
              <a:t>on high flow nasal cannula 40L, 60% FiO2</a:t>
            </a:r>
            <a:endParaRPr lang="en-US" sz="1600" dirty="0">
              <a:latin typeface="Times New Roman" panose="02020603050405020304" pitchFamily="18" charset="0"/>
              <a:ea typeface="Times New Roman" panose="02020603050405020304" pitchFamily="18" charset="0"/>
            </a:endParaRPr>
          </a:p>
          <a:p>
            <a:pPr marL="342900" marR="0" lvl="0" indent="-342900">
              <a:lnSpc>
                <a:spcPct val="90000"/>
              </a:lnSpc>
              <a:spcBef>
                <a:spcPts val="0"/>
              </a:spcBef>
              <a:spcAft>
                <a:spcPts val="0"/>
              </a:spcAft>
              <a:buFont typeface="Times New Roman" panose="02020603050405020304" pitchFamily="18" charset="0"/>
              <a:buChar char="-"/>
              <a:tabLst>
                <a:tab pos="457200" algn="l"/>
              </a:tabLst>
            </a:pPr>
            <a:r>
              <a:rPr lang="en-US" sz="1600" dirty="0">
                <a:solidFill>
                  <a:srgbClr val="000000"/>
                </a:solidFill>
                <a:latin typeface="Bahnschrift" panose="020B0502040204020203" pitchFamily="34" charset="0"/>
                <a:ea typeface="Times New Roman" panose="02020603050405020304" pitchFamily="18" charset="0"/>
                <a:cs typeface="Times New Roman" panose="02020603050405020304" pitchFamily="18" charset="0"/>
              </a:rPr>
              <a:t>Rales, crackles, wheezes </a:t>
            </a:r>
            <a:r>
              <a:rPr lang="en-US" sz="1600" dirty="0" smtClean="0">
                <a:solidFill>
                  <a:srgbClr val="000000"/>
                </a:solidFill>
                <a:latin typeface="Bahnschrift" panose="020B0502040204020203" pitchFamily="34" charset="0"/>
                <a:ea typeface="Times New Roman" panose="02020603050405020304" pitchFamily="18" charset="0"/>
                <a:cs typeface="Times New Roman" panose="02020603050405020304" pitchFamily="18" charset="0"/>
              </a:rPr>
              <a:t>present, moderate respiratory distress with accessory muscle use </a:t>
            </a:r>
            <a:endParaRPr lang="en-US" sz="1600" dirty="0">
              <a:latin typeface="Times New Roman" panose="02020603050405020304" pitchFamily="18" charset="0"/>
              <a:ea typeface="Times New Roman" panose="02020603050405020304" pitchFamily="18" charset="0"/>
            </a:endParaRPr>
          </a:p>
        </p:txBody>
      </p:sp>
      <p:sp>
        <p:nvSpPr>
          <p:cNvPr id="5" name="Rectangle 4"/>
          <p:cNvSpPr>
            <a:spLocks noChangeArrowheads="1"/>
          </p:cNvSpPr>
          <p:nvPr/>
        </p:nvSpPr>
        <p:spPr bwMode="auto">
          <a:xfrm>
            <a:off x="178129" y="478487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a:spLocks noChangeArrowheads="1"/>
          </p:cNvSpPr>
          <p:nvPr/>
        </p:nvSpPr>
        <p:spPr bwMode="auto">
          <a:xfrm>
            <a:off x="178129" y="637555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883" y="1941031"/>
            <a:ext cx="4298868" cy="2210470"/>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flipV="1">
            <a:off x="300748" y="2364717"/>
            <a:ext cx="3771900" cy="2077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9"/>
          <p:cNvSpPr>
            <a:spLocks noChangeArrowheads="1"/>
          </p:cNvSpPr>
          <p:nvPr/>
        </p:nvSpPr>
        <p:spPr bwMode="auto">
          <a:xfrm>
            <a:off x="296883" y="37999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0"/>
          <p:cNvSpPr>
            <a:spLocks noChangeArrowheads="1"/>
          </p:cNvSpPr>
          <p:nvPr/>
        </p:nvSpPr>
        <p:spPr bwMode="auto">
          <a:xfrm>
            <a:off x="296883" y="539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3637751120"/>
              </p:ext>
            </p:extLst>
          </p:nvPr>
        </p:nvGraphicFramePr>
        <p:xfrm>
          <a:off x="178129" y="4784874"/>
          <a:ext cx="2519181" cy="1734677"/>
        </p:xfrm>
        <a:graphic>
          <a:graphicData uri="http://schemas.openxmlformats.org/drawingml/2006/table">
            <a:tbl>
              <a:tblPr firstRow="1" firstCol="1" bandRow="1">
                <a:tableStyleId>{5C22544A-7EE6-4342-B048-85BDC9FD1C3A}</a:tableStyleId>
              </a:tblPr>
              <a:tblGrid>
                <a:gridCol w="1181037"/>
                <a:gridCol w="1338144"/>
              </a:tblGrid>
              <a:tr h="247811">
                <a:tc>
                  <a:txBody>
                    <a:bodyPr/>
                    <a:lstStyle/>
                    <a:p>
                      <a:pPr marL="0" marR="0" algn="l">
                        <a:lnSpc>
                          <a:spcPct val="107000"/>
                        </a:lnSpc>
                        <a:spcBef>
                          <a:spcPts val="0"/>
                        </a:spcBef>
                        <a:spcAft>
                          <a:spcPts val="0"/>
                        </a:spcAft>
                      </a:pPr>
                      <a:r>
                        <a:rPr lang="en-US" sz="1200" dirty="0">
                          <a:effectLst/>
                        </a:rPr>
                        <a:t>DRG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dirty="0">
                          <a:effectLst/>
                        </a:rPr>
                        <a:t>292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7811">
                <a:tc>
                  <a:txBody>
                    <a:bodyPr/>
                    <a:lstStyle/>
                    <a:p>
                      <a:pPr marL="0" marR="0" algn="l">
                        <a:lnSpc>
                          <a:spcPct val="107000"/>
                        </a:lnSpc>
                        <a:spcBef>
                          <a:spcPts val="0"/>
                        </a:spcBef>
                        <a:spcAft>
                          <a:spcPts val="0"/>
                        </a:spcAft>
                      </a:pPr>
                      <a:r>
                        <a:rPr lang="en-US" sz="1200" dirty="0">
                          <a:effectLst/>
                        </a:rPr>
                        <a:t>SOI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7811">
                <a:tc>
                  <a:txBody>
                    <a:bodyPr/>
                    <a:lstStyle/>
                    <a:p>
                      <a:pPr marL="0" marR="0" algn="l">
                        <a:lnSpc>
                          <a:spcPct val="107000"/>
                        </a:lnSpc>
                        <a:spcBef>
                          <a:spcPts val="0"/>
                        </a:spcBef>
                        <a:spcAft>
                          <a:spcPts val="0"/>
                        </a:spcAft>
                      </a:pPr>
                      <a:r>
                        <a:rPr lang="en-US" sz="1200" dirty="0">
                          <a:effectLst/>
                        </a:rPr>
                        <a:t>ROM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7811">
                <a:tc>
                  <a:txBody>
                    <a:bodyPr/>
                    <a:lstStyle/>
                    <a:p>
                      <a:pPr marL="0" marR="0" algn="l">
                        <a:lnSpc>
                          <a:spcPct val="107000"/>
                        </a:lnSpc>
                        <a:spcBef>
                          <a:spcPts val="0"/>
                        </a:spcBef>
                        <a:spcAft>
                          <a:spcPts val="0"/>
                        </a:spcAft>
                      </a:pPr>
                      <a:r>
                        <a:rPr lang="en-US" sz="1200">
                          <a:effectLst/>
                        </a:rPr>
                        <a:t>LOS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7811">
                <a:tc>
                  <a:txBody>
                    <a:bodyPr/>
                    <a:lstStyle/>
                    <a:p>
                      <a:pPr marL="0" marR="0" algn="l">
                        <a:lnSpc>
                          <a:spcPct val="107000"/>
                        </a:lnSpc>
                        <a:spcBef>
                          <a:spcPts val="0"/>
                        </a:spcBef>
                        <a:spcAft>
                          <a:spcPts val="0"/>
                        </a:spcAft>
                      </a:pPr>
                      <a:r>
                        <a:rPr lang="en-US" sz="1200">
                          <a:effectLst/>
                        </a:rPr>
                        <a:t>Reimbursement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rPr>
                        <a:t>$5,452.28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7811">
                <a:tc>
                  <a:txBody>
                    <a:bodyPr/>
                    <a:lstStyle/>
                    <a:p>
                      <a:pPr marL="0" marR="0" algn="l">
                        <a:lnSpc>
                          <a:spcPct val="107000"/>
                        </a:lnSpc>
                        <a:spcBef>
                          <a:spcPts val="0"/>
                        </a:spcBef>
                        <a:spcAft>
                          <a:spcPts val="0"/>
                        </a:spcAft>
                      </a:pPr>
                      <a:r>
                        <a:rPr lang="en-US" sz="1200">
                          <a:effectLst/>
                        </a:rPr>
                        <a:t>GMLOS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rPr>
                        <a:t>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7811">
                <a:tc>
                  <a:txBody>
                    <a:bodyPr/>
                    <a:lstStyle/>
                    <a:p>
                      <a:pPr marL="0" marR="0" algn="l">
                        <a:lnSpc>
                          <a:spcPct val="107000"/>
                        </a:lnSpc>
                        <a:spcBef>
                          <a:spcPts val="0"/>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3" name="Text Box 2"/>
          <p:cNvSpPr txBox="1">
            <a:spLocks noChangeArrowheads="1"/>
          </p:cNvSpPr>
          <p:nvPr/>
        </p:nvSpPr>
        <p:spPr bwMode="auto">
          <a:xfrm>
            <a:off x="1059780" y="1579062"/>
            <a:ext cx="638392" cy="271787"/>
          </a:xfrm>
          <a:prstGeom prst="rect">
            <a:avLst/>
          </a:prstGeom>
          <a:solidFill>
            <a:schemeClr val="accent2"/>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Bahnschrift SemiBold" panose="020B0502040204020203" pitchFamily="34" charset="0"/>
                <a:ea typeface="Calibri" panose="020F0502020204030204" pitchFamily="34" charset="0"/>
                <a:cs typeface="Times New Roman" panose="02020603050405020304" pitchFamily="18" charset="0"/>
              </a:rPr>
              <a:t>Initial</a:t>
            </a:r>
            <a:r>
              <a:rPr kumimoji="0" lang="en-US" altLang="en-US" sz="14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5" name="Rectangle 13"/>
          <p:cNvSpPr>
            <a:spLocks noChangeArrowheads="1"/>
          </p:cNvSpPr>
          <p:nvPr/>
        </p:nvSpPr>
        <p:spPr bwMode="auto">
          <a:xfrm>
            <a:off x="6096000" y="20802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9" name="Picture 18"/>
          <p:cNvPicPr/>
          <p:nvPr/>
        </p:nvPicPr>
        <p:blipFill>
          <a:blip r:embed="rId5"/>
          <a:stretch>
            <a:fillRect/>
          </a:stretch>
        </p:blipFill>
        <p:spPr>
          <a:xfrm>
            <a:off x="5985166" y="1961613"/>
            <a:ext cx="4940134" cy="2210470"/>
          </a:xfrm>
          <a:prstGeom prst="rect">
            <a:avLst/>
          </a:prstGeom>
        </p:spPr>
      </p:pic>
      <p:sp>
        <p:nvSpPr>
          <p:cNvPr id="20" name="Oval 19"/>
          <p:cNvSpPr/>
          <p:nvPr/>
        </p:nvSpPr>
        <p:spPr>
          <a:xfrm>
            <a:off x="7022089" y="2104977"/>
            <a:ext cx="3800475" cy="2781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p:cNvSpPr/>
          <p:nvPr/>
        </p:nvSpPr>
        <p:spPr>
          <a:xfrm>
            <a:off x="3823855" y="5144258"/>
            <a:ext cx="3336966" cy="738664"/>
          </a:xfrm>
          <a:prstGeom prst="rect">
            <a:avLst/>
          </a:prstGeom>
        </p:spPr>
        <p:txBody>
          <a:bodyPr wrap="square">
            <a:spAutoFit/>
          </a:bodyPr>
          <a:lstStyle/>
          <a:p>
            <a:r>
              <a:rPr lang="en-US" sz="1400" b="1" dirty="0" smtClean="0">
                <a:latin typeface="Calibri" panose="020F0502020204030204" pitchFamily="34" charset="0"/>
                <a:ea typeface="Calibri" panose="020F0502020204030204" pitchFamily="34" charset="0"/>
                <a:cs typeface="Times New Roman" panose="02020603050405020304" pitchFamily="18" charset="0"/>
              </a:rPr>
              <a:t>Revised coding summary results in increase in SOI/ROM, GMLOS and increased reimbursement of $2,635.14 </a:t>
            </a:r>
            <a:endParaRPr lang="en-US" sz="1400" dirty="0"/>
          </a:p>
        </p:txBody>
      </p:sp>
      <p:sp>
        <p:nvSpPr>
          <p:cNvPr id="22" name="Right Arrow 21"/>
          <p:cNvSpPr/>
          <p:nvPr/>
        </p:nvSpPr>
        <p:spPr>
          <a:xfrm>
            <a:off x="4808731" y="5839145"/>
            <a:ext cx="840740" cy="416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aphicFrame>
        <p:nvGraphicFramePr>
          <p:cNvPr id="18" name="Table 17"/>
          <p:cNvGraphicFramePr>
            <a:graphicFrameLocks noGrp="1"/>
          </p:cNvGraphicFramePr>
          <p:nvPr>
            <p:extLst>
              <p:ext uri="{D42A27DB-BD31-4B8C-83A1-F6EECF244321}">
                <p14:modId xmlns:p14="http://schemas.microsoft.com/office/powerpoint/2010/main" val="8096349"/>
              </p:ext>
            </p:extLst>
          </p:nvPr>
        </p:nvGraphicFramePr>
        <p:xfrm>
          <a:off x="8145697" y="4664712"/>
          <a:ext cx="2676867" cy="1879507"/>
        </p:xfrm>
        <a:graphic>
          <a:graphicData uri="http://schemas.openxmlformats.org/drawingml/2006/table">
            <a:tbl>
              <a:tblPr firstRow="1" firstCol="1" bandRow="1">
                <a:tableStyleId>{5C22544A-7EE6-4342-B048-85BDC9FD1C3A}</a:tableStyleId>
              </a:tblPr>
              <a:tblGrid>
                <a:gridCol w="1079453"/>
                <a:gridCol w="1597414"/>
              </a:tblGrid>
              <a:tr h="249853">
                <a:tc>
                  <a:txBody>
                    <a:bodyPr/>
                    <a:lstStyle/>
                    <a:p>
                      <a:pPr marL="0" marR="0" algn="l">
                        <a:lnSpc>
                          <a:spcPct val="107000"/>
                        </a:lnSpc>
                        <a:spcBef>
                          <a:spcPts val="0"/>
                        </a:spcBef>
                        <a:spcAft>
                          <a:spcPts val="0"/>
                        </a:spcAft>
                      </a:pPr>
                      <a:r>
                        <a:rPr lang="en-US" sz="1200" dirty="0">
                          <a:effectLst/>
                        </a:rPr>
                        <a:t>DRG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dirty="0">
                          <a:effectLst/>
                        </a:rPr>
                        <a:t>291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8828">
                <a:tc>
                  <a:txBody>
                    <a:bodyPr/>
                    <a:lstStyle/>
                    <a:p>
                      <a:pPr marL="0" marR="0" algn="l">
                        <a:lnSpc>
                          <a:spcPct val="107000"/>
                        </a:lnSpc>
                        <a:spcBef>
                          <a:spcPts val="0"/>
                        </a:spcBef>
                        <a:spcAft>
                          <a:spcPts val="0"/>
                        </a:spcAft>
                      </a:pPr>
                      <a:r>
                        <a:rPr lang="en-US" sz="1200" dirty="0">
                          <a:effectLst/>
                        </a:rPr>
                        <a:t>SOI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9853">
                <a:tc>
                  <a:txBody>
                    <a:bodyPr/>
                    <a:lstStyle/>
                    <a:p>
                      <a:pPr marL="0" marR="0" algn="l">
                        <a:lnSpc>
                          <a:spcPct val="107000"/>
                        </a:lnSpc>
                        <a:spcBef>
                          <a:spcPts val="0"/>
                        </a:spcBef>
                        <a:spcAft>
                          <a:spcPts val="0"/>
                        </a:spcAft>
                      </a:pPr>
                      <a:r>
                        <a:rPr lang="en-US" sz="1200" dirty="0">
                          <a:effectLst/>
                        </a:rPr>
                        <a:t>ROM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9853">
                <a:tc>
                  <a:txBody>
                    <a:bodyPr/>
                    <a:lstStyle/>
                    <a:p>
                      <a:pPr marL="0" marR="0" algn="l">
                        <a:lnSpc>
                          <a:spcPct val="107000"/>
                        </a:lnSpc>
                        <a:spcBef>
                          <a:spcPts val="0"/>
                        </a:spcBef>
                        <a:spcAft>
                          <a:spcPts val="0"/>
                        </a:spcAft>
                      </a:pPr>
                      <a:r>
                        <a:rPr lang="en-US" sz="1200" dirty="0">
                          <a:effectLst/>
                        </a:rPr>
                        <a:t>LOS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6747">
                <a:tc>
                  <a:txBody>
                    <a:bodyPr/>
                    <a:lstStyle/>
                    <a:p>
                      <a:pPr marL="0" marR="0" algn="l">
                        <a:lnSpc>
                          <a:spcPct val="107000"/>
                        </a:lnSpc>
                        <a:spcBef>
                          <a:spcPts val="0"/>
                        </a:spcBef>
                        <a:spcAft>
                          <a:spcPts val="0"/>
                        </a:spcAft>
                      </a:pPr>
                      <a:r>
                        <a:rPr lang="en-US" sz="1200" dirty="0">
                          <a:effectLst/>
                        </a:rPr>
                        <a:t>Reimbursement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dirty="0">
                          <a:effectLst/>
                        </a:rPr>
                        <a:t>$8,087.42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9853">
                <a:tc>
                  <a:txBody>
                    <a:bodyPr/>
                    <a:lstStyle/>
                    <a:p>
                      <a:pPr marL="0" marR="0" algn="l">
                        <a:lnSpc>
                          <a:spcPct val="107000"/>
                        </a:lnSpc>
                        <a:spcBef>
                          <a:spcPts val="0"/>
                        </a:spcBef>
                        <a:spcAft>
                          <a:spcPts val="0"/>
                        </a:spcAft>
                      </a:pPr>
                      <a:r>
                        <a:rPr lang="en-US" sz="1200" dirty="0">
                          <a:effectLst/>
                        </a:rPr>
                        <a:t>GMLOS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dirty="0">
                          <a:effectLst/>
                        </a:rPr>
                        <a:t>3.9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9853">
                <a:tc>
                  <a:txBody>
                    <a:bodyPr/>
                    <a:lstStyle/>
                    <a:p>
                      <a:pPr marL="0" marR="0" algn="r">
                        <a:lnSpc>
                          <a:spcPct val="107000"/>
                        </a:lnSpc>
                        <a:spcBef>
                          <a:spcPts val="0"/>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21" name="Rectangle 20"/>
          <p:cNvSpPr/>
          <p:nvPr/>
        </p:nvSpPr>
        <p:spPr>
          <a:xfrm>
            <a:off x="6867050" y="1540379"/>
            <a:ext cx="851911" cy="310470"/>
          </a:xfrm>
          <a:prstGeom prst="rect">
            <a:avLst/>
          </a:prstGeom>
          <a:solidFill>
            <a:schemeClr val="accent2"/>
          </a:solidFill>
        </p:spPr>
        <p:txBody>
          <a:bodyPr wrap="square">
            <a:spAutoFit/>
          </a:bodyPr>
          <a:lstStyle/>
          <a:p>
            <a:pPr>
              <a:lnSpc>
                <a:spcPct val="107000"/>
              </a:lnSpc>
              <a:spcAft>
                <a:spcPts val="800"/>
              </a:spcAft>
            </a:pPr>
            <a:r>
              <a:rPr lang="en-US" sz="1400" b="1" dirty="0" smtClean="0">
                <a:latin typeface="Bahnschrift" panose="020B0502040204020203" pitchFamily="34" charset="0"/>
                <a:ea typeface="Calibri" panose="020F0502020204030204" pitchFamily="34" charset="0"/>
                <a:cs typeface="Times New Roman" panose="02020603050405020304" pitchFamily="18" charset="0"/>
              </a:rPr>
              <a:t>Revised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14418882"/>
      </p:ext>
    </p:extLst>
  </p:cSld>
  <p:clrMapOvr>
    <a:masterClrMapping/>
  </p:clrMapOvr>
  <mc:AlternateContent xmlns:mc="http://schemas.openxmlformats.org/markup-compatibility/2006">
    <mc:Choice xmlns:p14="http://schemas.microsoft.com/office/powerpoint/2010/main" Requires="p14">
      <p:transition spd="slow" p14:dur="2000" advTm="119622"/>
    </mc:Choice>
    <mc:Fallback>
      <p:transition spd="slow" advTm="119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15708" y="0"/>
            <a:ext cx="1743170" cy="769441"/>
          </a:xfrm>
          <a:prstGeom prst="rect">
            <a:avLst/>
          </a:prstGeom>
          <a:noFill/>
        </p:spPr>
        <p:txBody>
          <a:bodyPr wrap="none" lIns="91440" tIns="45720" rIns="91440" bIns="45720">
            <a:spAutoFit/>
          </a:bodyPr>
          <a:lstStyle/>
          <a:p>
            <a:pPr algn="ctr"/>
            <a:r>
              <a:rPr lang="en-US" sz="4400" i="1" dirty="0" smtClean="0">
                <a:ln w="0"/>
                <a:solidFill>
                  <a:schemeClr val="accent1"/>
                </a:solidFill>
                <a:effectLst>
                  <a:outerShdw blurRad="38100" dist="25400" dir="5400000" algn="ctr" rotWithShape="0">
                    <a:srgbClr val="6E747A">
                      <a:alpha val="43000"/>
                    </a:srgbClr>
                  </a:outerShdw>
                </a:effectLst>
              </a:rPr>
              <a:t>LASTLY</a:t>
            </a:r>
            <a:endParaRPr lang="en-US" sz="4400" b="0" i="1" cap="none" spc="0" dirty="0">
              <a:ln w="0"/>
              <a:solidFill>
                <a:schemeClr val="accent1"/>
              </a:solidFill>
              <a:effectLst>
                <a:outerShdw blurRad="38100" dist="25400" dir="5400000" algn="ctr" rotWithShape="0">
                  <a:srgbClr val="6E747A">
                    <a:alpha val="43000"/>
                  </a:srgbClr>
                </a:outerShdw>
              </a:effectLst>
            </a:endParaRPr>
          </a:p>
        </p:txBody>
      </p:sp>
      <p:sp>
        <p:nvSpPr>
          <p:cNvPr id="4" name="Rectangle 3"/>
          <p:cNvSpPr/>
          <p:nvPr/>
        </p:nvSpPr>
        <p:spPr>
          <a:xfrm>
            <a:off x="269966" y="585256"/>
            <a:ext cx="11922034" cy="6555641"/>
          </a:xfrm>
          <a:prstGeom prst="rect">
            <a:avLst/>
          </a:prstGeom>
          <a:noFill/>
        </p:spPr>
        <p:txBody>
          <a:bodyPr wrap="square" lIns="91440" tIns="45720" rIns="91440" bIns="45720">
            <a:spAutoFit/>
          </a:bodyPr>
          <a:lstStyle/>
          <a:p>
            <a:r>
              <a:rPr lang="en-US" sz="2800" b="0" cap="none" spc="0" dirty="0" smtClean="0">
                <a:ln w="0"/>
                <a:solidFill>
                  <a:schemeClr val="tx1"/>
                </a:solidFill>
                <a:effectLst>
                  <a:outerShdw blurRad="38100" dist="19050" dir="2700000" algn="tl" rotWithShape="0">
                    <a:schemeClr val="dk1">
                      <a:alpha val="40000"/>
                    </a:schemeClr>
                  </a:outerShdw>
                </a:effectLst>
              </a:rPr>
              <a:t>There are no ICD-10 codes for:</a:t>
            </a:r>
          </a:p>
          <a:p>
            <a:pPr marL="914400" indent="-914400">
              <a:buFont typeface="+mj-lt"/>
              <a:buAutoNum type="arabicPeriod"/>
            </a:pPr>
            <a:r>
              <a:rPr lang="en-US" sz="2800" dirty="0" smtClean="0">
                <a:ln w="0"/>
                <a:effectLst>
                  <a:outerShdw blurRad="38100" dist="19050" dir="2700000" algn="tl" rotWithShape="0">
                    <a:schemeClr val="dk1">
                      <a:alpha val="40000"/>
                    </a:schemeClr>
                  </a:outerShdw>
                </a:effectLst>
              </a:rPr>
              <a:t>Type 1 Respiratory Failure</a:t>
            </a:r>
          </a:p>
          <a:p>
            <a:pPr marL="914400" indent="-914400">
              <a:buFont typeface="+mj-lt"/>
              <a:buAutoNum type="arabicPeriod"/>
            </a:pPr>
            <a:r>
              <a:rPr lang="en-US" sz="2800" b="0" cap="none" spc="0" dirty="0" smtClean="0">
                <a:ln w="0"/>
                <a:solidFill>
                  <a:schemeClr val="tx1"/>
                </a:solidFill>
                <a:effectLst>
                  <a:outerShdw blurRad="38100" dist="19050" dir="2700000" algn="tl" rotWithShape="0">
                    <a:schemeClr val="dk1">
                      <a:alpha val="40000"/>
                    </a:schemeClr>
                  </a:outerShdw>
                </a:effectLst>
              </a:rPr>
              <a:t>Type 2 Respiratory Failure</a:t>
            </a:r>
          </a:p>
          <a:p>
            <a:pPr marL="914400" indent="-914400">
              <a:buFont typeface="+mj-lt"/>
              <a:buAutoNum type="arabicPeriod"/>
            </a:pPr>
            <a:r>
              <a:rPr lang="en-US" sz="2800" dirty="0" smtClean="0">
                <a:ln w="0"/>
                <a:effectLst>
                  <a:outerShdw blurRad="38100" dist="19050" dir="2700000" algn="tl" rotWithShape="0">
                    <a:schemeClr val="dk1">
                      <a:alpha val="40000"/>
                    </a:schemeClr>
                  </a:outerShdw>
                </a:effectLst>
              </a:rPr>
              <a:t>Type 3 Respiratory Failure</a:t>
            </a:r>
          </a:p>
          <a:p>
            <a:pPr marL="914400" indent="-914400">
              <a:buFont typeface="+mj-lt"/>
              <a:buAutoNum type="arabicPeriod"/>
            </a:pPr>
            <a:r>
              <a:rPr lang="en-US" sz="2800" b="0" cap="none" spc="0" dirty="0" smtClean="0">
                <a:ln w="0"/>
                <a:solidFill>
                  <a:schemeClr val="tx1"/>
                </a:solidFill>
                <a:effectLst>
                  <a:outerShdw blurRad="38100" dist="19050" dir="2700000" algn="tl" rotWithShape="0">
                    <a:schemeClr val="dk1">
                      <a:alpha val="40000"/>
                    </a:schemeClr>
                  </a:outerShdw>
                </a:effectLst>
              </a:rPr>
              <a:t>Type 4 Respiratory Failure</a:t>
            </a:r>
          </a:p>
          <a:p>
            <a:r>
              <a:rPr lang="en-US" sz="2800" b="0" cap="none" spc="0" dirty="0" smtClean="0">
                <a:ln w="0"/>
                <a:solidFill>
                  <a:schemeClr val="tx1"/>
                </a:solidFill>
                <a:effectLst>
                  <a:outerShdw blurRad="38100" dist="19050" dir="2700000" algn="tl" rotWithShape="0">
                    <a:schemeClr val="dk1">
                      <a:alpha val="40000"/>
                    </a:schemeClr>
                  </a:outerShdw>
                </a:effectLst>
              </a:rPr>
              <a:t>** they will go to an “unspecified respiratory failure”.</a:t>
            </a:r>
          </a:p>
          <a:p>
            <a:endParaRPr lang="en-US" sz="2800" dirty="0">
              <a:ln w="0"/>
              <a:effectLst>
                <a:outerShdw blurRad="38100" dist="19050" dir="2700000" algn="tl" rotWithShape="0">
                  <a:schemeClr val="dk1">
                    <a:alpha val="40000"/>
                  </a:schemeClr>
                </a:outerShdw>
              </a:effectLst>
            </a:endParaRPr>
          </a:p>
          <a:p>
            <a:r>
              <a:rPr lang="en-US" sz="2800" b="0" cap="none" spc="0" dirty="0" smtClean="0">
                <a:ln w="0"/>
                <a:solidFill>
                  <a:schemeClr val="tx1"/>
                </a:solidFill>
                <a:effectLst>
                  <a:outerShdw blurRad="38100" dist="19050" dir="2700000" algn="tl" rotWithShape="0">
                    <a:schemeClr val="dk1">
                      <a:alpha val="40000"/>
                    </a:schemeClr>
                  </a:outerShdw>
                </a:effectLst>
              </a:rPr>
              <a:t>Therefore, in order to accurately capture patient’s severity of illness, </a:t>
            </a:r>
            <a:endParaRPr lang="en-US" sz="2800" dirty="0">
              <a:ln w="0"/>
              <a:effectLst>
                <a:outerShdw blurRad="38100" dist="19050" dir="2700000" algn="tl" rotWithShape="0">
                  <a:schemeClr val="dk1">
                    <a:alpha val="40000"/>
                  </a:schemeClr>
                </a:outerShdw>
              </a:effectLst>
            </a:endParaRPr>
          </a:p>
          <a:p>
            <a:r>
              <a:rPr lang="en-US" sz="2800" dirty="0">
                <a:ln w="0"/>
                <a:effectLst>
                  <a:outerShdw blurRad="38100" dist="19050" dir="2700000" algn="tl" rotWithShape="0">
                    <a:schemeClr val="dk1">
                      <a:alpha val="40000"/>
                    </a:schemeClr>
                  </a:outerShdw>
                </a:effectLst>
              </a:rPr>
              <a:t>b</a:t>
            </a:r>
            <a:r>
              <a:rPr lang="en-US" sz="2800" b="0" cap="none" spc="0" dirty="0" smtClean="0">
                <a:ln w="0"/>
                <a:solidFill>
                  <a:schemeClr val="tx1"/>
                </a:solidFill>
                <a:effectLst>
                  <a:outerShdw blurRad="38100" dist="19050" dir="2700000" algn="tl" rotWithShape="0">
                    <a:schemeClr val="dk1">
                      <a:alpha val="40000"/>
                    </a:schemeClr>
                  </a:outerShdw>
                </a:effectLst>
              </a:rPr>
              <a:t>e sure to capture these diagnosis in terms of:</a:t>
            </a:r>
          </a:p>
          <a:p>
            <a:pPr marL="514350" indent="-514350">
              <a:buFont typeface="+mj-lt"/>
              <a:buAutoNum type="arabicPeriod"/>
            </a:pPr>
            <a:r>
              <a:rPr lang="en-US" sz="2800" dirty="0" smtClean="0">
                <a:ln w="0"/>
                <a:effectLst>
                  <a:outerShdw blurRad="38100" dist="19050" dir="2700000" algn="tl" rotWithShape="0">
                    <a:schemeClr val="dk1">
                      <a:alpha val="40000"/>
                    </a:schemeClr>
                  </a:outerShdw>
                </a:effectLst>
              </a:rPr>
              <a:t>Acute hypoxic respiratory failure</a:t>
            </a:r>
          </a:p>
          <a:p>
            <a:pPr marL="514350" indent="-514350">
              <a:buFont typeface="+mj-lt"/>
              <a:buAutoNum type="arabicPeriod"/>
            </a:pPr>
            <a:r>
              <a:rPr lang="en-US" sz="2800" b="0" cap="none" spc="0" dirty="0" smtClean="0">
                <a:ln w="0"/>
                <a:solidFill>
                  <a:schemeClr val="tx1"/>
                </a:solidFill>
                <a:effectLst>
                  <a:outerShdw blurRad="38100" dist="19050" dir="2700000" algn="tl" rotWithShape="0">
                    <a:schemeClr val="dk1">
                      <a:alpha val="40000"/>
                    </a:schemeClr>
                  </a:outerShdw>
                </a:effectLst>
              </a:rPr>
              <a:t>Acute </a:t>
            </a:r>
            <a:r>
              <a:rPr lang="en-US" sz="2800" b="0" cap="none" spc="0" dirty="0" err="1" smtClean="0">
                <a:ln w="0"/>
                <a:solidFill>
                  <a:schemeClr val="tx1"/>
                </a:solidFill>
                <a:effectLst>
                  <a:outerShdw blurRad="38100" dist="19050" dir="2700000" algn="tl" rotWithShape="0">
                    <a:schemeClr val="dk1">
                      <a:alpha val="40000"/>
                    </a:schemeClr>
                  </a:outerShdw>
                </a:effectLst>
              </a:rPr>
              <a:t>hypercapnic</a:t>
            </a:r>
            <a:r>
              <a:rPr lang="en-US" sz="2800" b="0" cap="none" spc="0" dirty="0" smtClean="0">
                <a:ln w="0"/>
                <a:solidFill>
                  <a:schemeClr val="tx1"/>
                </a:solidFill>
                <a:effectLst>
                  <a:outerShdw blurRad="38100" dist="19050" dir="2700000" algn="tl" rotWithShape="0">
                    <a:schemeClr val="dk1">
                      <a:alpha val="40000"/>
                    </a:schemeClr>
                  </a:outerShdw>
                </a:effectLst>
              </a:rPr>
              <a:t> respiratory failure</a:t>
            </a:r>
          </a:p>
          <a:p>
            <a:pPr marL="514350" indent="-514350">
              <a:buFont typeface="+mj-lt"/>
              <a:buAutoNum type="arabicPeriod"/>
            </a:pPr>
            <a:r>
              <a:rPr lang="en-US" sz="2800" dirty="0" smtClean="0">
                <a:ln w="0"/>
                <a:effectLst>
                  <a:outerShdw blurRad="38100" dist="19050" dir="2700000" algn="tl" rotWithShape="0">
                    <a:schemeClr val="dk1">
                      <a:alpha val="40000"/>
                    </a:schemeClr>
                  </a:outerShdw>
                </a:effectLst>
              </a:rPr>
              <a:t>Postoperative Respiratory Failure</a:t>
            </a:r>
          </a:p>
          <a:p>
            <a:pPr marL="514350" indent="-514350">
              <a:buFont typeface="+mj-lt"/>
              <a:buAutoNum type="arabicPeriod"/>
            </a:pPr>
            <a:r>
              <a:rPr lang="en-US" sz="2800" b="0" cap="none" spc="0" dirty="0" smtClean="0">
                <a:ln w="0"/>
                <a:solidFill>
                  <a:schemeClr val="tx1"/>
                </a:solidFill>
                <a:effectLst>
                  <a:outerShdw blurRad="38100" dist="19050" dir="2700000" algn="tl" rotWithShape="0">
                    <a:schemeClr val="dk1">
                      <a:alpha val="40000"/>
                    </a:schemeClr>
                  </a:outerShdw>
                </a:effectLst>
              </a:rPr>
              <a:t>Acute Respiratory failure secondary to Shock (cardiovascular instability)</a:t>
            </a:r>
          </a:p>
          <a:p>
            <a:endParaRPr lang="en-US" sz="2800" dirty="0">
              <a:ln w="0"/>
              <a:effectLst>
                <a:outerShdw blurRad="38100" dist="19050" dir="2700000" algn="tl" rotWithShape="0">
                  <a:schemeClr val="dk1">
                    <a:alpha val="40000"/>
                  </a:schemeClr>
                </a:outerShdw>
              </a:effectLst>
            </a:endParaRPr>
          </a:p>
          <a:p>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5" name="TextBox 4"/>
          <p:cNvSpPr txBox="1"/>
          <p:nvPr/>
        </p:nvSpPr>
        <p:spPr>
          <a:xfrm>
            <a:off x="8051074" y="6396335"/>
            <a:ext cx="3715558" cy="461665"/>
          </a:xfrm>
          <a:prstGeom prst="rect">
            <a:avLst/>
          </a:prstGeom>
          <a:noFill/>
        </p:spPr>
        <p:txBody>
          <a:bodyPr wrap="square" rtlCol="0">
            <a:spAutoFit/>
          </a:bodyPr>
          <a:lstStyle/>
          <a:p>
            <a:r>
              <a:rPr lang="en-US" sz="2400" dirty="0" smtClean="0">
                <a:latin typeface="Segoe UI Black" panose="020B0A02040204020203" pitchFamily="34" charset="0"/>
                <a:ea typeface="Segoe UI Black" panose="020B0A02040204020203" pitchFamily="34" charset="0"/>
              </a:rPr>
              <a:t>YOU WILL BE QUERIED</a:t>
            </a:r>
            <a:endParaRPr lang="en-US" sz="2400" dirty="0">
              <a:latin typeface="Segoe UI Black" panose="020B0A02040204020203" pitchFamily="34" charset="0"/>
              <a:ea typeface="Segoe UI Black" panose="020B0A02040204020203"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04331212"/>
      </p:ext>
    </p:extLst>
  </p:cSld>
  <p:clrMapOvr>
    <a:masterClrMapping/>
  </p:clrMapOvr>
  <mc:AlternateContent xmlns:mc="http://schemas.openxmlformats.org/markup-compatibility/2006">
    <mc:Choice xmlns:p14="http://schemas.microsoft.com/office/powerpoint/2010/main" Requires="p14">
      <p:transition spd="slow" p14:dur="2000" advTm="29203"/>
    </mc:Choice>
    <mc:Fallback>
      <p:transition spd="slow" advTm="29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46331" y="154466"/>
            <a:ext cx="5385833" cy="923330"/>
          </a:xfrm>
          <a:prstGeom prst="rect">
            <a:avLst/>
          </a:prstGeom>
          <a:noFill/>
        </p:spPr>
        <p:txBody>
          <a:bodyPr wrap="none" lIns="91440" tIns="45720" rIns="91440" bIns="45720">
            <a:spAutoFit/>
          </a:bodyPr>
          <a:lstStyle/>
          <a:p>
            <a:pPr algn="ctr"/>
            <a:r>
              <a:rPr lang="en-US" sz="5400" i="1" dirty="0" smtClean="0">
                <a:ln w="0"/>
                <a:solidFill>
                  <a:schemeClr val="accent1"/>
                </a:solidFill>
                <a:effectLst>
                  <a:outerShdw blurRad="38100" dist="25400" dir="5400000" algn="ctr" rotWithShape="0">
                    <a:srgbClr val="6E747A">
                      <a:alpha val="43000"/>
                    </a:srgbClr>
                  </a:outerShdw>
                </a:effectLst>
              </a:rPr>
              <a:t>Conclusion/Recap!</a:t>
            </a:r>
            <a:endParaRPr lang="en-US" sz="5400" b="0" i="1" cap="none" spc="0" dirty="0">
              <a:ln w="0"/>
              <a:solidFill>
                <a:schemeClr val="accent1"/>
              </a:solidFill>
              <a:effectLst>
                <a:outerShdw blurRad="38100" dist="25400" dir="5400000" algn="ctr" rotWithShape="0">
                  <a:srgbClr val="6E747A">
                    <a:alpha val="43000"/>
                  </a:srgbClr>
                </a:outerShdw>
              </a:effectLst>
            </a:endParaRPr>
          </a:p>
        </p:txBody>
      </p:sp>
      <p:sp>
        <p:nvSpPr>
          <p:cNvPr id="3" name="TextBox 2"/>
          <p:cNvSpPr txBox="1"/>
          <p:nvPr/>
        </p:nvSpPr>
        <p:spPr>
          <a:xfrm>
            <a:off x="182880" y="1217025"/>
            <a:ext cx="11155680" cy="5262979"/>
          </a:xfrm>
          <a:prstGeom prst="rect">
            <a:avLst/>
          </a:prstGeom>
          <a:noFill/>
        </p:spPr>
        <p:txBody>
          <a:bodyPr wrap="square" rtlCol="0">
            <a:spAutoFit/>
          </a:bodyPr>
          <a:lstStyle/>
          <a:p>
            <a:pPr marL="285750" indent="-285750">
              <a:buFont typeface="Wingdings" panose="05000000000000000000" pitchFamily="2" charset="2"/>
              <a:buChar char="v"/>
            </a:pPr>
            <a:r>
              <a:rPr lang="en-US" sz="2400" dirty="0" smtClean="0"/>
              <a:t>Patient must display physical symptoms and be refractory to oxygen for a diagnosis of acute hypoxic respiratory failure.  Make sure physical assessment is in accordance with someone in acute hypoxic respiratory failure.  If pulmonary effort normal, and no distress seen, it is unlikely patient is in respiratory failure. </a:t>
            </a:r>
          </a:p>
          <a:p>
            <a:endParaRPr lang="en-US" sz="2400" dirty="0" smtClean="0"/>
          </a:p>
          <a:p>
            <a:pPr marL="285750" indent="-285750">
              <a:buFont typeface="Wingdings" panose="05000000000000000000" pitchFamily="2" charset="2"/>
              <a:buChar char="v"/>
            </a:pPr>
            <a:r>
              <a:rPr lang="en-US" sz="2400" dirty="0" smtClean="0"/>
              <a:t>If patient has SpO2 &lt; 91% but responds to supplemental oxygen applied without upward titration, patient has hypoxemia, and </a:t>
            </a:r>
            <a:r>
              <a:rPr lang="en-US" sz="2400" b="1" u="sng" dirty="0" smtClean="0"/>
              <a:t>NOT</a:t>
            </a:r>
            <a:r>
              <a:rPr lang="en-US" sz="2400" dirty="0" smtClean="0"/>
              <a:t> Acute hypoxic respiratory failure</a:t>
            </a:r>
          </a:p>
          <a:p>
            <a:endParaRPr lang="en-US" sz="2400" dirty="0" smtClean="0"/>
          </a:p>
          <a:p>
            <a:pPr marL="285750" indent="-285750">
              <a:buFont typeface="Wingdings" panose="05000000000000000000" pitchFamily="2" charset="2"/>
              <a:buChar char="v"/>
            </a:pPr>
            <a:r>
              <a:rPr lang="en-US" sz="2400" dirty="0" smtClean="0"/>
              <a:t>Not being on oxygen at home, and then having O2 applied in the hospital setting due to hypoxia/SOB </a:t>
            </a:r>
            <a:r>
              <a:rPr lang="en-US" sz="2400" b="1" u="sng" dirty="0" smtClean="0"/>
              <a:t>does not </a:t>
            </a:r>
            <a:r>
              <a:rPr lang="en-US" sz="2400" dirty="0" smtClean="0"/>
              <a:t>equate to an acute hypoxic respiratory failure diagnosis.  Patient must meet criteria. </a:t>
            </a:r>
          </a:p>
          <a:p>
            <a:endParaRPr lang="en-US" sz="2400" dirty="0" smtClean="0"/>
          </a:p>
          <a:p>
            <a:pPr marL="285750" indent="-285750">
              <a:buFont typeface="Wingdings" panose="05000000000000000000" pitchFamily="2" charset="2"/>
              <a:buChar char="v"/>
            </a:pPr>
            <a:r>
              <a:rPr lang="en-US" sz="2400" dirty="0" smtClean="0"/>
              <a:t>PRN, Nocturnal use of oxygen </a:t>
            </a:r>
            <a:r>
              <a:rPr lang="en-US" sz="2400" b="1" dirty="0" smtClean="0"/>
              <a:t>IS NOT </a:t>
            </a:r>
            <a:r>
              <a:rPr lang="en-US" sz="2400" dirty="0" smtClean="0"/>
              <a:t>chronic hypoxic respiratory failure. </a:t>
            </a:r>
          </a:p>
          <a:p>
            <a:endParaRPr lang="en-US" sz="24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58235844"/>
      </p:ext>
    </p:extLst>
  </p:cSld>
  <p:clrMapOvr>
    <a:masterClrMapping/>
  </p:clrMapOvr>
  <mc:AlternateContent xmlns:mc="http://schemas.openxmlformats.org/markup-compatibility/2006">
    <mc:Choice xmlns:p14="http://schemas.microsoft.com/office/powerpoint/2010/main" Requires="p14">
      <p:transition spd="slow" p14:dur="2000" advTm="51199"/>
    </mc:Choice>
    <mc:Fallback>
      <p:transition spd="slow" advTm="51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93781" y="0"/>
            <a:ext cx="5385834" cy="923330"/>
          </a:xfrm>
          <a:prstGeom prst="rect">
            <a:avLst/>
          </a:prstGeom>
        </p:spPr>
        <p:txBody>
          <a:bodyPr wrap="none">
            <a:spAutoFit/>
          </a:bodyPr>
          <a:lstStyle/>
          <a:p>
            <a:pPr algn="ctr"/>
            <a:r>
              <a:rPr lang="en-US" sz="5400" i="1" dirty="0" smtClean="0">
                <a:ln w="0"/>
                <a:solidFill>
                  <a:schemeClr val="accent1"/>
                </a:solidFill>
                <a:effectLst>
                  <a:outerShdw blurRad="38100" dist="25400" dir="5400000" algn="ctr" rotWithShape="0">
                    <a:srgbClr val="6E747A">
                      <a:alpha val="43000"/>
                    </a:srgbClr>
                  </a:outerShdw>
                </a:effectLst>
              </a:rPr>
              <a:t>Conclusion/Recap!</a:t>
            </a:r>
            <a:endParaRPr lang="en-US" sz="5400" i="1" dirty="0">
              <a:ln w="0"/>
              <a:solidFill>
                <a:schemeClr val="accent1"/>
              </a:solidFill>
              <a:effectLst>
                <a:outerShdw blurRad="38100" dist="25400" dir="5400000" algn="ctr" rotWithShape="0">
                  <a:srgbClr val="6E747A">
                    <a:alpha val="43000"/>
                  </a:srgbClr>
                </a:outerShdw>
              </a:effectLst>
            </a:endParaRPr>
          </a:p>
        </p:txBody>
      </p:sp>
      <p:sp>
        <p:nvSpPr>
          <p:cNvPr id="3" name="Rectangle 2"/>
          <p:cNvSpPr/>
          <p:nvPr/>
        </p:nvSpPr>
        <p:spPr>
          <a:xfrm>
            <a:off x="391886" y="1062340"/>
            <a:ext cx="10859588" cy="5262979"/>
          </a:xfrm>
          <a:prstGeom prst="rect">
            <a:avLst/>
          </a:prstGeom>
        </p:spPr>
        <p:txBody>
          <a:bodyPr wrap="square">
            <a:spAutoFit/>
          </a:bodyPr>
          <a:lstStyle/>
          <a:p>
            <a:pPr marL="285750" indent="-285750">
              <a:buFont typeface="Wingdings" panose="05000000000000000000" pitchFamily="2" charset="2"/>
              <a:buChar char="v"/>
            </a:pPr>
            <a:r>
              <a:rPr lang="en-US" sz="2400" dirty="0"/>
              <a:t>Use of oxygen around the clock </a:t>
            </a:r>
            <a:r>
              <a:rPr lang="en-US" sz="2400" b="1" dirty="0"/>
              <a:t>IS</a:t>
            </a:r>
            <a:r>
              <a:rPr lang="en-US" sz="2400" dirty="0"/>
              <a:t> </a:t>
            </a:r>
            <a:r>
              <a:rPr lang="en-US" sz="2400" b="1" dirty="0">
                <a:solidFill>
                  <a:schemeClr val="accent1">
                    <a:lumMod val="75000"/>
                  </a:schemeClr>
                </a:solidFill>
              </a:rPr>
              <a:t>chronic hypoxic respiratory failure</a:t>
            </a:r>
            <a:r>
              <a:rPr lang="en-US" sz="2400" dirty="0">
                <a:solidFill>
                  <a:schemeClr val="accent1">
                    <a:lumMod val="75000"/>
                  </a:schemeClr>
                </a:solidFill>
              </a:rPr>
              <a:t>. </a:t>
            </a:r>
          </a:p>
          <a:p>
            <a:pPr marL="285750" indent="-285750">
              <a:buFont typeface="Wingdings" panose="05000000000000000000" pitchFamily="2" charset="2"/>
              <a:buChar char="v"/>
            </a:pPr>
            <a:endParaRPr lang="en-US" sz="2400" dirty="0">
              <a:solidFill>
                <a:schemeClr val="accent1">
                  <a:lumMod val="75000"/>
                </a:schemeClr>
              </a:solidFill>
            </a:endParaRPr>
          </a:p>
          <a:p>
            <a:pPr marL="285750" indent="-285750">
              <a:buFont typeface="Wingdings" panose="05000000000000000000" pitchFamily="2" charset="2"/>
              <a:buChar char="v"/>
            </a:pPr>
            <a:r>
              <a:rPr lang="en-US" sz="2400" b="1" dirty="0">
                <a:solidFill>
                  <a:schemeClr val="accent1">
                    <a:lumMod val="75000"/>
                  </a:schemeClr>
                </a:solidFill>
              </a:rPr>
              <a:t>Document the clinical support and underlying cause of patient’s acute hypoxic respiratory failure. </a:t>
            </a:r>
          </a:p>
          <a:p>
            <a:endParaRPr lang="en-US" sz="2400" dirty="0">
              <a:solidFill>
                <a:schemeClr val="accent1">
                  <a:lumMod val="75000"/>
                </a:schemeClr>
              </a:solidFill>
            </a:endParaRPr>
          </a:p>
          <a:p>
            <a:pPr marL="285750" indent="-285750">
              <a:buFont typeface="Wingdings" panose="05000000000000000000" pitchFamily="2" charset="2"/>
              <a:buChar char="v"/>
            </a:pPr>
            <a:r>
              <a:rPr lang="en-US" sz="2400" dirty="0"/>
              <a:t>If patient’s are kept on ventilator after a surgical procedure for rest, airway protection, </a:t>
            </a:r>
            <a:r>
              <a:rPr lang="en-US" sz="2400" dirty="0" smtClean="0"/>
              <a:t>it is not appropriate to document Postoperative Respiratory </a:t>
            </a:r>
            <a:r>
              <a:rPr lang="en-US" sz="2400" dirty="0"/>
              <a:t>failure.  Only document reason patient is being maintained on the </a:t>
            </a:r>
            <a:r>
              <a:rPr lang="en-US" sz="2400" dirty="0" smtClean="0"/>
              <a:t>ventilator (</a:t>
            </a:r>
            <a:r>
              <a:rPr lang="en-US" sz="2400" dirty="0" err="1" smtClean="0"/>
              <a:t>ie</a:t>
            </a:r>
            <a:r>
              <a:rPr lang="en-US" sz="2400" dirty="0" smtClean="0"/>
              <a:t>. Rest), or if in true Acute Respiratory Failure, be sure patient meets all clinical criteria and include the supportive indicators in your documentation. </a:t>
            </a:r>
            <a:endParaRPr lang="en-US" sz="2400" dirty="0"/>
          </a:p>
          <a:p>
            <a:endParaRPr lang="en-US" sz="2400" dirty="0"/>
          </a:p>
          <a:p>
            <a:pPr marL="285750" indent="-285750">
              <a:buFont typeface="Wingdings" panose="05000000000000000000" pitchFamily="2" charset="2"/>
              <a:buChar char="v"/>
            </a:pPr>
            <a:r>
              <a:rPr lang="en-US" sz="2400" dirty="0"/>
              <a:t>Postoperative Respiratory Failure </a:t>
            </a:r>
            <a:r>
              <a:rPr lang="en-US" sz="2400" dirty="0">
                <a:sym typeface="Wingdings" panose="05000000000000000000" pitchFamily="2" charset="2"/>
              </a:rPr>
              <a:t></a:t>
            </a:r>
            <a:r>
              <a:rPr lang="en-US" sz="2400" dirty="0"/>
              <a:t> If unable to wean the patient from ventilator after 48hours, or patient requires intubation/re-intubation in the postoperative period, </a:t>
            </a:r>
            <a:r>
              <a:rPr lang="en-US" sz="2400" b="1" u="sng" dirty="0"/>
              <a:t>and </a:t>
            </a:r>
            <a:r>
              <a:rPr lang="en-US" sz="2400" dirty="0"/>
              <a:t>MD links the respiratory failure to the procedure in the documentation.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51468215"/>
      </p:ext>
    </p:extLst>
  </p:cSld>
  <p:clrMapOvr>
    <a:masterClrMapping/>
  </p:clrMapOvr>
  <mc:AlternateContent xmlns:mc="http://schemas.openxmlformats.org/markup-compatibility/2006">
    <mc:Choice xmlns:p14="http://schemas.microsoft.com/office/powerpoint/2010/main" Requires="p14">
      <p:transition spd="slow" p14:dur="2000" advTm="37072"/>
    </mc:Choice>
    <mc:Fallback>
      <p:transition spd="slow" advTm="37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14995" y="122032"/>
            <a:ext cx="5910271" cy="769441"/>
          </a:xfrm>
          <a:prstGeom prst="rect">
            <a:avLst/>
          </a:prstGeom>
          <a:noFill/>
        </p:spPr>
        <p:txBody>
          <a:bodyPr wrap="none" lIns="91440" tIns="45720" rIns="91440" bIns="45720">
            <a:spAutoFit/>
          </a:bodyPr>
          <a:lstStyle/>
          <a:p>
            <a:pPr algn="ctr"/>
            <a:r>
              <a:rPr lang="en-US" sz="4400" b="0" i="1" cap="none" spc="0" dirty="0" smtClean="0">
                <a:ln w="0"/>
                <a:solidFill>
                  <a:srgbClr val="0070C0"/>
                </a:solidFill>
                <a:effectLst>
                  <a:outerShdw blurRad="38100" dist="25400" dir="5400000" algn="ctr" rotWithShape="0">
                    <a:srgbClr val="6E747A">
                      <a:alpha val="43000"/>
                    </a:srgbClr>
                  </a:outerShdw>
                </a:effectLst>
              </a:rPr>
              <a:t>Acute Respiratory Failure</a:t>
            </a:r>
            <a:endParaRPr lang="en-US" sz="4400" b="0" i="1" cap="none" spc="0" dirty="0">
              <a:ln w="0"/>
              <a:solidFill>
                <a:srgbClr val="0070C0"/>
              </a:solidFill>
              <a:effectLst>
                <a:outerShdw blurRad="38100" dist="25400" dir="5400000" algn="ctr" rotWithShape="0">
                  <a:srgbClr val="6E747A">
                    <a:alpha val="43000"/>
                  </a:srgbClr>
                </a:outerShdw>
              </a:effectLst>
            </a:endParaRPr>
          </a:p>
        </p:txBody>
      </p:sp>
      <p:sp>
        <p:nvSpPr>
          <p:cNvPr id="3" name="TextBox 2"/>
          <p:cNvSpPr txBox="1"/>
          <p:nvPr/>
        </p:nvSpPr>
        <p:spPr>
          <a:xfrm>
            <a:off x="478357" y="1010039"/>
            <a:ext cx="11280391" cy="5324535"/>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A life threatening condition that requires immediate and aggressive management</a:t>
            </a:r>
          </a:p>
          <a:p>
            <a:endParaRPr lang="en-US" sz="2000" dirty="0" smtClean="0"/>
          </a:p>
          <a:p>
            <a:pPr marL="285750" indent="-285750">
              <a:buFont typeface="Arial" panose="020B0604020202020204" pitchFamily="34" charset="0"/>
              <a:buChar char="•"/>
            </a:pPr>
            <a:r>
              <a:rPr lang="en-US" sz="2000" dirty="0" smtClean="0"/>
              <a:t>Develops over minutes to hours</a:t>
            </a:r>
          </a:p>
          <a:p>
            <a:endParaRPr lang="en-US" sz="2000" dirty="0" smtClean="0"/>
          </a:p>
          <a:p>
            <a:pPr marL="285750" indent="-285750">
              <a:buFont typeface="Arial" panose="020B0604020202020204" pitchFamily="34" charset="0"/>
              <a:buChar char="•"/>
            </a:pPr>
            <a:r>
              <a:rPr lang="en-US" sz="2000" dirty="0" smtClean="0"/>
              <a:t>A syndrome of inadequate gas exchange: </a:t>
            </a:r>
            <a:r>
              <a:rPr lang="en-US" sz="2000" dirty="0"/>
              <a:t>oxygenation and/or carbon dioxide </a:t>
            </a:r>
            <a:r>
              <a:rPr lang="en-US" sz="2000" dirty="0" smtClean="0"/>
              <a:t>elimination</a:t>
            </a:r>
          </a:p>
          <a:p>
            <a:endParaRPr lang="en-US" sz="2000" dirty="0" smtClean="0"/>
          </a:p>
          <a:p>
            <a:pPr marL="285750" indent="-285750">
              <a:buFont typeface="Arial" panose="020B0604020202020204" pitchFamily="34" charset="0"/>
              <a:buChar char="•"/>
            </a:pPr>
            <a:r>
              <a:rPr lang="en-US" sz="2000" dirty="0" smtClean="0"/>
              <a:t>The </a:t>
            </a:r>
            <a:r>
              <a:rPr lang="en-US" sz="2000" b="1" u="sng" dirty="0" smtClean="0"/>
              <a:t>individual displays evidence of some sort of increased work of breathing </a:t>
            </a:r>
            <a:r>
              <a:rPr lang="en-US" sz="2000" dirty="0" smtClean="0"/>
              <a:t>(</a:t>
            </a:r>
            <a:r>
              <a:rPr lang="en-US" sz="2000" dirty="0" err="1" smtClean="0"/>
              <a:t>ie</a:t>
            </a:r>
            <a:r>
              <a:rPr lang="en-US" sz="2000" dirty="0" smtClean="0"/>
              <a:t>.  Use of accessory muscles, tachypnea (respirations &gt; 20/min), labored respirations, unable to speak in sentences, retractions, cyanosis, tripod position, dyspnea) – respiratory distress must be present and symptoms patient is displaying must be documented</a:t>
            </a:r>
          </a:p>
          <a:p>
            <a:endParaRPr lang="en-US" sz="2000" dirty="0" smtClean="0"/>
          </a:p>
          <a:p>
            <a:pPr marL="285750" indent="-285750">
              <a:buFont typeface="Arial" panose="020B0604020202020204" pitchFamily="34" charset="0"/>
              <a:buChar char="•"/>
            </a:pPr>
            <a:r>
              <a:rPr lang="en-US" sz="2000" b="1" u="sng" dirty="0" smtClean="0"/>
              <a:t>Patient is refractory to 2-3 </a:t>
            </a:r>
            <a:r>
              <a:rPr lang="en-US" sz="2000" b="1" u="sng" dirty="0" err="1" smtClean="0"/>
              <a:t>lpm</a:t>
            </a:r>
            <a:r>
              <a:rPr lang="en-US" sz="2000" b="1" u="sng" dirty="0" smtClean="0"/>
              <a:t> supplemental oxygen via nasal cannula </a:t>
            </a:r>
          </a:p>
          <a:p>
            <a:endParaRPr lang="en-US" sz="2000" dirty="0" smtClean="0"/>
          </a:p>
          <a:p>
            <a:pPr marL="285750" indent="-285750">
              <a:buFont typeface="Arial" panose="020B0604020202020204" pitchFamily="34" charset="0"/>
              <a:buChar char="•"/>
            </a:pPr>
            <a:r>
              <a:rPr lang="en-US" sz="2000" dirty="0" smtClean="0"/>
              <a:t>Requires intervention with respiratory treatments </a:t>
            </a:r>
            <a:r>
              <a:rPr lang="en-US" sz="2000" b="1" u="sng" dirty="0" smtClean="0"/>
              <a:t>and</a:t>
            </a:r>
            <a:r>
              <a:rPr lang="en-US" sz="2000" dirty="0" smtClean="0"/>
              <a:t> either invasive mechanical ventilation, or non-invasive modalities such as NRB, </a:t>
            </a:r>
            <a:r>
              <a:rPr lang="en-US" sz="2000" dirty="0" err="1" smtClean="0"/>
              <a:t>BiPAP</a:t>
            </a:r>
            <a:r>
              <a:rPr lang="en-US" sz="2000" dirty="0" smtClean="0"/>
              <a:t>/CPAP, Venti mask, higher flow oxygen (4 </a:t>
            </a:r>
            <a:r>
              <a:rPr lang="en-US" sz="2000" dirty="0" err="1" smtClean="0"/>
              <a:t>lpm</a:t>
            </a:r>
            <a:r>
              <a:rPr lang="en-US" sz="2000" dirty="0" smtClean="0"/>
              <a:t> and higher)</a:t>
            </a:r>
          </a:p>
          <a:p>
            <a:endParaRPr lang="en-US" sz="2000" dirty="0" smtClean="0"/>
          </a:p>
          <a:p>
            <a:pPr marL="285750" indent="-285750">
              <a:buFont typeface="Arial" panose="020B0604020202020204" pitchFamily="34" charset="0"/>
              <a:buChar char="•"/>
            </a:pPr>
            <a:r>
              <a:rPr lang="en-US" sz="2000" dirty="0" smtClean="0"/>
              <a:t>Must </a:t>
            </a:r>
            <a:r>
              <a:rPr lang="en-US" sz="2000" b="1" u="sng" dirty="0" smtClean="0"/>
              <a:t>document/identify the underlying cause of patient’s Acute Respiratory Failure</a:t>
            </a:r>
            <a:endParaRPr lang="en-US" sz="2000" b="1" u="sng"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25497" y="2805804"/>
            <a:ext cx="866503" cy="86650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8160" y="3904690"/>
            <a:ext cx="866503" cy="866503"/>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31543950"/>
      </p:ext>
    </p:extLst>
  </p:cSld>
  <p:clrMapOvr>
    <a:masterClrMapping/>
  </p:clrMapOvr>
  <mc:AlternateContent xmlns:mc="http://schemas.openxmlformats.org/markup-compatibility/2006">
    <mc:Choice xmlns:p14="http://schemas.microsoft.com/office/powerpoint/2010/main" Requires="p14">
      <p:transition spd="slow" p14:dur="2000" advTm="63753"/>
    </mc:Choice>
    <mc:Fallback>
      <p:transition spd="slow" advTm="63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7245" y="185663"/>
            <a:ext cx="5968109" cy="584775"/>
          </a:xfrm>
          <a:prstGeom prst="rect">
            <a:avLst/>
          </a:prstGeom>
        </p:spPr>
        <p:txBody>
          <a:bodyPr wrap="none">
            <a:spAutoFit/>
          </a:bodyPr>
          <a:lstStyle/>
          <a:p>
            <a:pPr algn="ctr"/>
            <a:r>
              <a:rPr lang="en-US" sz="3200" b="1" i="1" dirty="0">
                <a:ln w="0"/>
                <a:solidFill>
                  <a:schemeClr val="accent1"/>
                </a:solidFill>
                <a:effectLst>
                  <a:outerShdw blurRad="38100" dist="25400" dir="5400000" algn="ctr" rotWithShape="0">
                    <a:srgbClr val="6E747A">
                      <a:alpha val="43000"/>
                    </a:srgbClr>
                  </a:outerShdw>
                </a:effectLst>
              </a:rPr>
              <a:t>Types of Acute Respiratory Failure</a:t>
            </a:r>
          </a:p>
        </p:txBody>
      </p:sp>
      <p:sp>
        <p:nvSpPr>
          <p:cNvPr id="3" name="Rectangle 2"/>
          <p:cNvSpPr/>
          <p:nvPr/>
        </p:nvSpPr>
        <p:spPr>
          <a:xfrm>
            <a:off x="210354" y="1016529"/>
            <a:ext cx="11281893" cy="5632311"/>
          </a:xfrm>
          <a:prstGeom prst="rect">
            <a:avLst/>
          </a:prstGeom>
        </p:spPr>
        <p:txBody>
          <a:bodyPr wrap="square">
            <a:spAutoFit/>
          </a:bodyPr>
          <a:lstStyle/>
          <a:p>
            <a:r>
              <a:rPr lang="en-US" sz="2400" b="1" u="sng" dirty="0"/>
              <a:t>Acute respiratory failure with hypoxia </a:t>
            </a:r>
            <a:r>
              <a:rPr lang="en-US" sz="2400" dirty="0"/>
              <a:t>–lack of oxygen in your arterial blood </a:t>
            </a:r>
            <a:r>
              <a:rPr lang="en-US" sz="2400" b="1" dirty="0"/>
              <a:t>(PaO2 &lt; 60),  </a:t>
            </a:r>
            <a:r>
              <a:rPr lang="en-US" sz="2400" dirty="0"/>
              <a:t>CO2 normal/close to </a:t>
            </a:r>
            <a:r>
              <a:rPr lang="en-US" sz="2400" dirty="0" smtClean="0"/>
              <a:t>normal</a:t>
            </a:r>
          </a:p>
          <a:p>
            <a:endParaRPr lang="en-US" sz="2400" b="1" u="sng" dirty="0"/>
          </a:p>
          <a:p>
            <a:pPr marL="342900" indent="-342900">
              <a:buFont typeface="+mj-lt"/>
              <a:buAutoNum type="alphaUcPeriod"/>
            </a:pPr>
            <a:r>
              <a:rPr lang="en-US" sz="2400" dirty="0"/>
              <a:t>Clinical Findings/Physical Exam: restlessness, tachycardia, irregular heartbeat, tachypnea, dyspnea, profuse sweating, cyanosis of skin, fingertips, or lips;  pursed lip breathing, use of accessory muscles, retractions, metabolic </a:t>
            </a:r>
            <a:r>
              <a:rPr lang="en-US" sz="2400" dirty="0" smtClean="0"/>
              <a:t>acidosis</a:t>
            </a:r>
          </a:p>
          <a:p>
            <a:pPr marL="342900" indent="-342900">
              <a:buFont typeface="+mj-lt"/>
              <a:buAutoNum type="alphaUcPeriod"/>
            </a:pPr>
            <a:endParaRPr lang="en-US" sz="2400" dirty="0"/>
          </a:p>
          <a:p>
            <a:pPr marL="342900" indent="-342900">
              <a:buFont typeface="+mj-lt"/>
              <a:buAutoNum type="alphaUcPeriod"/>
            </a:pPr>
            <a:r>
              <a:rPr lang="en-US" sz="2400" dirty="0"/>
              <a:t>Underlying causes:  COPD exacerbation, Pneumonia, Pulmonary Edema, </a:t>
            </a:r>
            <a:r>
              <a:rPr lang="en-US" sz="2400" dirty="0" smtClean="0"/>
              <a:t>CHF, </a:t>
            </a:r>
            <a:r>
              <a:rPr lang="en-US" sz="2400" dirty="0"/>
              <a:t>other acute diseases of the </a:t>
            </a:r>
            <a:r>
              <a:rPr lang="en-US" sz="2400" dirty="0" smtClean="0"/>
              <a:t>lung</a:t>
            </a:r>
          </a:p>
          <a:p>
            <a:pPr marL="342900" indent="-342900">
              <a:buFont typeface="+mj-lt"/>
              <a:buAutoNum type="alphaUcPeriod"/>
            </a:pPr>
            <a:endParaRPr lang="en-US" sz="2400" dirty="0" smtClean="0"/>
          </a:p>
          <a:p>
            <a:pPr marL="342900" indent="-342900">
              <a:buFont typeface="+mj-lt"/>
              <a:buAutoNum type="alphaUcPeriod"/>
            </a:pPr>
            <a:r>
              <a:rPr lang="en-US" sz="2400" dirty="0" smtClean="0"/>
              <a:t>Low </a:t>
            </a:r>
            <a:r>
              <a:rPr lang="en-US" sz="2400" dirty="0"/>
              <a:t>pulse oximetry readings (SpO2 &lt;91% room air) &amp; refractory to 2-3 </a:t>
            </a:r>
            <a:r>
              <a:rPr lang="en-US" sz="2400" dirty="0" err="1"/>
              <a:t>lpm</a:t>
            </a:r>
            <a:r>
              <a:rPr lang="en-US" sz="2400" dirty="0"/>
              <a:t> supplemental oxygen via </a:t>
            </a:r>
            <a:r>
              <a:rPr lang="en-US" sz="2400" dirty="0" smtClean="0"/>
              <a:t>nasal cannula;  </a:t>
            </a:r>
            <a:r>
              <a:rPr lang="en-US" sz="2400" dirty="0"/>
              <a:t>ABG PaO2 &lt;</a:t>
            </a:r>
            <a:r>
              <a:rPr lang="en-US" sz="2400" dirty="0" smtClean="0"/>
              <a:t>60</a:t>
            </a:r>
          </a:p>
          <a:p>
            <a:pPr marL="342900" indent="-342900">
              <a:buFont typeface="+mj-lt"/>
              <a:buAutoNum type="alphaUcPeriod"/>
            </a:pPr>
            <a:endParaRPr lang="en-US" sz="2400" dirty="0"/>
          </a:p>
          <a:p>
            <a:pPr marL="342900" indent="-342900">
              <a:buFont typeface="+mj-lt"/>
              <a:buAutoNum type="alphaUcPeriod"/>
            </a:pPr>
            <a:r>
              <a:rPr lang="en-US" sz="2400" dirty="0"/>
              <a:t>Treatments:  </a:t>
            </a:r>
            <a:r>
              <a:rPr lang="en-US" sz="2400" dirty="0" err="1"/>
              <a:t>Duonebs</a:t>
            </a:r>
            <a:r>
              <a:rPr lang="en-US" sz="2400" dirty="0"/>
              <a:t>, steroids, HFNC, NRB, Venti-mask, </a:t>
            </a:r>
            <a:r>
              <a:rPr lang="en-US" sz="2400" dirty="0" err="1"/>
              <a:t>Bipap</a:t>
            </a:r>
            <a:r>
              <a:rPr lang="en-US" sz="2400" dirty="0"/>
              <a:t>/</a:t>
            </a:r>
            <a:r>
              <a:rPr lang="en-US" sz="2400" dirty="0" err="1"/>
              <a:t>Cpap</a:t>
            </a:r>
            <a:r>
              <a:rPr lang="en-US" sz="2400" dirty="0"/>
              <a:t>, mechanical ventilation</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79896010"/>
      </p:ext>
    </p:extLst>
  </p:cSld>
  <p:clrMapOvr>
    <a:masterClrMapping/>
  </p:clrMapOvr>
  <mc:AlternateContent xmlns:mc="http://schemas.openxmlformats.org/markup-compatibility/2006">
    <mc:Choice xmlns:p14="http://schemas.microsoft.com/office/powerpoint/2010/main" Requires="p14">
      <p:transition spd="slow" p14:dur="2000" advTm="52662"/>
    </mc:Choice>
    <mc:Fallback>
      <p:transition spd="slow" advTm="52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3185" y="183180"/>
            <a:ext cx="6061082" cy="584775"/>
          </a:xfrm>
          <a:prstGeom prst="rect">
            <a:avLst/>
          </a:prstGeom>
          <a:noFill/>
        </p:spPr>
        <p:txBody>
          <a:bodyPr wrap="none" lIns="91440" tIns="45720" rIns="91440" bIns="45720">
            <a:spAutoFit/>
          </a:bodyPr>
          <a:lstStyle/>
          <a:p>
            <a:pPr algn="ctr"/>
            <a:r>
              <a:rPr lang="en-US" sz="3200" b="0" cap="none" spc="0" dirty="0" smtClean="0">
                <a:ln w="0"/>
                <a:solidFill>
                  <a:schemeClr val="accent1"/>
                </a:solidFill>
                <a:effectLst>
                  <a:outerShdw blurRad="38100" dist="25400" dir="5400000" algn="ctr" rotWithShape="0">
                    <a:srgbClr val="6E747A">
                      <a:alpha val="43000"/>
                    </a:srgbClr>
                  </a:outerShdw>
                </a:effectLst>
              </a:rPr>
              <a:t> </a:t>
            </a:r>
            <a:r>
              <a:rPr lang="en-US" sz="3200" b="1" i="1" dirty="0">
                <a:ln w="0"/>
                <a:solidFill>
                  <a:schemeClr val="accent1"/>
                </a:solidFill>
                <a:effectLst>
                  <a:outerShdw blurRad="38100" dist="25400" dir="5400000" algn="ctr" rotWithShape="0">
                    <a:srgbClr val="6E747A">
                      <a:alpha val="43000"/>
                    </a:srgbClr>
                  </a:outerShdw>
                </a:effectLst>
              </a:rPr>
              <a:t>T</a:t>
            </a:r>
            <a:r>
              <a:rPr lang="en-US" sz="3200" b="1" i="1" cap="none" spc="0" dirty="0" smtClean="0">
                <a:ln w="0"/>
                <a:solidFill>
                  <a:schemeClr val="accent1"/>
                </a:solidFill>
                <a:effectLst>
                  <a:outerShdw blurRad="38100" dist="25400" dir="5400000" algn="ctr" rotWithShape="0">
                    <a:srgbClr val="6E747A">
                      <a:alpha val="43000"/>
                    </a:srgbClr>
                  </a:outerShdw>
                </a:effectLst>
              </a:rPr>
              <a:t>ypes of Acute Respiratory Failure</a:t>
            </a:r>
            <a:endParaRPr lang="en-US" sz="3200" b="1" i="1" cap="none" spc="0" dirty="0">
              <a:ln w="0"/>
              <a:solidFill>
                <a:schemeClr val="accent1"/>
              </a:solidFill>
              <a:effectLst>
                <a:outerShdw blurRad="38100" dist="25400" dir="5400000" algn="ctr" rotWithShape="0">
                  <a:srgbClr val="6E747A">
                    <a:alpha val="43000"/>
                  </a:srgbClr>
                </a:outerShdw>
              </a:effectLst>
            </a:endParaRPr>
          </a:p>
        </p:txBody>
      </p:sp>
      <p:sp>
        <p:nvSpPr>
          <p:cNvPr id="3" name="TextBox 2"/>
          <p:cNvSpPr txBox="1"/>
          <p:nvPr/>
        </p:nvSpPr>
        <p:spPr>
          <a:xfrm>
            <a:off x="336445" y="835552"/>
            <a:ext cx="11493795" cy="5539978"/>
          </a:xfrm>
          <a:prstGeom prst="rect">
            <a:avLst/>
          </a:prstGeom>
          <a:noFill/>
        </p:spPr>
        <p:txBody>
          <a:bodyPr wrap="square" rtlCol="0">
            <a:spAutoFit/>
          </a:bodyPr>
          <a:lstStyle/>
          <a:p>
            <a:endParaRPr lang="en-US" dirty="0" smtClean="0"/>
          </a:p>
          <a:p>
            <a:r>
              <a:rPr lang="en-US" sz="2400" b="1" u="sng" dirty="0" smtClean="0"/>
              <a:t>Acute respiratory failure with hypercapnia </a:t>
            </a:r>
            <a:r>
              <a:rPr lang="en-US" sz="2400" dirty="0" smtClean="0"/>
              <a:t>– </a:t>
            </a:r>
            <a:r>
              <a:rPr lang="en-US" sz="2400" dirty="0"/>
              <a:t>F</a:t>
            </a:r>
            <a:r>
              <a:rPr lang="en-US" sz="2400" dirty="0" smtClean="0"/>
              <a:t>ailure of lungs to eliminate adequate CO2 resulting in an</a:t>
            </a:r>
            <a:r>
              <a:rPr lang="en-US" sz="2400" dirty="0"/>
              <a:t> </a:t>
            </a:r>
            <a:r>
              <a:rPr lang="en-US" sz="2400" dirty="0" smtClean="0"/>
              <a:t>accumulation of carbon dioxide (CO2) in arterial blood  </a:t>
            </a:r>
            <a:r>
              <a:rPr lang="en-US" sz="2400" b="1" dirty="0" smtClean="0"/>
              <a:t>(PaCO2 &gt; 50 mm Hg) </a:t>
            </a:r>
            <a:r>
              <a:rPr lang="en-US" sz="2400" u="sng" dirty="0" smtClean="0"/>
              <a:t>and</a:t>
            </a:r>
            <a:r>
              <a:rPr lang="en-US" sz="2400" dirty="0" smtClean="0"/>
              <a:t> a </a:t>
            </a:r>
            <a:r>
              <a:rPr lang="en-US" sz="2400" b="1" dirty="0" smtClean="0"/>
              <a:t>pH &lt; 7.35</a:t>
            </a:r>
            <a:endParaRPr lang="en-US" sz="2400" b="1" dirty="0"/>
          </a:p>
          <a:p>
            <a:endParaRPr lang="en-US" sz="2400" b="1" dirty="0"/>
          </a:p>
          <a:p>
            <a:pPr marL="342900" indent="-342900">
              <a:buFont typeface="+mj-lt"/>
              <a:buAutoNum type="alphaUcPeriod"/>
            </a:pPr>
            <a:r>
              <a:rPr lang="en-US" sz="2400" dirty="0" smtClean="0"/>
              <a:t>Clinical Findings/Physical Exam: anxiousness, daytime sluggishness, a change in mental status, somnolence, short shallow breathing/shortness of breath, tachycardia, headache and respiratory acidosis</a:t>
            </a:r>
          </a:p>
          <a:p>
            <a:pPr marL="342900" indent="-342900">
              <a:buFont typeface="+mj-lt"/>
              <a:buAutoNum type="alphaUcPeriod"/>
            </a:pPr>
            <a:endParaRPr lang="en-US" sz="2400" dirty="0" smtClean="0"/>
          </a:p>
          <a:p>
            <a:pPr marL="342900" indent="-342900">
              <a:buFont typeface="+mj-lt"/>
              <a:buAutoNum type="alphaUcPeriod"/>
            </a:pPr>
            <a:r>
              <a:rPr lang="en-US" sz="2400" dirty="0" smtClean="0"/>
              <a:t>Underlying causes:  sedative overdose,  COPD, Interstitial lung disease,  Stroke, brainstem disease</a:t>
            </a:r>
          </a:p>
          <a:p>
            <a:pPr marL="342900" indent="-342900">
              <a:buFont typeface="+mj-lt"/>
              <a:buAutoNum type="alphaUcPeriod"/>
            </a:pPr>
            <a:endParaRPr lang="en-US" sz="2400" dirty="0" smtClean="0"/>
          </a:p>
          <a:p>
            <a:pPr marL="342900" indent="-342900">
              <a:buFont typeface="+mj-lt"/>
              <a:buAutoNum type="alphaUcPeriod"/>
            </a:pPr>
            <a:r>
              <a:rPr lang="en-US" sz="2400" dirty="0"/>
              <a:t> </a:t>
            </a:r>
            <a:r>
              <a:rPr lang="en-US" sz="2400" dirty="0" smtClean="0"/>
              <a:t>Obtain ABG:  acute respiratory acidosis (pH &lt; 7.35) &amp; PaCO2 is elevated &gt;50mmHg</a:t>
            </a:r>
          </a:p>
          <a:p>
            <a:pPr marL="342900" indent="-342900">
              <a:buFont typeface="+mj-lt"/>
              <a:buAutoNum type="alphaUcPeriod"/>
            </a:pPr>
            <a:endParaRPr lang="en-US" sz="2400" dirty="0" smtClean="0"/>
          </a:p>
          <a:p>
            <a:pPr marL="342900" indent="-342900">
              <a:buFont typeface="+mj-lt"/>
              <a:buAutoNum type="alphaUcPeriod"/>
            </a:pPr>
            <a:r>
              <a:rPr lang="en-US" sz="2400" dirty="0" smtClean="0"/>
              <a:t>Treatments:  </a:t>
            </a:r>
            <a:r>
              <a:rPr lang="en-US" sz="2400" dirty="0" err="1" smtClean="0"/>
              <a:t>Bipap</a:t>
            </a:r>
            <a:r>
              <a:rPr lang="en-US" sz="2400" dirty="0" smtClean="0"/>
              <a:t>, invasive mechanical ventilation </a:t>
            </a:r>
            <a:endParaRPr lang="en-US" sz="2400"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04883099"/>
      </p:ext>
    </p:extLst>
  </p:cSld>
  <p:clrMapOvr>
    <a:masterClrMapping/>
  </p:clrMapOvr>
  <mc:AlternateContent xmlns:mc="http://schemas.openxmlformats.org/markup-compatibility/2006">
    <mc:Choice xmlns:p14="http://schemas.microsoft.com/office/powerpoint/2010/main" Requires="p14">
      <p:transition spd="slow" p14:dur="2000" advTm="47207"/>
    </mc:Choice>
    <mc:Fallback>
      <p:transition spd="slow" advTm="47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5094" y="269675"/>
            <a:ext cx="8476423" cy="584775"/>
          </a:xfrm>
          <a:prstGeom prst="rect">
            <a:avLst/>
          </a:prstGeom>
          <a:noFill/>
        </p:spPr>
        <p:txBody>
          <a:bodyPr wrap="none" lIns="91440" tIns="45720" rIns="91440" bIns="45720">
            <a:spAutoFit/>
          </a:bodyPr>
          <a:lstStyle/>
          <a:p>
            <a:pPr algn="ctr"/>
            <a:r>
              <a:rPr lang="en-US" sz="3200" b="1" i="1" cap="none" spc="0" dirty="0" smtClean="0">
                <a:ln w="0"/>
                <a:solidFill>
                  <a:schemeClr val="accent1"/>
                </a:solidFill>
                <a:effectLst>
                  <a:outerShdw blurRad="38100" dist="25400" dir="5400000" algn="ctr" rotWithShape="0">
                    <a:srgbClr val="6E747A">
                      <a:alpha val="43000"/>
                    </a:srgbClr>
                  </a:outerShdw>
                </a:effectLst>
              </a:rPr>
              <a:t>Chronic Hypoxic/</a:t>
            </a:r>
            <a:r>
              <a:rPr lang="en-US" sz="3200" b="1" i="1" dirty="0" err="1">
                <a:ln w="0"/>
                <a:solidFill>
                  <a:schemeClr val="accent1"/>
                </a:solidFill>
                <a:effectLst>
                  <a:outerShdw blurRad="38100" dist="25400" dir="5400000" algn="ctr" rotWithShape="0">
                    <a:srgbClr val="6E747A">
                      <a:alpha val="43000"/>
                    </a:srgbClr>
                  </a:outerShdw>
                </a:effectLst>
              </a:rPr>
              <a:t>H</a:t>
            </a:r>
            <a:r>
              <a:rPr lang="en-US" sz="3200" b="1" i="1" cap="none" spc="0" dirty="0" err="1" smtClean="0">
                <a:ln w="0"/>
                <a:solidFill>
                  <a:schemeClr val="accent1"/>
                </a:solidFill>
                <a:effectLst>
                  <a:outerShdw blurRad="38100" dist="25400" dir="5400000" algn="ctr" rotWithShape="0">
                    <a:srgbClr val="6E747A">
                      <a:alpha val="43000"/>
                    </a:srgbClr>
                  </a:outerShdw>
                </a:effectLst>
              </a:rPr>
              <a:t>ypercapnic</a:t>
            </a:r>
            <a:r>
              <a:rPr lang="en-US" sz="3200" b="1" i="1" cap="none" spc="0" dirty="0" smtClean="0">
                <a:ln w="0"/>
                <a:solidFill>
                  <a:schemeClr val="accent1"/>
                </a:solidFill>
                <a:effectLst>
                  <a:outerShdw blurRad="38100" dist="25400" dir="5400000" algn="ctr" rotWithShape="0">
                    <a:srgbClr val="6E747A">
                      <a:alpha val="43000"/>
                    </a:srgbClr>
                  </a:outerShdw>
                </a:effectLst>
              </a:rPr>
              <a:t> </a:t>
            </a:r>
            <a:r>
              <a:rPr lang="en-US" sz="3200" b="1" i="1" dirty="0">
                <a:ln w="0"/>
                <a:solidFill>
                  <a:schemeClr val="accent1"/>
                </a:solidFill>
                <a:effectLst>
                  <a:outerShdw blurRad="38100" dist="25400" dir="5400000" algn="ctr" rotWithShape="0">
                    <a:srgbClr val="6E747A">
                      <a:alpha val="43000"/>
                    </a:srgbClr>
                  </a:outerShdw>
                </a:effectLst>
              </a:rPr>
              <a:t>R</a:t>
            </a:r>
            <a:r>
              <a:rPr lang="en-US" sz="3200" b="1" i="1" cap="none" spc="0" dirty="0" smtClean="0">
                <a:ln w="0"/>
                <a:solidFill>
                  <a:schemeClr val="accent1"/>
                </a:solidFill>
                <a:effectLst>
                  <a:outerShdw blurRad="38100" dist="25400" dir="5400000" algn="ctr" rotWithShape="0">
                    <a:srgbClr val="6E747A">
                      <a:alpha val="43000"/>
                    </a:srgbClr>
                  </a:outerShdw>
                </a:effectLst>
              </a:rPr>
              <a:t>espiratory Failure</a:t>
            </a:r>
            <a:endParaRPr lang="en-US" sz="3200" b="1" i="1" cap="none" spc="0" dirty="0">
              <a:ln w="0"/>
              <a:solidFill>
                <a:schemeClr val="accent1"/>
              </a:solidFill>
              <a:effectLst>
                <a:outerShdw blurRad="38100" dist="25400" dir="5400000" algn="ctr" rotWithShape="0">
                  <a:srgbClr val="6E747A">
                    <a:alpha val="43000"/>
                  </a:srgbClr>
                </a:outerShdw>
              </a:effectLst>
            </a:endParaRPr>
          </a:p>
        </p:txBody>
      </p:sp>
      <p:sp>
        <p:nvSpPr>
          <p:cNvPr id="3" name="TextBox 2"/>
          <p:cNvSpPr txBox="1"/>
          <p:nvPr/>
        </p:nvSpPr>
        <p:spPr>
          <a:xfrm>
            <a:off x="488423" y="1039913"/>
            <a:ext cx="11249764" cy="5632311"/>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Condition in which the inability to effectively exchange carbon dioxide and oxygen results in chronic low oxygen levels, and chronic high carbon dioxide levels.  </a:t>
            </a:r>
            <a:r>
              <a:rPr lang="en-US" sz="2400" b="1" i="1" dirty="0" smtClean="0"/>
              <a:t>Develops slowly over time and progresses as patient’s disease progresses.</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Patient has a severe pulmonary condition requiring continuous use of oxygen (</a:t>
            </a:r>
            <a:r>
              <a:rPr lang="en-US" sz="2400" dirty="0" err="1" smtClean="0"/>
              <a:t>ie</a:t>
            </a:r>
            <a:r>
              <a:rPr lang="en-US" sz="2400" dirty="0" smtClean="0"/>
              <a:t>.. End stage COPD, Interstitial lung disease)</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No significant deviation from baseline ABGs when measured</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Patient’s display </a:t>
            </a:r>
            <a:r>
              <a:rPr lang="en-US" sz="2400" b="1" i="1" dirty="0" smtClean="0"/>
              <a:t>shortness of breath, especially on exertion</a:t>
            </a:r>
            <a:r>
              <a:rPr lang="en-US" sz="2400" i="1" dirty="0" smtClean="0"/>
              <a:t>, </a:t>
            </a:r>
            <a:r>
              <a:rPr lang="en-US" sz="2400" dirty="0" smtClean="0"/>
              <a:t>wheezing,  coughing up mucous, fatigue, anxiety, daily headache, bluish skin, lips, nailbeds</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These patient’s </a:t>
            </a:r>
            <a:r>
              <a:rPr lang="en-US" sz="2400" b="1" i="1" dirty="0" smtClean="0"/>
              <a:t>are on oxygen around the clock </a:t>
            </a:r>
            <a:r>
              <a:rPr lang="en-US" sz="2400" dirty="0" smtClean="0"/>
              <a:t>to maintain SpO2 of 91%.  </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Often accompanied by compensatory metabolic acidosis (elevated HCO3, normal pH)</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29309307"/>
      </p:ext>
    </p:extLst>
  </p:cSld>
  <p:clrMapOvr>
    <a:masterClrMapping/>
  </p:clrMapOvr>
  <mc:AlternateContent xmlns:mc="http://schemas.openxmlformats.org/markup-compatibility/2006">
    <mc:Choice xmlns:p14="http://schemas.microsoft.com/office/powerpoint/2010/main" Requires="p14">
      <p:transition spd="slow" p14:dur="2000" advTm="55212"/>
    </mc:Choice>
    <mc:Fallback>
      <p:transition spd="slow" advTm="55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18301" y="1916164"/>
            <a:ext cx="8307977" cy="830997"/>
          </a:xfrm>
          <a:prstGeom prst="rect">
            <a:avLst/>
          </a:prstGeom>
          <a:noFill/>
        </p:spPr>
        <p:txBody>
          <a:bodyPr wrap="square" rtlCol="0">
            <a:spAutoFit/>
          </a:bodyPr>
          <a:lstStyle/>
          <a:p>
            <a:r>
              <a:rPr lang="en-US" sz="2400" b="1" u="sng" dirty="0" smtClean="0">
                <a:solidFill>
                  <a:schemeClr val="accent1"/>
                </a:solidFill>
              </a:rPr>
              <a:t>PRN use and nocturnal use of oxygen is </a:t>
            </a:r>
            <a:r>
              <a:rPr lang="en-US" sz="2400" b="1" u="sng" dirty="0" smtClean="0">
                <a:solidFill>
                  <a:srgbClr val="FF0000"/>
                </a:solidFill>
              </a:rPr>
              <a:t>NOT</a:t>
            </a:r>
            <a:r>
              <a:rPr lang="en-US" sz="2400" b="1" u="sng" dirty="0" smtClean="0">
                <a:solidFill>
                  <a:schemeClr val="accent1"/>
                </a:solidFill>
              </a:rPr>
              <a:t> chronic hypoxic respiratory failure</a:t>
            </a:r>
            <a:r>
              <a:rPr lang="en-US" sz="2400" dirty="0" smtClean="0">
                <a:solidFill>
                  <a:schemeClr val="accent1"/>
                </a:solidFill>
              </a:rPr>
              <a:t>.   Patient needs to be oxygen dependent. </a:t>
            </a:r>
            <a:endParaRPr lang="en-US" sz="2400" dirty="0">
              <a:solidFill>
                <a:schemeClr val="accent1"/>
              </a:solidFill>
            </a:endParaRPr>
          </a:p>
        </p:txBody>
      </p:sp>
      <p:sp>
        <p:nvSpPr>
          <p:cNvPr id="3" name="TextBox 2"/>
          <p:cNvSpPr txBox="1"/>
          <p:nvPr/>
        </p:nvSpPr>
        <p:spPr>
          <a:xfrm>
            <a:off x="2671258" y="3793135"/>
            <a:ext cx="8490857" cy="1569660"/>
          </a:xfrm>
          <a:prstGeom prst="rect">
            <a:avLst/>
          </a:prstGeom>
          <a:noFill/>
        </p:spPr>
        <p:txBody>
          <a:bodyPr wrap="square" rtlCol="0">
            <a:spAutoFit/>
          </a:bodyPr>
          <a:lstStyle/>
          <a:p>
            <a:r>
              <a:rPr lang="en-US" sz="2400" dirty="0" smtClean="0">
                <a:solidFill>
                  <a:schemeClr val="accent1"/>
                </a:solidFill>
              </a:rPr>
              <a:t>Oxygen around the clock = </a:t>
            </a:r>
            <a:r>
              <a:rPr lang="en-US" sz="2400" b="1" u="sng" dirty="0" smtClean="0">
                <a:solidFill>
                  <a:schemeClr val="accent1"/>
                </a:solidFill>
              </a:rPr>
              <a:t>oxygen dependence </a:t>
            </a:r>
            <a:r>
              <a:rPr lang="en-US" sz="2400" b="1" u="sng" dirty="0" smtClean="0">
                <a:solidFill>
                  <a:schemeClr val="accent6"/>
                </a:solidFill>
              </a:rPr>
              <a:t>IS</a:t>
            </a:r>
            <a:r>
              <a:rPr lang="en-US" sz="2400" b="1" u="sng" dirty="0" smtClean="0">
                <a:solidFill>
                  <a:schemeClr val="accent1"/>
                </a:solidFill>
              </a:rPr>
              <a:t> chronic hypoxic respiratory failure.</a:t>
            </a:r>
          </a:p>
          <a:p>
            <a:r>
              <a:rPr lang="en-US" sz="2400" dirty="0" smtClean="0">
                <a:solidFill>
                  <a:schemeClr val="accent1"/>
                </a:solidFill>
              </a:rPr>
              <a:t>If Oxygen dependent, be sure to document a diagnosis of chronic hypoxic respiratory failure. </a:t>
            </a:r>
            <a:endParaRPr lang="en-US" sz="2400" dirty="0">
              <a:solidFill>
                <a:schemeClr val="accent1"/>
              </a:solidFill>
            </a:endParaRPr>
          </a:p>
        </p:txBody>
      </p:sp>
      <p:sp>
        <p:nvSpPr>
          <p:cNvPr id="4" name="5-Point Star 3"/>
          <p:cNvSpPr/>
          <p:nvPr/>
        </p:nvSpPr>
        <p:spPr>
          <a:xfrm>
            <a:off x="1128406" y="1497910"/>
            <a:ext cx="1408732" cy="13998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p:cNvSpPr/>
          <p:nvPr/>
        </p:nvSpPr>
        <p:spPr>
          <a:xfrm>
            <a:off x="1173482" y="3497229"/>
            <a:ext cx="1318580" cy="153841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32702" y="249241"/>
            <a:ext cx="10025117" cy="923330"/>
          </a:xfrm>
          <a:prstGeom prst="rect">
            <a:avLst/>
          </a:prstGeom>
          <a:noFill/>
        </p:spPr>
        <p:txBody>
          <a:bodyPr wrap="none" lIns="91440" tIns="45720" rIns="91440" bIns="45720">
            <a:spAutoFit/>
          </a:bodyPr>
          <a:lstStyle/>
          <a:p>
            <a:pPr algn="ctr"/>
            <a:r>
              <a:rPr lang="en-US" sz="5400" b="0" i="1" cap="none" spc="0" dirty="0" smtClean="0">
                <a:ln w="0"/>
                <a:solidFill>
                  <a:schemeClr val="accent1"/>
                </a:solidFill>
                <a:effectLst>
                  <a:outerShdw blurRad="38100" dist="25400" dir="5400000" algn="ctr" rotWithShape="0">
                    <a:srgbClr val="6E747A">
                      <a:alpha val="43000"/>
                    </a:srgbClr>
                  </a:outerShdw>
                </a:effectLst>
              </a:rPr>
              <a:t>Home Use of Supplemental Oxygen</a:t>
            </a:r>
            <a:endParaRPr lang="en-US" sz="5400" b="0" i="1" cap="none" spc="0" dirty="0">
              <a:ln w="0"/>
              <a:solidFill>
                <a:schemeClr val="accent1"/>
              </a:solidFill>
              <a:effectLst>
                <a:outerShdw blurRad="38100" dist="25400" dir="5400000" algn="ctr" rotWithShape="0">
                  <a:srgbClr val="6E747A">
                    <a:alpha val="43000"/>
                  </a:srgbClr>
                </a:outerShdw>
              </a:effectLst>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57644201"/>
      </p:ext>
    </p:extLst>
  </p:cSld>
  <p:clrMapOvr>
    <a:masterClrMapping/>
  </p:clrMapOvr>
  <mc:AlternateContent xmlns:mc="http://schemas.openxmlformats.org/markup-compatibility/2006">
    <mc:Choice xmlns:p14="http://schemas.microsoft.com/office/powerpoint/2010/main" Requires="p14">
      <p:transition spd="slow" p14:dur="2000" advTm="23583"/>
    </mc:Choice>
    <mc:Fallback>
      <p:transition spd="slow" advTm="23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2388" y="275905"/>
            <a:ext cx="7315656" cy="646331"/>
          </a:xfrm>
          <a:prstGeom prst="rect">
            <a:avLst/>
          </a:prstGeom>
        </p:spPr>
        <p:txBody>
          <a:bodyPr wrap="none">
            <a:spAutoFit/>
          </a:bodyPr>
          <a:lstStyle/>
          <a:p>
            <a:pPr algn="ctr"/>
            <a:r>
              <a:rPr lang="en-US" sz="3600" b="1" i="1" cap="none" spc="0" dirty="0" smtClean="0">
                <a:ln w="0"/>
                <a:solidFill>
                  <a:schemeClr val="accent1"/>
                </a:solidFill>
                <a:effectLst>
                  <a:outerShdw blurRad="38100" dist="25400" dir="5400000" algn="ctr" rotWithShape="0">
                    <a:srgbClr val="6E747A">
                      <a:alpha val="43000"/>
                    </a:srgbClr>
                  </a:outerShdw>
                </a:effectLst>
              </a:rPr>
              <a:t>Acute on Chronic Respiratory Failures</a:t>
            </a:r>
            <a:endParaRPr lang="en-US" sz="3600" b="1" i="1" cap="none" spc="0" dirty="0">
              <a:ln w="0"/>
              <a:solidFill>
                <a:schemeClr val="accent1"/>
              </a:solidFill>
              <a:effectLst>
                <a:outerShdw blurRad="38100" dist="25400" dir="5400000" algn="ctr" rotWithShape="0">
                  <a:srgbClr val="6E747A">
                    <a:alpha val="43000"/>
                  </a:srgbClr>
                </a:outerShdw>
              </a:effectLst>
            </a:endParaRPr>
          </a:p>
        </p:txBody>
      </p:sp>
      <p:sp>
        <p:nvSpPr>
          <p:cNvPr id="3" name="TextBox 2"/>
          <p:cNvSpPr txBox="1"/>
          <p:nvPr/>
        </p:nvSpPr>
        <p:spPr>
          <a:xfrm>
            <a:off x="948008" y="4112646"/>
            <a:ext cx="9936480"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pCO2 &gt; 50mm Hg with a pH &lt; 7.35, or,</a:t>
            </a:r>
          </a:p>
          <a:p>
            <a:pPr marL="285750" indent="-285750">
              <a:buFont typeface="Arial" panose="020B0604020202020204" pitchFamily="34" charset="0"/>
              <a:buChar char="•"/>
            </a:pPr>
            <a:r>
              <a:rPr lang="en-US" dirty="0" smtClean="0"/>
              <a:t>Increase in baseline pCO2 by &gt; 10 mm Hg</a:t>
            </a:r>
          </a:p>
        </p:txBody>
      </p:sp>
      <p:sp>
        <p:nvSpPr>
          <p:cNvPr id="4" name="Rectangle 3"/>
          <p:cNvSpPr/>
          <p:nvPr/>
        </p:nvSpPr>
        <p:spPr>
          <a:xfrm>
            <a:off x="735594" y="1527562"/>
            <a:ext cx="7383752" cy="461665"/>
          </a:xfrm>
          <a:prstGeom prst="rect">
            <a:avLst/>
          </a:prstGeom>
          <a:noFill/>
        </p:spPr>
        <p:txBody>
          <a:bodyPr wrap="none" lIns="91440" tIns="45720" rIns="91440" bIns="45720">
            <a:spAutoFit/>
          </a:bodyPr>
          <a:lstStyle/>
          <a:p>
            <a:pPr algn="ctr"/>
            <a:r>
              <a:rPr lang="en-US" sz="2400" dirty="0" smtClean="0">
                <a:ln w="0"/>
                <a:solidFill>
                  <a:schemeClr val="accent1"/>
                </a:solidFill>
                <a:effectLst>
                  <a:outerShdw blurRad="38100" dist="25400" dir="5400000" algn="ctr" rotWithShape="0">
                    <a:srgbClr val="6E747A">
                      <a:alpha val="43000"/>
                    </a:srgbClr>
                  </a:outerShdw>
                </a:effectLst>
              </a:rPr>
              <a:t>Acute on chronic respiratory failure with hypoxia</a:t>
            </a:r>
            <a:endParaRPr lang="en-US" sz="2400" b="0" cap="none" spc="0" dirty="0">
              <a:ln w="0"/>
              <a:solidFill>
                <a:schemeClr val="accent1"/>
              </a:solidFill>
              <a:effectLst>
                <a:outerShdw blurRad="38100" dist="25400" dir="5400000" algn="ctr" rotWithShape="0">
                  <a:srgbClr val="6E747A">
                    <a:alpha val="43000"/>
                  </a:srgbClr>
                </a:outerShdw>
              </a:effectLst>
            </a:endParaRPr>
          </a:p>
        </p:txBody>
      </p:sp>
      <p:sp>
        <p:nvSpPr>
          <p:cNvPr id="5" name="Rectangle 4"/>
          <p:cNvSpPr/>
          <p:nvPr/>
        </p:nvSpPr>
        <p:spPr>
          <a:xfrm>
            <a:off x="735594" y="3581685"/>
            <a:ext cx="8133958" cy="461665"/>
          </a:xfrm>
          <a:prstGeom prst="rect">
            <a:avLst/>
          </a:prstGeom>
        </p:spPr>
        <p:txBody>
          <a:bodyPr wrap="none">
            <a:spAutoFit/>
          </a:bodyPr>
          <a:lstStyle/>
          <a:p>
            <a:pPr algn="ctr"/>
            <a:r>
              <a:rPr lang="en-US" sz="2400" dirty="0">
                <a:ln w="0"/>
                <a:solidFill>
                  <a:schemeClr val="accent1"/>
                </a:solidFill>
                <a:effectLst>
                  <a:outerShdw blurRad="38100" dist="25400" dir="5400000" algn="ctr" rotWithShape="0">
                    <a:srgbClr val="6E747A">
                      <a:alpha val="43000"/>
                    </a:srgbClr>
                  </a:outerShdw>
                </a:effectLst>
              </a:rPr>
              <a:t>Acute on chronic respiratory failure with </a:t>
            </a:r>
            <a:r>
              <a:rPr lang="en-US" sz="2400" dirty="0" smtClean="0">
                <a:ln w="0"/>
                <a:solidFill>
                  <a:schemeClr val="accent1"/>
                </a:solidFill>
                <a:effectLst>
                  <a:outerShdw blurRad="38100" dist="25400" dir="5400000" algn="ctr" rotWithShape="0">
                    <a:srgbClr val="6E747A">
                      <a:alpha val="43000"/>
                    </a:srgbClr>
                  </a:outerShdw>
                </a:effectLst>
              </a:rPr>
              <a:t>hypercapnia</a:t>
            </a:r>
            <a:endParaRPr lang="en-US" sz="2400" dirty="0">
              <a:ln w="0"/>
              <a:solidFill>
                <a:schemeClr val="accent1"/>
              </a:solidFill>
              <a:effectLst>
                <a:outerShdw blurRad="38100" dist="25400" dir="5400000" algn="ctr" rotWithShape="0">
                  <a:srgbClr val="6E747A">
                    <a:alpha val="43000"/>
                  </a:srgbClr>
                </a:outerShdw>
              </a:effectLst>
            </a:endParaRPr>
          </a:p>
        </p:txBody>
      </p:sp>
      <p:sp>
        <p:nvSpPr>
          <p:cNvPr id="6" name="TextBox 5"/>
          <p:cNvSpPr txBox="1"/>
          <p:nvPr/>
        </p:nvSpPr>
        <p:spPr>
          <a:xfrm>
            <a:off x="948008" y="2094033"/>
            <a:ext cx="10466773"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Already on oxygen around the clock due to underlying condition</a:t>
            </a:r>
          </a:p>
          <a:p>
            <a:pPr marL="285750" indent="-285750">
              <a:buFont typeface="Arial" panose="020B0604020202020204" pitchFamily="34" charset="0"/>
              <a:buChar char="•"/>
            </a:pPr>
            <a:r>
              <a:rPr lang="en-US" dirty="0" smtClean="0"/>
              <a:t>Increased dyspnea, treated with an increase in their normal dose of supplemental oxygen</a:t>
            </a:r>
          </a:p>
          <a:p>
            <a:pPr marL="285750" indent="-285750">
              <a:buFont typeface="Arial" panose="020B0604020202020204" pitchFamily="34" charset="0"/>
              <a:buChar char="•"/>
            </a:pPr>
            <a:r>
              <a:rPr lang="en-US" dirty="0" smtClean="0"/>
              <a:t>SpO2 &lt; 91% on chronic oxygen administration. </a:t>
            </a:r>
            <a:endParaRPr lang="en-US" dirty="0"/>
          </a:p>
        </p:txBody>
      </p:sp>
      <p:sp>
        <p:nvSpPr>
          <p:cNvPr id="7" name="Horizontal Scroll 6"/>
          <p:cNvSpPr/>
          <p:nvPr/>
        </p:nvSpPr>
        <p:spPr>
          <a:xfrm>
            <a:off x="2148397" y="5138633"/>
            <a:ext cx="9685536" cy="147042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When determining an acute on chronic respiratory failure, one must understand the patient’s already compromised baseline function.  If the baseline is unknown, it can be retrospectively compared once the acute illness is resolved and added treatments have been discontinued.</a:t>
            </a:r>
            <a:endParaRPr lang="en-US"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49686806"/>
      </p:ext>
    </p:extLst>
  </p:cSld>
  <p:clrMapOvr>
    <a:masterClrMapping/>
  </p:clrMapOvr>
  <mc:AlternateContent xmlns:mc="http://schemas.openxmlformats.org/markup-compatibility/2006">
    <mc:Choice xmlns:p14="http://schemas.microsoft.com/office/powerpoint/2010/main" Requires="p14">
      <p:transition spd="slow" p14:dur="2000" advTm="79314"/>
    </mc:Choice>
    <mc:Fallback>
      <p:transition spd="slow" advTm="79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591987714"/>
              </p:ext>
            </p:extLst>
          </p:nvPr>
        </p:nvGraphicFramePr>
        <p:xfrm>
          <a:off x="939114" y="752049"/>
          <a:ext cx="10569145" cy="59447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p:cNvSpPr/>
          <p:nvPr/>
        </p:nvSpPr>
        <p:spPr>
          <a:xfrm>
            <a:off x="2628239" y="0"/>
            <a:ext cx="7446269" cy="646331"/>
          </a:xfrm>
          <a:prstGeom prst="rect">
            <a:avLst/>
          </a:prstGeom>
        </p:spPr>
        <p:txBody>
          <a:bodyPr wrap="none">
            <a:spAutoFit/>
          </a:bodyPr>
          <a:lstStyle/>
          <a:p>
            <a:pPr algn="ctr"/>
            <a:r>
              <a:rPr lang="en-US" sz="3600" i="1" dirty="0" smtClean="0">
                <a:ln w="0"/>
                <a:solidFill>
                  <a:schemeClr val="accent1"/>
                </a:solidFill>
                <a:effectLst>
                  <a:outerShdw blurRad="38100" dist="25400" dir="5400000" algn="ctr" rotWithShape="0">
                    <a:srgbClr val="6E747A">
                      <a:alpha val="43000"/>
                    </a:srgbClr>
                  </a:outerShdw>
                </a:effectLst>
              </a:rPr>
              <a:t>Postoperative Respiratory Failure</a:t>
            </a:r>
            <a:endParaRPr lang="en-US" sz="3600" b="0" i="1" cap="none" spc="0" dirty="0">
              <a:ln w="0"/>
              <a:solidFill>
                <a:schemeClr val="accent1"/>
              </a:solidFill>
              <a:effectLst>
                <a:outerShdw blurRad="38100" dist="25400" dir="5400000" algn="ctr" rotWithShape="0">
                  <a:srgbClr val="6E747A">
                    <a:alpha val="43000"/>
                  </a:srgbClr>
                </a:outerShdw>
              </a:effectLs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11245388"/>
      </p:ext>
    </p:extLst>
  </p:cSld>
  <p:clrMapOvr>
    <a:masterClrMapping/>
  </p:clrMapOvr>
  <mc:AlternateContent xmlns:mc="http://schemas.openxmlformats.org/markup-compatibility/2006">
    <mc:Choice xmlns:p14="http://schemas.microsoft.com/office/powerpoint/2010/main" Requires="p14">
      <p:transition spd="slow" p14:dur="2000" advTm="34145"/>
    </mc:Choice>
    <mc:Fallback>
      <p:transition spd="slow" advTm="34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73705" y="102214"/>
            <a:ext cx="9462014" cy="1754326"/>
          </a:xfrm>
          <a:prstGeom prst="rect">
            <a:avLst/>
          </a:prstGeom>
          <a:noFill/>
        </p:spPr>
        <p:txBody>
          <a:bodyPr wrap="none" lIns="91440" tIns="45720" rIns="91440" bIns="45720">
            <a:spAutoFit/>
          </a:bodyPr>
          <a:lstStyle/>
          <a:p>
            <a:pPr algn="ctr"/>
            <a:r>
              <a:rPr lang="en-US" sz="5400" i="1" dirty="0" smtClean="0">
                <a:ln w="0"/>
                <a:solidFill>
                  <a:schemeClr val="accent1"/>
                </a:solidFill>
                <a:effectLst>
                  <a:outerShdw blurRad="38100" dist="25400" dir="5400000" algn="ctr" rotWithShape="0">
                    <a:srgbClr val="6E747A">
                      <a:alpha val="43000"/>
                    </a:srgbClr>
                  </a:outerShdw>
                </a:effectLst>
              </a:rPr>
              <a:t>When to document</a:t>
            </a:r>
          </a:p>
          <a:p>
            <a:pPr algn="ctr"/>
            <a:r>
              <a:rPr lang="en-US" sz="5400" i="1" dirty="0" smtClean="0">
                <a:ln w="0"/>
                <a:solidFill>
                  <a:schemeClr val="accent1"/>
                </a:solidFill>
                <a:effectLst>
                  <a:outerShdw blurRad="38100" dist="25400" dir="5400000" algn="ctr" rotWithShape="0">
                    <a:srgbClr val="6E747A">
                      <a:alpha val="43000"/>
                    </a:srgbClr>
                  </a:outerShdw>
                </a:effectLst>
              </a:rPr>
              <a:t>Postoperative Respiratory Failure</a:t>
            </a:r>
            <a:endParaRPr lang="en-US" sz="5400" i="1" dirty="0">
              <a:ln w="0"/>
              <a:solidFill>
                <a:schemeClr val="accent1"/>
              </a:solidFill>
              <a:effectLst>
                <a:outerShdw blurRad="38100" dist="25400" dir="5400000" algn="ctr" rotWithShape="0">
                  <a:srgbClr val="6E747A">
                    <a:alpha val="43000"/>
                  </a:srgbClr>
                </a:outerShdw>
              </a:effectLst>
            </a:endParaRPr>
          </a:p>
        </p:txBody>
      </p:sp>
      <p:sp>
        <p:nvSpPr>
          <p:cNvPr id="6" name="Horizontal Scroll 5"/>
          <p:cNvSpPr/>
          <p:nvPr/>
        </p:nvSpPr>
        <p:spPr>
          <a:xfrm>
            <a:off x="321277" y="2029097"/>
            <a:ext cx="11304665" cy="10332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You cannot wean patient from Ventilator within 48 hours after surgery</a:t>
            </a:r>
            <a:endParaRPr lang="en-US" dirty="0"/>
          </a:p>
        </p:txBody>
      </p:sp>
      <p:sp>
        <p:nvSpPr>
          <p:cNvPr id="7" name="Horizontal Scroll 6"/>
          <p:cNvSpPr/>
          <p:nvPr/>
        </p:nvSpPr>
        <p:spPr>
          <a:xfrm>
            <a:off x="321277" y="3448594"/>
            <a:ext cx="11304665" cy="10332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Unplanned Intubation or Reintubation in the postoperative period</a:t>
            </a:r>
            <a:endParaRPr lang="en-US" dirty="0"/>
          </a:p>
        </p:txBody>
      </p:sp>
      <p:sp>
        <p:nvSpPr>
          <p:cNvPr id="8" name="Horizontal Scroll 7"/>
          <p:cNvSpPr/>
          <p:nvPr/>
        </p:nvSpPr>
        <p:spPr>
          <a:xfrm>
            <a:off x="321278" y="4868091"/>
            <a:ext cx="11304664" cy="10332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a:t>
            </a:r>
            <a:r>
              <a:rPr lang="en-US" dirty="0" smtClean="0"/>
              <a:t>ou </a:t>
            </a:r>
            <a:r>
              <a:rPr lang="en-US" dirty="0"/>
              <a:t>are able to link the Respiratory Failure directly to the Surgical Procedure</a:t>
            </a:r>
          </a:p>
        </p:txBody>
      </p:sp>
      <p:sp>
        <p:nvSpPr>
          <p:cNvPr id="2" name="TextBox 1"/>
          <p:cNvSpPr txBox="1"/>
          <p:nvPr/>
        </p:nvSpPr>
        <p:spPr>
          <a:xfrm>
            <a:off x="5625737" y="3109434"/>
            <a:ext cx="531223" cy="369332"/>
          </a:xfrm>
          <a:prstGeom prst="rect">
            <a:avLst/>
          </a:prstGeom>
          <a:noFill/>
        </p:spPr>
        <p:txBody>
          <a:bodyPr wrap="square" rtlCol="0">
            <a:spAutoFit/>
          </a:bodyPr>
          <a:lstStyle/>
          <a:p>
            <a:r>
              <a:rPr lang="en-US" dirty="0" smtClean="0"/>
              <a:t>OR</a:t>
            </a:r>
            <a:endParaRPr lang="en-US" dirty="0"/>
          </a:p>
        </p:txBody>
      </p:sp>
      <p:sp>
        <p:nvSpPr>
          <p:cNvPr id="3" name="TextBox 2"/>
          <p:cNvSpPr txBox="1"/>
          <p:nvPr/>
        </p:nvSpPr>
        <p:spPr>
          <a:xfrm>
            <a:off x="5564306" y="4498759"/>
            <a:ext cx="818605" cy="369332"/>
          </a:xfrm>
          <a:prstGeom prst="rect">
            <a:avLst/>
          </a:prstGeom>
          <a:noFill/>
        </p:spPr>
        <p:txBody>
          <a:bodyPr wrap="square" rtlCol="0">
            <a:spAutoFit/>
          </a:bodyPr>
          <a:lstStyle/>
          <a:p>
            <a:r>
              <a:rPr lang="en-US" dirty="0" smtClean="0"/>
              <a:t>AND</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13255175"/>
      </p:ext>
    </p:extLst>
  </p:cSld>
  <p:clrMapOvr>
    <a:masterClrMapping/>
  </p:clrMapOvr>
  <mc:AlternateContent xmlns:mc="http://schemas.openxmlformats.org/markup-compatibility/2006">
    <mc:Choice xmlns:p14="http://schemas.microsoft.com/office/powerpoint/2010/main" Requires="p14">
      <p:transition spd="slow" p14:dur="2000" advTm="21097"/>
    </mc:Choice>
    <mc:Fallback>
      <p:transition spd="slow" advTm="21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5208</TotalTime>
  <Words>1799</Words>
  <Application>Microsoft Office PowerPoint</Application>
  <PresentationFormat>Widescreen</PresentationFormat>
  <Paragraphs>214</Paragraphs>
  <Slides>18</Slides>
  <Notes>0</Notes>
  <HiddenSlides>0</HiddenSlides>
  <MMClips>18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Bahnschrift</vt:lpstr>
      <vt:lpstr>Bahnschrift SemiBold</vt:lpstr>
      <vt:lpstr>Calibri</vt:lpstr>
      <vt:lpstr>Calibri Light</vt:lpstr>
      <vt:lpstr>Segoe UI Black</vt:lpstr>
      <vt:lpstr>Times New Roman</vt:lpstr>
      <vt:lpstr>Wingdings</vt:lpstr>
      <vt:lpstr>Office Theme</vt:lpstr>
      <vt:lpstr>Respiratory Failure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Catholic Health System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Respiratory Failure</dc:title>
  <dc:creator>Mazur, Deborah</dc:creator>
  <cp:lastModifiedBy>Lach, Jeffrey J</cp:lastModifiedBy>
  <cp:revision>221</cp:revision>
  <dcterms:created xsi:type="dcterms:W3CDTF">2022-05-23T13:30:54Z</dcterms:created>
  <dcterms:modified xsi:type="dcterms:W3CDTF">2023-04-19T13:13:36Z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-2092050456</vt:i4>
  </property>
  <property fmtid="{D5CDD505-2E9C-101B-9397-08002B2CF9AE}" pid="3" name="_NewReviewCycle">
    <vt:lpwstr/>
  </property>
  <property fmtid="{D5CDD505-2E9C-101B-9397-08002B2CF9AE}" pid="4" name="_EmailSubject">
    <vt:lpwstr>respiratory failure </vt:lpwstr>
  </property>
  <property fmtid="{D5CDD505-2E9C-101B-9397-08002B2CF9AE}" pid="5" name="_AuthorEmail">
    <vt:lpwstr>jlach@chsbuffalo.org</vt:lpwstr>
  </property>
  <property fmtid="{D5CDD505-2E9C-101B-9397-08002B2CF9AE}" pid="6" name="_AuthorEmailDisplayName">
    <vt:lpwstr>Lach, Jeffrey J</vt:lpwstr>
  </property>
  <property fmtid="{D5CDD505-2E9C-101B-9397-08002B2CF9AE}" pid="7" name="_PreviousAdHocReviewCycleID">
    <vt:i4>-413653353</vt:i4>
  </property>
</Properties>
</file>