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7"/>
  </p:notesMasterIdLst>
  <p:sldIdLst>
    <p:sldId id="256" r:id="rId2"/>
    <p:sldId id="297" r:id="rId3"/>
    <p:sldId id="303" r:id="rId4"/>
    <p:sldId id="298" r:id="rId5"/>
    <p:sldId id="299" r:id="rId6"/>
    <p:sldId id="302" r:id="rId7"/>
    <p:sldId id="304" r:id="rId8"/>
    <p:sldId id="275" r:id="rId9"/>
    <p:sldId id="276" r:id="rId10"/>
    <p:sldId id="269" r:id="rId11"/>
    <p:sldId id="270" r:id="rId12"/>
    <p:sldId id="271" r:id="rId13"/>
    <p:sldId id="301" r:id="rId14"/>
    <p:sldId id="257" r:id="rId15"/>
    <p:sldId id="281" r:id="rId16"/>
    <p:sldId id="258" r:id="rId17"/>
    <p:sldId id="263" r:id="rId18"/>
    <p:sldId id="282" r:id="rId19"/>
    <p:sldId id="265" r:id="rId20"/>
    <p:sldId id="260" r:id="rId21"/>
    <p:sldId id="286" r:id="rId22"/>
    <p:sldId id="306" r:id="rId23"/>
    <p:sldId id="264" r:id="rId24"/>
    <p:sldId id="274" r:id="rId25"/>
    <p:sldId id="295" r:id="rId26"/>
    <p:sldId id="287" r:id="rId27"/>
    <p:sldId id="305" r:id="rId28"/>
    <p:sldId id="266" r:id="rId29"/>
    <p:sldId id="277" r:id="rId30"/>
    <p:sldId id="293" r:id="rId31"/>
    <p:sldId id="278" r:id="rId32"/>
    <p:sldId id="294" r:id="rId33"/>
    <p:sldId id="296" r:id="rId34"/>
    <p:sldId id="308" r:id="rId35"/>
    <p:sldId id="307"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06BA"/>
    <a:srgbClr val="9E2298"/>
    <a:srgbClr val="9D23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p:normalViewPr>
  <p:slideViewPr>
    <p:cSldViewPr snapToGrid="0">
      <p:cViewPr varScale="1">
        <p:scale>
          <a:sx n="81" d="100"/>
          <a:sy n="81" d="100"/>
        </p:scale>
        <p:origin x="120"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E88B73-4C85-4DB1-BFAC-40103954BB56}"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A9DDB02D-3063-4530-AC2B-0C9E623AD842}">
      <dgm:prSet phldrT="[Text]"/>
      <dgm:spPr/>
      <dgm:t>
        <a:bodyPr/>
        <a:lstStyle/>
        <a:p>
          <a:r>
            <a:rPr lang="en-US" dirty="0" smtClean="0"/>
            <a:t>Postoperative Respiratory Failure</a:t>
          </a:r>
          <a:endParaRPr lang="en-US" dirty="0"/>
        </a:p>
      </dgm:t>
    </dgm:pt>
    <dgm:pt modelId="{79C34160-E2AB-4BEB-859E-5D027B579856}" type="parTrans" cxnId="{2592BFB1-BBB5-4416-808C-EA9C774F477A}">
      <dgm:prSet/>
      <dgm:spPr/>
      <dgm:t>
        <a:bodyPr/>
        <a:lstStyle/>
        <a:p>
          <a:endParaRPr lang="en-US"/>
        </a:p>
      </dgm:t>
    </dgm:pt>
    <dgm:pt modelId="{86EE0A5D-55E9-4D9F-90E0-8DA2ADE5FF32}" type="sibTrans" cxnId="{2592BFB1-BBB5-4416-808C-EA9C774F477A}">
      <dgm:prSet/>
      <dgm:spPr/>
      <dgm:t>
        <a:bodyPr/>
        <a:lstStyle/>
        <a:p>
          <a:endParaRPr lang="en-US"/>
        </a:p>
      </dgm:t>
    </dgm:pt>
    <dgm:pt modelId="{2BC22DF8-AA6F-4D39-BCC6-7967B0D5CC72}">
      <dgm:prSet phldrT="[Text]"/>
      <dgm:spPr/>
      <dgm:t>
        <a:bodyPr/>
        <a:lstStyle/>
        <a:p>
          <a:r>
            <a:rPr lang="en-US" dirty="0" smtClean="0"/>
            <a:t>Inability to wean from mechanical ventilation within 48 hours of surgery</a:t>
          </a:r>
          <a:endParaRPr lang="en-US" dirty="0"/>
        </a:p>
      </dgm:t>
    </dgm:pt>
    <dgm:pt modelId="{534531C4-7A98-4041-91FE-AFD7F5195C82}" type="parTrans" cxnId="{00353B35-5866-425F-8929-6D1DAF2C76B6}">
      <dgm:prSet/>
      <dgm:spPr/>
      <dgm:t>
        <a:bodyPr/>
        <a:lstStyle/>
        <a:p>
          <a:endParaRPr lang="en-US"/>
        </a:p>
      </dgm:t>
    </dgm:pt>
    <dgm:pt modelId="{F29EB1BB-8DBE-4320-8C56-5FE77B126F6D}" type="sibTrans" cxnId="{00353B35-5866-425F-8929-6D1DAF2C76B6}">
      <dgm:prSet/>
      <dgm:spPr/>
      <dgm:t>
        <a:bodyPr/>
        <a:lstStyle/>
        <a:p>
          <a:endParaRPr lang="en-US"/>
        </a:p>
      </dgm:t>
    </dgm:pt>
    <dgm:pt modelId="{F6D1CC0D-E9B7-48CC-A361-F179D189FF87}">
      <dgm:prSet phldrT="[Text]"/>
      <dgm:spPr/>
      <dgm:t>
        <a:bodyPr/>
        <a:lstStyle/>
        <a:p>
          <a:r>
            <a:rPr lang="en-US" dirty="0" smtClean="0"/>
            <a:t>Unplanned intubation/re-intubation in the postoperative period</a:t>
          </a:r>
          <a:endParaRPr lang="en-US" dirty="0"/>
        </a:p>
      </dgm:t>
    </dgm:pt>
    <dgm:pt modelId="{19B90EFD-77B6-4072-B82F-0C92DB1F9836}" type="parTrans" cxnId="{76CC8759-196A-450B-819A-4B809B91714C}">
      <dgm:prSet/>
      <dgm:spPr/>
      <dgm:t>
        <a:bodyPr/>
        <a:lstStyle/>
        <a:p>
          <a:endParaRPr lang="en-US"/>
        </a:p>
      </dgm:t>
    </dgm:pt>
    <dgm:pt modelId="{E69DDBC3-5567-41D5-A60E-A6C0E1CA825E}" type="sibTrans" cxnId="{76CC8759-196A-450B-819A-4B809B91714C}">
      <dgm:prSet/>
      <dgm:spPr/>
      <dgm:t>
        <a:bodyPr/>
        <a:lstStyle/>
        <a:p>
          <a:endParaRPr lang="en-US"/>
        </a:p>
      </dgm:t>
    </dgm:pt>
    <dgm:pt modelId="{5DE9399B-8EEA-4F27-AC16-69473451E3D5}">
      <dgm:prSet phldrT="[Text]"/>
      <dgm:spPr/>
      <dgm:t>
        <a:bodyPr/>
        <a:lstStyle/>
        <a:p>
          <a:r>
            <a:rPr lang="en-US" dirty="0" smtClean="0"/>
            <a:t>Must identify underlying cause (</a:t>
          </a:r>
          <a:r>
            <a:rPr lang="en-US" dirty="0" err="1" smtClean="0"/>
            <a:t>ie</a:t>
          </a:r>
          <a:r>
            <a:rPr lang="en-US" dirty="0" smtClean="0"/>
            <a:t>..  PNA. COPD/Bronchospasm,  CHF, Atelectasis, Anesthetics, Opioids, Sedatives, Atelectasis</a:t>
          </a:r>
          <a:endParaRPr lang="en-US" dirty="0"/>
        </a:p>
      </dgm:t>
    </dgm:pt>
    <dgm:pt modelId="{0B4540EF-8179-423C-A2D0-7DD9C2F5ADCB}" type="parTrans" cxnId="{86AF59BB-41B5-4B0B-8B3A-53E40ED1D3AE}">
      <dgm:prSet/>
      <dgm:spPr/>
      <dgm:t>
        <a:bodyPr/>
        <a:lstStyle/>
        <a:p>
          <a:endParaRPr lang="en-US"/>
        </a:p>
      </dgm:t>
    </dgm:pt>
    <dgm:pt modelId="{A08A56C9-155D-433B-A814-E30B4449EDCE}" type="sibTrans" cxnId="{86AF59BB-41B5-4B0B-8B3A-53E40ED1D3AE}">
      <dgm:prSet/>
      <dgm:spPr/>
      <dgm:t>
        <a:bodyPr/>
        <a:lstStyle/>
        <a:p>
          <a:endParaRPr lang="en-US"/>
        </a:p>
      </dgm:t>
    </dgm:pt>
    <dgm:pt modelId="{3089D0C9-5634-4473-8E42-7B669C9C7CDC}">
      <dgm:prSet phldrT="[Text]"/>
      <dgm:spPr/>
      <dgm:t>
        <a:bodyPr/>
        <a:lstStyle/>
        <a:p>
          <a:r>
            <a:rPr lang="en-US" dirty="0" smtClean="0"/>
            <a:t>Is considered a pulmonary complication from the surgical procedure- </a:t>
          </a:r>
          <a:r>
            <a:rPr lang="en-US" b="1" u="sng" dirty="0" smtClean="0"/>
            <a:t>MD MUST DOCUMENT IT IS A DIRECT COMPLICATION OF THE SURGERY</a:t>
          </a:r>
          <a:endParaRPr lang="en-US" b="1" u="sng" dirty="0"/>
        </a:p>
      </dgm:t>
    </dgm:pt>
    <dgm:pt modelId="{F5F9F949-274F-4BBA-AD69-E8F0212BEB32}" type="parTrans" cxnId="{46FCE354-4545-468A-A5DA-93FC0C4EFC52}">
      <dgm:prSet/>
      <dgm:spPr/>
      <dgm:t>
        <a:bodyPr/>
        <a:lstStyle/>
        <a:p>
          <a:endParaRPr lang="en-US"/>
        </a:p>
      </dgm:t>
    </dgm:pt>
    <dgm:pt modelId="{730D1E02-5FA7-43F3-80D0-8C3598FAD73C}" type="sibTrans" cxnId="{46FCE354-4545-468A-A5DA-93FC0C4EFC52}">
      <dgm:prSet/>
      <dgm:spPr/>
      <dgm:t>
        <a:bodyPr/>
        <a:lstStyle/>
        <a:p>
          <a:endParaRPr lang="en-US"/>
        </a:p>
      </dgm:t>
    </dgm:pt>
    <dgm:pt modelId="{F71E8931-FA6C-40A6-BC9F-BC97D8EF0039}" type="pres">
      <dgm:prSet presAssocID="{AEE88B73-4C85-4DB1-BFAC-40103954BB56}" presName="Name0" presStyleCnt="0">
        <dgm:presLayoutVars>
          <dgm:chMax val="1"/>
          <dgm:dir/>
          <dgm:animLvl val="ctr"/>
          <dgm:resizeHandles val="exact"/>
        </dgm:presLayoutVars>
      </dgm:prSet>
      <dgm:spPr/>
      <dgm:t>
        <a:bodyPr/>
        <a:lstStyle/>
        <a:p>
          <a:endParaRPr lang="en-US"/>
        </a:p>
      </dgm:t>
    </dgm:pt>
    <dgm:pt modelId="{28A49C0E-60E3-4432-B40A-09A6DB2C2A20}" type="pres">
      <dgm:prSet presAssocID="{A9DDB02D-3063-4530-AC2B-0C9E623AD842}" presName="centerShape" presStyleLbl="node0" presStyleIdx="0" presStyleCnt="1" custScaleX="153931"/>
      <dgm:spPr/>
      <dgm:t>
        <a:bodyPr/>
        <a:lstStyle/>
        <a:p>
          <a:endParaRPr lang="en-US"/>
        </a:p>
      </dgm:t>
    </dgm:pt>
    <dgm:pt modelId="{9B27AD12-8F1A-48C8-8102-6094D8EF1974}" type="pres">
      <dgm:prSet presAssocID="{534531C4-7A98-4041-91FE-AFD7F5195C82}" presName="parTrans" presStyleLbl="sibTrans2D1" presStyleIdx="0" presStyleCnt="4"/>
      <dgm:spPr/>
      <dgm:t>
        <a:bodyPr/>
        <a:lstStyle/>
        <a:p>
          <a:endParaRPr lang="en-US"/>
        </a:p>
      </dgm:t>
    </dgm:pt>
    <dgm:pt modelId="{DC075DD3-CF87-4E13-BD52-6997AC9986E7}" type="pres">
      <dgm:prSet presAssocID="{534531C4-7A98-4041-91FE-AFD7F5195C82}" presName="connectorText" presStyleLbl="sibTrans2D1" presStyleIdx="0" presStyleCnt="4"/>
      <dgm:spPr/>
      <dgm:t>
        <a:bodyPr/>
        <a:lstStyle/>
        <a:p>
          <a:endParaRPr lang="en-US"/>
        </a:p>
      </dgm:t>
    </dgm:pt>
    <dgm:pt modelId="{93C15955-F2D6-4C23-817F-C86851EE90BB}" type="pres">
      <dgm:prSet presAssocID="{2BC22DF8-AA6F-4D39-BCC6-7967B0D5CC72}" presName="node" presStyleLbl="node1" presStyleIdx="0" presStyleCnt="4" custScaleX="217128" custRadScaleRad="101185">
        <dgm:presLayoutVars>
          <dgm:bulletEnabled val="1"/>
        </dgm:presLayoutVars>
      </dgm:prSet>
      <dgm:spPr/>
      <dgm:t>
        <a:bodyPr/>
        <a:lstStyle/>
        <a:p>
          <a:endParaRPr lang="en-US"/>
        </a:p>
      </dgm:t>
    </dgm:pt>
    <dgm:pt modelId="{D1960557-A4FD-4C4B-9944-E9EBBA6B240F}" type="pres">
      <dgm:prSet presAssocID="{19B90EFD-77B6-4072-B82F-0C92DB1F9836}" presName="parTrans" presStyleLbl="sibTrans2D1" presStyleIdx="1" presStyleCnt="4"/>
      <dgm:spPr/>
      <dgm:t>
        <a:bodyPr/>
        <a:lstStyle/>
        <a:p>
          <a:endParaRPr lang="en-US"/>
        </a:p>
      </dgm:t>
    </dgm:pt>
    <dgm:pt modelId="{73FAA251-0A3A-4541-A5FF-40A1731F3B5F}" type="pres">
      <dgm:prSet presAssocID="{19B90EFD-77B6-4072-B82F-0C92DB1F9836}" presName="connectorText" presStyleLbl="sibTrans2D1" presStyleIdx="1" presStyleCnt="4"/>
      <dgm:spPr/>
      <dgm:t>
        <a:bodyPr/>
        <a:lstStyle/>
        <a:p>
          <a:endParaRPr lang="en-US"/>
        </a:p>
      </dgm:t>
    </dgm:pt>
    <dgm:pt modelId="{823FB9AE-4001-49D2-9620-C69362631FB9}" type="pres">
      <dgm:prSet presAssocID="{F6D1CC0D-E9B7-48CC-A361-F179D189FF87}" presName="node" presStyleLbl="node1" presStyleIdx="1" presStyleCnt="4" custScaleX="187007" custRadScaleRad="154397" custRadScaleInc="-1613">
        <dgm:presLayoutVars>
          <dgm:bulletEnabled val="1"/>
        </dgm:presLayoutVars>
      </dgm:prSet>
      <dgm:spPr/>
      <dgm:t>
        <a:bodyPr/>
        <a:lstStyle/>
        <a:p>
          <a:endParaRPr lang="en-US"/>
        </a:p>
      </dgm:t>
    </dgm:pt>
    <dgm:pt modelId="{EDED90FB-8216-406A-AD9B-BFC4211F3434}" type="pres">
      <dgm:prSet presAssocID="{0B4540EF-8179-423C-A2D0-7DD9C2F5ADCB}" presName="parTrans" presStyleLbl="sibTrans2D1" presStyleIdx="2" presStyleCnt="4"/>
      <dgm:spPr/>
      <dgm:t>
        <a:bodyPr/>
        <a:lstStyle/>
        <a:p>
          <a:endParaRPr lang="en-US"/>
        </a:p>
      </dgm:t>
    </dgm:pt>
    <dgm:pt modelId="{744514DA-7867-4C64-B77A-4FCE5DC7C8B2}" type="pres">
      <dgm:prSet presAssocID="{0B4540EF-8179-423C-A2D0-7DD9C2F5ADCB}" presName="connectorText" presStyleLbl="sibTrans2D1" presStyleIdx="2" presStyleCnt="4"/>
      <dgm:spPr/>
      <dgm:t>
        <a:bodyPr/>
        <a:lstStyle/>
        <a:p>
          <a:endParaRPr lang="en-US"/>
        </a:p>
      </dgm:t>
    </dgm:pt>
    <dgm:pt modelId="{A1BE741E-DFC0-4C60-9368-438DBEA2D7A4}" type="pres">
      <dgm:prSet presAssocID="{5DE9399B-8EEA-4F27-AC16-69473451E3D5}" presName="node" presStyleLbl="node1" presStyleIdx="2" presStyleCnt="4" custScaleX="229124" custRadScaleRad="102384" custRadScaleInc="-1947">
        <dgm:presLayoutVars>
          <dgm:bulletEnabled val="1"/>
        </dgm:presLayoutVars>
      </dgm:prSet>
      <dgm:spPr/>
      <dgm:t>
        <a:bodyPr/>
        <a:lstStyle/>
        <a:p>
          <a:endParaRPr lang="en-US"/>
        </a:p>
      </dgm:t>
    </dgm:pt>
    <dgm:pt modelId="{4D59B676-FBCD-474B-8A67-480029F2081E}" type="pres">
      <dgm:prSet presAssocID="{F5F9F949-274F-4BBA-AD69-E8F0212BEB32}" presName="parTrans" presStyleLbl="sibTrans2D1" presStyleIdx="3" presStyleCnt="4"/>
      <dgm:spPr/>
      <dgm:t>
        <a:bodyPr/>
        <a:lstStyle/>
        <a:p>
          <a:endParaRPr lang="en-US"/>
        </a:p>
      </dgm:t>
    </dgm:pt>
    <dgm:pt modelId="{451B2620-51F8-4635-9A45-8A633093BB10}" type="pres">
      <dgm:prSet presAssocID="{F5F9F949-274F-4BBA-AD69-E8F0212BEB32}" presName="connectorText" presStyleLbl="sibTrans2D1" presStyleIdx="3" presStyleCnt="4"/>
      <dgm:spPr/>
      <dgm:t>
        <a:bodyPr/>
        <a:lstStyle/>
        <a:p>
          <a:endParaRPr lang="en-US"/>
        </a:p>
      </dgm:t>
    </dgm:pt>
    <dgm:pt modelId="{0C66906F-D02C-4243-9A39-33269A04801A}" type="pres">
      <dgm:prSet presAssocID="{3089D0C9-5634-4473-8E42-7B669C9C7CDC}" presName="node" presStyleLbl="node1" presStyleIdx="3" presStyleCnt="4" custScaleX="172728" custRadScaleRad="152040" custRadScaleInc="983">
        <dgm:presLayoutVars>
          <dgm:bulletEnabled val="1"/>
        </dgm:presLayoutVars>
      </dgm:prSet>
      <dgm:spPr/>
      <dgm:t>
        <a:bodyPr/>
        <a:lstStyle/>
        <a:p>
          <a:endParaRPr lang="en-US"/>
        </a:p>
      </dgm:t>
    </dgm:pt>
  </dgm:ptLst>
  <dgm:cxnLst>
    <dgm:cxn modelId="{B0267521-5243-4E31-906D-264FB6304AFE}" type="presOf" srcId="{A9DDB02D-3063-4530-AC2B-0C9E623AD842}" destId="{28A49C0E-60E3-4432-B40A-09A6DB2C2A20}" srcOrd="0" destOrd="0" presId="urn:microsoft.com/office/officeart/2005/8/layout/radial5"/>
    <dgm:cxn modelId="{2592BFB1-BBB5-4416-808C-EA9C774F477A}" srcId="{AEE88B73-4C85-4DB1-BFAC-40103954BB56}" destId="{A9DDB02D-3063-4530-AC2B-0C9E623AD842}" srcOrd="0" destOrd="0" parTransId="{79C34160-E2AB-4BEB-859E-5D027B579856}" sibTransId="{86EE0A5D-55E9-4D9F-90E0-8DA2ADE5FF32}"/>
    <dgm:cxn modelId="{2161DEF0-78E6-4EA3-B837-247024D25B88}" type="presOf" srcId="{534531C4-7A98-4041-91FE-AFD7F5195C82}" destId="{DC075DD3-CF87-4E13-BD52-6997AC9986E7}" srcOrd="1" destOrd="0" presId="urn:microsoft.com/office/officeart/2005/8/layout/radial5"/>
    <dgm:cxn modelId="{C0771775-61CC-4BE5-B77D-325A3C8C82DE}" type="presOf" srcId="{F5F9F949-274F-4BBA-AD69-E8F0212BEB32}" destId="{4D59B676-FBCD-474B-8A67-480029F2081E}" srcOrd="0" destOrd="0" presId="urn:microsoft.com/office/officeart/2005/8/layout/radial5"/>
    <dgm:cxn modelId="{46FCE354-4545-468A-A5DA-93FC0C4EFC52}" srcId="{A9DDB02D-3063-4530-AC2B-0C9E623AD842}" destId="{3089D0C9-5634-4473-8E42-7B669C9C7CDC}" srcOrd="3" destOrd="0" parTransId="{F5F9F949-274F-4BBA-AD69-E8F0212BEB32}" sibTransId="{730D1E02-5FA7-43F3-80D0-8C3598FAD73C}"/>
    <dgm:cxn modelId="{98E739C9-DA6C-43F3-B8B5-25A73A1CED31}" type="presOf" srcId="{3089D0C9-5634-4473-8E42-7B669C9C7CDC}" destId="{0C66906F-D02C-4243-9A39-33269A04801A}" srcOrd="0" destOrd="0" presId="urn:microsoft.com/office/officeart/2005/8/layout/radial5"/>
    <dgm:cxn modelId="{76CC8759-196A-450B-819A-4B809B91714C}" srcId="{A9DDB02D-3063-4530-AC2B-0C9E623AD842}" destId="{F6D1CC0D-E9B7-48CC-A361-F179D189FF87}" srcOrd="1" destOrd="0" parTransId="{19B90EFD-77B6-4072-B82F-0C92DB1F9836}" sibTransId="{E69DDBC3-5567-41D5-A60E-A6C0E1CA825E}"/>
    <dgm:cxn modelId="{D7AB5F8E-671B-46A8-BA81-15CA36C2EE59}" type="presOf" srcId="{2BC22DF8-AA6F-4D39-BCC6-7967B0D5CC72}" destId="{93C15955-F2D6-4C23-817F-C86851EE90BB}" srcOrd="0" destOrd="0" presId="urn:microsoft.com/office/officeart/2005/8/layout/radial5"/>
    <dgm:cxn modelId="{D8B102EF-4E51-47D7-8207-CF3F4D37CDB7}" type="presOf" srcId="{0B4540EF-8179-423C-A2D0-7DD9C2F5ADCB}" destId="{EDED90FB-8216-406A-AD9B-BFC4211F3434}" srcOrd="0" destOrd="0" presId="urn:microsoft.com/office/officeart/2005/8/layout/radial5"/>
    <dgm:cxn modelId="{97A5D1D3-1BB3-4669-8787-08C5D864B984}" type="presOf" srcId="{F6D1CC0D-E9B7-48CC-A361-F179D189FF87}" destId="{823FB9AE-4001-49D2-9620-C69362631FB9}" srcOrd="0" destOrd="0" presId="urn:microsoft.com/office/officeart/2005/8/layout/radial5"/>
    <dgm:cxn modelId="{92569F19-795C-48E8-A194-35812928A2CE}" type="presOf" srcId="{19B90EFD-77B6-4072-B82F-0C92DB1F9836}" destId="{D1960557-A4FD-4C4B-9944-E9EBBA6B240F}" srcOrd="0" destOrd="0" presId="urn:microsoft.com/office/officeart/2005/8/layout/radial5"/>
    <dgm:cxn modelId="{86AF59BB-41B5-4B0B-8B3A-53E40ED1D3AE}" srcId="{A9DDB02D-3063-4530-AC2B-0C9E623AD842}" destId="{5DE9399B-8EEA-4F27-AC16-69473451E3D5}" srcOrd="2" destOrd="0" parTransId="{0B4540EF-8179-423C-A2D0-7DD9C2F5ADCB}" sibTransId="{A08A56C9-155D-433B-A814-E30B4449EDCE}"/>
    <dgm:cxn modelId="{C6EF6C7B-E491-4400-8A78-842BF994B88A}" type="presOf" srcId="{F5F9F949-274F-4BBA-AD69-E8F0212BEB32}" destId="{451B2620-51F8-4635-9A45-8A633093BB10}" srcOrd="1" destOrd="0" presId="urn:microsoft.com/office/officeart/2005/8/layout/radial5"/>
    <dgm:cxn modelId="{7A6D3A3E-29CD-4895-9C41-29F955CCE284}" type="presOf" srcId="{AEE88B73-4C85-4DB1-BFAC-40103954BB56}" destId="{F71E8931-FA6C-40A6-BC9F-BC97D8EF0039}" srcOrd="0" destOrd="0" presId="urn:microsoft.com/office/officeart/2005/8/layout/radial5"/>
    <dgm:cxn modelId="{3935D7EB-87EC-4252-9F47-3C1B500655F7}" type="presOf" srcId="{5DE9399B-8EEA-4F27-AC16-69473451E3D5}" destId="{A1BE741E-DFC0-4C60-9368-438DBEA2D7A4}" srcOrd="0" destOrd="0" presId="urn:microsoft.com/office/officeart/2005/8/layout/radial5"/>
    <dgm:cxn modelId="{ADF1A509-67E3-4659-B7F8-F9DF193B3D35}" type="presOf" srcId="{534531C4-7A98-4041-91FE-AFD7F5195C82}" destId="{9B27AD12-8F1A-48C8-8102-6094D8EF1974}" srcOrd="0" destOrd="0" presId="urn:microsoft.com/office/officeart/2005/8/layout/radial5"/>
    <dgm:cxn modelId="{2E115042-8B68-4938-99A4-324EADA0F562}" type="presOf" srcId="{0B4540EF-8179-423C-A2D0-7DD9C2F5ADCB}" destId="{744514DA-7867-4C64-B77A-4FCE5DC7C8B2}" srcOrd="1" destOrd="0" presId="urn:microsoft.com/office/officeart/2005/8/layout/radial5"/>
    <dgm:cxn modelId="{2A61F0A7-551D-40FB-A334-5DCDE0F7EE17}" type="presOf" srcId="{19B90EFD-77B6-4072-B82F-0C92DB1F9836}" destId="{73FAA251-0A3A-4541-A5FF-40A1731F3B5F}" srcOrd="1" destOrd="0" presId="urn:microsoft.com/office/officeart/2005/8/layout/radial5"/>
    <dgm:cxn modelId="{00353B35-5866-425F-8929-6D1DAF2C76B6}" srcId="{A9DDB02D-3063-4530-AC2B-0C9E623AD842}" destId="{2BC22DF8-AA6F-4D39-BCC6-7967B0D5CC72}" srcOrd="0" destOrd="0" parTransId="{534531C4-7A98-4041-91FE-AFD7F5195C82}" sibTransId="{F29EB1BB-8DBE-4320-8C56-5FE77B126F6D}"/>
    <dgm:cxn modelId="{063D5785-C41C-49CE-80DB-0C462166B035}" type="presParOf" srcId="{F71E8931-FA6C-40A6-BC9F-BC97D8EF0039}" destId="{28A49C0E-60E3-4432-B40A-09A6DB2C2A20}" srcOrd="0" destOrd="0" presId="urn:microsoft.com/office/officeart/2005/8/layout/radial5"/>
    <dgm:cxn modelId="{5E5D87A2-E0C2-42B9-8C45-A189E78182BB}" type="presParOf" srcId="{F71E8931-FA6C-40A6-BC9F-BC97D8EF0039}" destId="{9B27AD12-8F1A-48C8-8102-6094D8EF1974}" srcOrd="1" destOrd="0" presId="urn:microsoft.com/office/officeart/2005/8/layout/radial5"/>
    <dgm:cxn modelId="{D7BBA724-5340-454C-B847-7780B5E77125}" type="presParOf" srcId="{9B27AD12-8F1A-48C8-8102-6094D8EF1974}" destId="{DC075DD3-CF87-4E13-BD52-6997AC9986E7}" srcOrd="0" destOrd="0" presId="urn:microsoft.com/office/officeart/2005/8/layout/radial5"/>
    <dgm:cxn modelId="{2A541423-64D1-4F8B-BA7F-B2D590E1CDD2}" type="presParOf" srcId="{F71E8931-FA6C-40A6-BC9F-BC97D8EF0039}" destId="{93C15955-F2D6-4C23-817F-C86851EE90BB}" srcOrd="2" destOrd="0" presId="urn:microsoft.com/office/officeart/2005/8/layout/radial5"/>
    <dgm:cxn modelId="{6B5A2339-36A4-4BA5-B8FE-8C9DAE72ADAC}" type="presParOf" srcId="{F71E8931-FA6C-40A6-BC9F-BC97D8EF0039}" destId="{D1960557-A4FD-4C4B-9944-E9EBBA6B240F}" srcOrd="3" destOrd="0" presId="urn:microsoft.com/office/officeart/2005/8/layout/radial5"/>
    <dgm:cxn modelId="{A5B1B9E8-1907-4AFC-8CC3-6706DFB50639}" type="presParOf" srcId="{D1960557-A4FD-4C4B-9944-E9EBBA6B240F}" destId="{73FAA251-0A3A-4541-A5FF-40A1731F3B5F}" srcOrd="0" destOrd="0" presId="urn:microsoft.com/office/officeart/2005/8/layout/radial5"/>
    <dgm:cxn modelId="{49A0CC79-78A7-472E-B053-48987A005B77}" type="presParOf" srcId="{F71E8931-FA6C-40A6-BC9F-BC97D8EF0039}" destId="{823FB9AE-4001-49D2-9620-C69362631FB9}" srcOrd="4" destOrd="0" presId="urn:microsoft.com/office/officeart/2005/8/layout/radial5"/>
    <dgm:cxn modelId="{A58EB993-7CCF-4F1A-887E-BA8C949AF737}" type="presParOf" srcId="{F71E8931-FA6C-40A6-BC9F-BC97D8EF0039}" destId="{EDED90FB-8216-406A-AD9B-BFC4211F3434}" srcOrd="5" destOrd="0" presId="urn:microsoft.com/office/officeart/2005/8/layout/radial5"/>
    <dgm:cxn modelId="{58740F04-B663-4078-8BB4-5EC74B18C92B}" type="presParOf" srcId="{EDED90FB-8216-406A-AD9B-BFC4211F3434}" destId="{744514DA-7867-4C64-B77A-4FCE5DC7C8B2}" srcOrd="0" destOrd="0" presId="urn:microsoft.com/office/officeart/2005/8/layout/radial5"/>
    <dgm:cxn modelId="{889D81CC-ADB3-4B27-8CAC-168E03E0DF0E}" type="presParOf" srcId="{F71E8931-FA6C-40A6-BC9F-BC97D8EF0039}" destId="{A1BE741E-DFC0-4C60-9368-438DBEA2D7A4}" srcOrd="6" destOrd="0" presId="urn:microsoft.com/office/officeart/2005/8/layout/radial5"/>
    <dgm:cxn modelId="{41B1A962-823A-441D-B836-1603C52A25C9}" type="presParOf" srcId="{F71E8931-FA6C-40A6-BC9F-BC97D8EF0039}" destId="{4D59B676-FBCD-474B-8A67-480029F2081E}" srcOrd="7" destOrd="0" presId="urn:microsoft.com/office/officeart/2005/8/layout/radial5"/>
    <dgm:cxn modelId="{A2BA9F25-B299-4B4A-B2F7-BEAA3AE4C99E}" type="presParOf" srcId="{4D59B676-FBCD-474B-8A67-480029F2081E}" destId="{451B2620-51F8-4635-9A45-8A633093BB10}" srcOrd="0" destOrd="0" presId="urn:microsoft.com/office/officeart/2005/8/layout/radial5"/>
    <dgm:cxn modelId="{8F2CFC4C-08B7-49A7-AC58-0B72CAD2E0E7}" type="presParOf" srcId="{F71E8931-FA6C-40A6-BC9F-BC97D8EF0039}" destId="{0C66906F-D02C-4243-9A39-33269A04801A}"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49CEFD-4D08-440D-A7D1-A6349FE042E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27F18D0B-32D1-4A4A-B9E0-A1E6DEC43E5E}">
      <dgm:prSet phldrT="[Text]"/>
      <dgm:spPr/>
      <dgm:t>
        <a:bodyPr/>
        <a:lstStyle/>
        <a:p>
          <a:r>
            <a:rPr lang="en-US" dirty="0" smtClean="0"/>
            <a:t>HYPOXIA</a:t>
          </a:r>
          <a:endParaRPr lang="en-US" dirty="0"/>
        </a:p>
      </dgm:t>
    </dgm:pt>
    <dgm:pt modelId="{F03C300C-EB75-46B0-BF45-B7872D50F0D8}" type="parTrans" cxnId="{79B4C95C-B9C1-4031-8685-0A0BB508F606}">
      <dgm:prSet/>
      <dgm:spPr/>
      <dgm:t>
        <a:bodyPr/>
        <a:lstStyle/>
        <a:p>
          <a:endParaRPr lang="en-US"/>
        </a:p>
      </dgm:t>
    </dgm:pt>
    <dgm:pt modelId="{BDB08862-4847-4330-B2A7-EFB11B88073D}" type="sibTrans" cxnId="{79B4C95C-B9C1-4031-8685-0A0BB508F606}">
      <dgm:prSet/>
      <dgm:spPr/>
      <dgm:t>
        <a:bodyPr/>
        <a:lstStyle/>
        <a:p>
          <a:endParaRPr lang="en-US"/>
        </a:p>
      </dgm:t>
    </dgm:pt>
    <dgm:pt modelId="{6B81B902-8D6A-4423-BD3C-E31FFF74901E}">
      <dgm:prSet phldrT="[Text]" custT="1"/>
      <dgm:spPr/>
      <dgm:t>
        <a:bodyPr/>
        <a:lstStyle/>
        <a:p>
          <a:r>
            <a:rPr lang="en-US" sz="2400" dirty="0" smtClean="0"/>
            <a:t>Po2 &lt;60 on ABG</a:t>
          </a:r>
          <a:endParaRPr lang="en-US" sz="2400" dirty="0"/>
        </a:p>
      </dgm:t>
    </dgm:pt>
    <dgm:pt modelId="{D2F6CD5A-E926-48CF-ABA5-9C3CD2B080EB}" type="parTrans" cxnId="{B71BE915-F9A1-44D1-AADB-733D6322B48D}">
      <dgm:prSet/>
      <dgm:spPr/>
      <dgm:t>
        <a:bodyPr/>
        <a:lstStyle/>
        <a:p>
          <a:endParaRPr lang="en-US"/>
        </a:p>
      </dgm:t>
    </dgm:pt>
    <dgm:pt modelId="{44672A55-6981-48AE-A089-64B42BA86419}" type="sibTrans" cxnId="{B71BE915-F9A1-44D1-AADB-733D6322B48D}">
      <dgm:prSet/>
      <dgm:spPr/>
      <dgm:t>
        <a:bodyPr/>
        <a:lstStyle/>
        <a:p>
          <a:endParaRPr lang="en-US"/>
        </a:p>
      </dgm:t>
    </dgm:pt>
    <dgm:pt modelId="{E01FBF1D-45E7-4FC3-BEB9-F9FFE7C8C931}">
      <dgm:prSet phldrT="[Text]" custT="1"/>
      <dgm:spPr/>
      <dgm:t>
        <a:bodyPr/>
        <a:lstStyle/>
        <a:p>
          <a:r>
            <a:rPr lang="en-US" sz="2400" dirty="0" smtClean="0"/>
            <a:t>NO RESPIRATORY DISTRESS</a:t>
          </a:r>
        </a:p>
      </dgm:t>
    </dgm:pt>
    <dgm:pt modelId="{63C8AAA9-ABAA-4D52-9C3E-3DEA8A45F4B8}" type="parTrans" cxnId="{EFB21147-7927-466B-9DAF-9419BA35FD88}">
      <dgm:prSet/>
      <dgm:spPr/>
      <dgm:t>
        <a:bodyPr/>
        <a:lstStyle/>
        <a:p>
          <a:endParaRPr lang="en-US"/>
        </a:p>
      </dgm:t>
    </dgm:pt>
    <dgm:pt modelId="{59FCE626-BBCB-4ADD-A0C1-71E6A212DDDC}" type="sibTrans" cxnId="{EFB21147-7927-466B-9DAF-9419BA35FD88}">
      <dgm:prSet/>
      <dgm:spPr/>
      <dgm:t>
        <a:bodyPr/>
        <a:lstStyle/>
        <a:p>
          <a:endParaRPr lang="en-US"/>
        </a:p>
      </dgm:t>
    </dgm:pt>
    <dgm:pt modelId="{BF9464EA-28A6-4AE7-8DA3-44028BE8D8ED}">
      <dgm:prSet custT="1"/>
      <dgm:spPr/>
      <dgm:t>
        <a:bodyPr/>
        <a:lstStyle/>
        <a:p>
          <a:r>
            <a:rPr lang="en-US" sz="2400" dirty="0" smtClean="0"/>
            <a:t>SpO2 &lt;=91% on room air</a:t>
          </a:r>
          <a:endParaRPr lang="en-US" sz="2400" dirty="0"/>
        </a:p>
      </dgm:t>
    </dgm:pt>
    <dgm:pt modelId="{202737AE-E619-4CF3-8CFF-DB78A5B14F1F}" type="parTrans" cxnId="{A1C278B9-E1C7-4B31-9071-F059499D7FF9}">
      <dgm:prSet/>
      <dgm:spPr/>
      <dgm:t>
        <a:bodyPr/>
        <a:lstStyle/>
        <a:p>
          <a:endParaRPr lang="en-US"/>
        </a:p>
      </dgm:t>
    </dgm:pt>
    <dgm:pt modelId="{AC99B86A-354E-4B84-A8F2-4251309966C5}" type="sibTrans" cxnId="{A1C278B9-E1C7-4B31-9071-F059499D7FF9}">
      <dgm:prSet/>
      <dgm:spPr/>
      <dgm:t>
        <a:bodyPr/>
        <a:lstStyle/>
        <a:p>
          <a:endParaRPr lang="en-US"/>
        </a:p>
      </dgm:t>
    </dgm:pt>
    <dgm:pt modelId="{0009BE08-A972-4FFB-9FD9-F43B1365DF47}">
      <dgm:prSet custT="1"/>
      <dgm:spPr/>
      <dgm:t>
        <a:bodyPr/>
        <a:lstStyle/>
        <a:p>
          <a:r>
            <a:rPr lang="en-US" sz="2400" dirty="0" smtClean="0"/>
            <a:t>Maintaining SpO2 &gt; 91% on 2-3 </a:t>
          </a:r>
          <a:r>
            <a:rPr lang="en-US" sz="2400" dirty="0" err="1" smtClean="0"/>
            <a:t>lpm</a:t>
          </a:r>
          <a:r>
            <a:rPr lang="en-US" sz="2400" dirty="0" smtClean="0"/>
            <a:t> O2 via nasal cannula</a:t>
          </a:r>
        </a:p>
      </dgm:t>
    </dgm:pt>
    <dgm:pt modelId="{23993A5C-E461-42CD-9156-9E559786550D}" type="parTrans" cxnId="{C7C64358-8EB2-4241-9764-BDB846E73EE1}">
      <dgm:prSet/>
      <dgm:spPr/>
      <dgm:t>
        <a:bodyPr/>
        <a:lstStyle/>
        <a:p>
          <a:endParaRPr lang="en-US"/>
        </a:p>
      </dgm:t>
    </dgm:pt>
    <dgm:pt modelId="{8DD21E7E-DD15-4D32-A760-5B5C4FD35726}" type="sibTrans" cxnId="{C7C64358-8EB2-4241-9764-BDB846E73EE1}">
      <dgm:prSet/>
      <dgm:spPr/>
      <dgm:t>
        <a:bodyPr/>
        <a:lstStyle/>
        <a:p>
          <a:endParaRPr lang="en-US"/>
        </a:p>
      </dgm:t>
    </dgm:pt>
    <dgm:pt modelId="{D6D1918C-67C7-47FB-8307-DF1AF850B27D}" type="pres">
      <dgm:prSet presAssocID="{6249CEFD-4D08-440D-A7D1-A6349FE042E0}" presName="Name0" presStyleCnt="0">
        <dgm:presLayoutVars>
          <dgm:chPref val="1"/>
          <dgm:dir/>
          <dgm:animOne val="branch"/>
          <dgm:animLvl val="lvl"/>
          <dgm:resizeHandles val="exact"/>
        </dgm:presLayoutVars>
      </dgm:prSet>
      <dgm:spPr/>
      <dgm:t>
        <a:bodyPr/>
        <a:lstStyle/>
        <a:p>
          <a:endParaRPr lang="en-US"/>
        </a:p>
      </dgm:t>
    </dgm:pt>
    <dgm:pt modelId="{D90AD76D-E9E1-49B9-8F30-47C44DF4A51E}" type="pres">
      <dgm:prSet presAssocID="{27F18D0B-32D1-4A4A-B9E0-A1E6DEC43E5E}" presName="root1" presStyleCnt="0"/>
      <dgm:spPr/>
    </dgm:pt>
    <dgm:pt modelId="{833A0604-073D-4933-85FF-2CF28097EF6A}" type="pres">
      <dgm:prSet presAssocID="{27F18D0B-32D1-4A4A-B9E0-A1E6DEC43E5E}" presName="LevelOneTextNode" presStyleLbl="node0" presStyleIdx="0" presStyleCnt="1">
        <dgm:presLayoutVars>
          <dgm:chPref val="3"/>
        </dgm:presLayoutVars>
      </dgm:prSet>
      <dgm:spPr/>
      <dgm:t>
        <a:bodyPr/>
        <a:lstStyle/>
        <a:p>
          <a:endParaRPr lang="en-US"/>
        </a:p>
      </dgm:t>
    </dgm:pt>
    <dgm:pt modelId="{B1F275B3-518F-4BF4-BDD2-23E4A43D30A9}" type="pres">
      <dgm:prSet presAssocID="{27F18D0B-32D1-4A4A-B9E0-A1E6DEC43E5E}" presName="level2hierChild" presStyleCnt="0"/>
      <dgm:spPr/>
    </dgm:pt>
    <dgm:pt modelId="{BD450617-9930-4DDB-82D3-7C14B6B103EC}" type="pres">
      <dgm:prSet presAssocID="{D2F6CD5A-E926-48CF-ABA5-9C3CD2B080EB}" presName="conn2-1" presStyleLbl="parChTrans1D2" presStyleIdx="0" presStyleCnt="4"/>
      <dgm:spPr/>
      <dgm:t>
        <a:bodyPr/>
        <a:lstStyle/>
        <a:p>
          <a:endParaRPr lang="en-US"/>
        </a:p>
      </dgm:t>
    </dgm:pt>
    <dgm:pt modelId="{C13D6147-808E-44EE-B9E2-D3CA9FEA1EAB}" type="pres">
      <dgm:prSet presAssocID="{D2F6CD5A-E926-48CF-ABA5-9C3CD2B080EB}" presName="connTx" presStyleLbl="parChTrans1D2" presStyleIdx="0" presStyleCnt="4"/>
      <dgm:spPr/>
      <dgm:t>
        <a:bodyPr/>
        <a:lstStyle/>
        <a:p>
          <a:endParaRPr lang="en-US"/>
        </a:p>
      </dgm:t>
    </dgm:pt>
    <dgm:pt modelId="{2FDA596D-6EBA-43A4-BF20-7B19F0CD950E}" type="pres">
      <dgm:prSet presAssocID="{6B81B902-8D6A-4423-BD3C-E31FFF74901E}" presName="root2" presStyleCnt="0"/>
      <dgm:spPr/>
    </dgm:pt>
    <dgm:pt modelId="{66F5F7A2-AA9C-4A64-8F73-D9B2C16E3665}" type="pres">
      <dgm:prSet presAssocID="{6B81B902-8D6A-4423-BD3C-E31FFF74901E}" presName="LevelTwoTextNode" presStyleLbl="node2" presStyleIdx="0" presStyleCnt="4" custScaleX="194519">
        <dgm:presLayoutVars>
          <dgm:chPref val="3"/>
        </dgm:presLayoutVars>
      </dgm:prSet>
      <dgm:spPr/>
      <dgm:t>
        <a:bodyPr/>
        <a:lstStyle/>
        <a:p>
          <a:endParaRPr lang="en-US"/>
        </a:p>
      </dgm:t>
    </dgm:pt>
    <dgm:pt modelId="{83056EAB-C6A9-423F-9EE2-07802CDAB410}" type="pres">
      <dgm:prSet presAssocID="{6B81B902-8D6A-4423-BD3C-E31FFF74901E}" presName="level3hierChild" presStyleCnt="0"/>
      <dgm:spPr/>
    </dgm:pt>
    <dgm:pt modelId="{16131FB9-2AA7-46C6-80D6-6D3D8841EA7E}" type="pres">
      <dgm:prSet presAssocID="{202737AE-E619-4CF3-8CFF-DB78A5B14F1F}" presName="conn2-1" presStyleLbl="parChTrans1D2" presStyleIdx="1" presStyleCnt="4"/>
      <dgm:spPr/>
      <dgm:t>
        <a:bodyPr/>
        <a:lstStyle/>
        <a:p>
          <a:endParaRPr lang="en-US"/>
        </a:p>
      </dgm:t>
    </dgm:pt>
    <dgm:pt modelId="{DF0B4AED-E692-4D32-B76A-C60E1B20B4A9}" type="pres">
      <dgm:prSet presAssocID="{202737AE-E619-4CF3-8CFF-DB78A5B14F1F}" presName="connTx" presStyleLbl="parChTrans1D2" presStyleIdx="1" presStyleCnt="4"/>
      <dgm:spPr/>
      <dgm:t>
        <a:bodyPr/>
        <a:lstStyle/>
        <a:p>
          <a:endParaRPr lang="en-US"/>
        </a:p>
      </dgm:t>
    </dgm:pt>
    <dgm:pt modelId="{0440C566-ECAB-4580-B694-A648F8E468C1}" type="pres">
      <dgm:prSet presAssocID="{BF9464EA-28A6-4AE7-8DA3-44028BE8D8ED}" presName="root2" presStyleCnt="0"/>
      <dgm:spPr/>
    </dgm:pt>
    <dgm:pt modelId="{179F2CAC-265C-4066-90B5-05CC75EFFF5D}" type="pres">
      <dgm:prSet presAssocID="{BF9464EA-28A6-4AE7-8DA3-44028BE8D8ED}" presName="LevelTwoTextNode" presStyleLbl="node2" presStyleIdx="1" presStyleCnt="4" custScaleX="231004">
        <dgm:presLayoutVars>
          <dgm:chPref val="3"/>
        </dgm:presLayoutVars>
      </dgm:prSet>
      <dgm:spPr/>
      <dgm:t>
        <a:bodyPr/>
        <a:lstStyle/>
        <a:p>
          <a:endParaRPr lang="en-US"/>
        </a:p>
      </dgm:t>
    </dgm:pt>
    <dgm:pt modelId="{3B6B3BC6-A36B-4108-95F2-C1D21D8CDF02}" type="pres">
      <dgm:prSet presAssocID="{BF9464EA-28A6-4AE7-8DA3-44028BE8D8ED}" presName="level3hierChild" presStyleCnt="0"/>
      <dgm:spPr/>
    </dgm:pt>
    <dgm:pt modelId="{AA07F9A8-FCE6-4455-A4DB-913AD6373D09}" type="pres">
      <dgm:prSet presAssocID="{23993A5C-E461-42CD-9156-9E559786550D}" presName="conn2-1" presStyleLbl="parChTrans1D2" presStyleIdx="2" presStyleCnt="4"/>
      <dgm:spPr/>
      <dgm:t>
        <a:bodyPr/>
        <a:lstStyle/>
        <a:p>
          <a:endParaRPr lang="en-US"/>
        </a:p>
      </dgm:t>
    </dgm:pt>
    <dgm:pt modelId="{5DC8210A-680C-4415-ACF6-FEC0B2ED5205}" type="pres">
      <dgm:prSet presAssocID="{23993A5C-E461-42CD-9156-9E559786550D}" presName="connTx" presStyleLbl="parChTrans1D2" presStyleIdx="2" presStyleCnt="4"/>
      <dgm:spPr/>
      <dgm:t>
        <a:bodyPr/>
        <a:lstStyle/>
        <a:p>
          <a:endParaRPr lang="en-US"/>
        </a:p>
      </dgm:t>
    </dgm:pt>
    <dgm:pt modelId="{20153BBD-CC91-4460-A3D6-8A875CA55418}" type="pres">
      <dgm:prSet presAssocID="{0009BE08-A972-4FFB-9FD9-F43B1365DF47}" presName="root2" presStyleCnt="0"/>
      <dgm:spPr/>
    </dgm:pt>
    <dgm:pt modelId="{ECAD84DF-D3AD-42D0-AEFB-D9FFFD301BA3}" type="pres">
      <dgm:prSet presAssocID="{0009BE08-A972-4FFB-9FD9-F43B1365DF47}" presName="LevelTwoTextNode" presStyleLbl="node2" presStyleIdx="2" presStyleCnt="4" custScaleX="327941" custLinFactNeighborX="1" custLinFactNeighborY="2338">
        <dgm:presLayoutVars>
          <dgm:chPref val="3"/>
        </dgm:presLayoutVars>
      </dgm:prSet>
      <dgm:spPr/>
      <dgm:t>
        <a:bodyPr/>
        <a:lstStyle/>
        <a:p>
          <a:endParaRPr lang="en-US"/>
        </a:p>
      </dgm:t>
    </dgm:pt>
    <dgm:pt modelId="{0503CBD7-15A8-4D14-BB6E-4E2021BA5D05}" type="pres">
      <dgm:prSet presAssocID="{0009BE08-A972-4FFB-9FD9-F43B1365DF47}" presName="level3hierChild" presStyleCnt="0"/>
      <dgm:spPr/>
    </dgm:pt>
    <dgm:pt modelId="{DD3F5208-ACE3-4F5B-B0B4-2962EF977582}" type="pres">
      <dgm:prSet presAssocID="{63C8AAA9-ABAA-4D52-9C3E-3DEA8A45F4B8}" presName="conn2-1" presStyleLbl="parChTrans1D2" presStyleIdx="3" presStyleCnt="4"/>
      <dgm:spPr/>
      <dgm:t>
        <a:bodyPr/>
        <a:lstStyle/>
        <a:p>
          <a:endParaRPr lang="en-US"/>
        </a:p>
      </dgm:t>
    </dgm:pt>
    <dgm:pt modelId="{8FB125D2-092A-4341-BA76-FAC849494249}" type="pres">
      <dgm:prSet presAssocID="{63C8AAA9-ABAA-4D52-9C3E-3DEA8A45F4B8}" presName="connTx" presStyleLbl="parChTrans1D2" presStyleIdx="3" presStyleCnt="4"/>
      <dgm:spPr/>
      <dgm:t>
        <a:bodyPr/>
        <a:lstStyle/>
        <a:p>
          <a:endParaRPr lang="en-US"/>
        </a:p>
      </dgm:t>
    </dgm:pt>
    <dgm:pt modelId="{289E2762-8E94-49E4-BEB5-5EDFA8CC8427}" type="pres">
      <dgm:prSet presAssocID="{E01FBF1D-45E7-4FC3-BEB9-F9FFE7C8C931}" presName="root2" presStyleCnt="0"/>
      <dgm:spPr/>
    </dgm:pt>
    <dgm:pt modelId="{7D49FD31-2065-4EFB-AAA3-D248F0FB4F4E}" type="pres">
      <dgm:prSet presAssocID="{E01FBF1D-45E7-4FC3-BEB9-F9FFE7C8C931}" presName="LevelTwoTextNode" presStyleLbl="node2" presStyleIdx="3" presStyleCnt="4" custScaleX="217739">
        <dgm:presLayoutVars>
          <dgm:chPref val="3"/>
        </dgm:presLayoutVars>
      </dgm:prSet>
      <dgm:spPr/>
      <dgm:t>
        <a:bodyPr/>
        <a:lstStyle/>
        <a:p>
          <a:endParaRPr lang="en-US"/>
        </a:p>
      </dgm:t>
    </dgm:pt>
    <dgm:pt modelId="{355D503D-B0AF-464B-89FF-4F0DAD3E9EA8}" type="pres">
      <dgm:prSet presAssocID="{E01FBF1D-45E7-4FC3-BEB9-F9FFE7C8C931}" presName="level3hierChild" presStyleCnt="0"/>
      <dgm:spPr/>
    </dgm:pt>
  </dgm:ptLst>
  <dgm:cxnLst>
    <dgm:cxn modelId="{A1C278B9-E1C7-4B31-9071-F059499D7FF9}" srcId="{27F18D0B-32D1-4A4A-B9E0-A1E6DEC43E5E}" destId="{BF9464EA-28A6-4AE7-8DA3-44028BE8D8ED}" srcOrd="1" destOrd="0" parTransId="{202737AE-E619-4CF3-8CFF-DB78A5B14F1F}" sibTransId="{AC99B86A-354E-4B84-A8F2-4251309966C5}"/>
    <dgm:cxn modelId="{B800E665-533A-4057-A570-33E3E8C5C2C3}" type="presOf" srcId="{E01FBF1D-45E7-4FC3-BEB9-F9FFE7C8C931}" destId="{7D49FD31-2065-4EFB-AAA3-D248F0FB4F4E}" srcOrd="0" destOrd="0" presId="urn:microsoft.com/office/officeart/2008/layout/HorizontalMultiLevelHierarchy"/>
    <dgm:cxn modelId="{B71BE915-F9A1-44D1-AADB-733D6322B48D}" srcId="{27F18D0B-32D1-4A4A-B9E0-A1E6DEC43E5E}" destId="{6B81B902-8D6A-4423-BD3C-E31FFF74901E}" srcOrd="0" destOrd="0" parTransId="{D2F6CD5A-E926-48CF-ABA5-9C3CD2B080EB}" sibTransId="{44672A55-6981-48AE-A089-64B42BA86419}"/>
    <dgm:cxn modelId="{8972B64D-BFDA-4360-BCDF-EE73953646ED}" type="presOf" srcId="{202737AE-E619-4CF3-8CFF-DB78A5B14F1F}" destId="{16131FB9-2AA7-46C6-80D6-6D3D8841EA7E}" srcOrd="0" destOrd="0" presId="urn:microsoft.com/office/officeart/2008/layout/HorizontalMultiLevelHierarchy"/>
    <dgm:cxn modelId="{EFB21147-7927-466B-9DAF-9419BA35FD88}" srcId="{27F18D0B-32D1-4A4A-B9E0-A1E6DEC43E5E}" destId="{E01FBF1D-45E7-4FC3-BEB9-F9FFE7C8C931}" srcOrd="3" destOrd="0" parTransId="{63C8AAA9-ABAA-4D52-9C3E-3DEA8A45F4B8}" sibTransId="{59FCE626-BBCB-4ADD-A0C1-71E6A212DDDC}"/>
    <dgm:cxn modelId="{6C6924BC-1E5A-4A16-95D6-DF3A56B9AE9A}" type="presOf" srcId="{6249CEFD-4D08-440D-A7D1-A6349FE042E0}" destId="{D6D1918C-67C7-47FB-8307-DF1AF850B27D}" srcOrd="0" destOrd="0" presId="urn:microsoft.com/office/officeart/2008/layout/HorizontalMultiLevelHierarchy"/>
    <dgm:cxn modelId="{A8C35744-617C-4B8C-9C74-21F9AF5555F7}" type="presOf" srcId="{BF9464EA-28A6-4AE7-8DA3-44028BE8D8ED}" destId="{179F2CAC-265C-4066-90B5-05CC75EFFF5D}" srcOrd="0" destOrd="0" presId="urn:microsoft.com/office/officeart/2008/layout/HorizontalMultiLevelHierarchy"/>
    <dgm:cxn modelId="{3834F2BE-D8AF-450A-B9F4-4C8F1A1C561D}" type="presOf" srcId="{63C8AAA9-ABAA-4D52-9C3E-3DEA8A45F4B8}" destId="{8FB125D2-092A-4341-BA76-FAC849494249}" srcOrd="1" destOrd="0" presId="urn:microsoft.com/office/officeart/2008/layout/HorizontalMultiLevelHierarchy"/>
    <dgm:cxn modelId="{B56F7A40-ACF2-4B0A-9CB8-E8549D037ECC}" type="presOf" srcId="{23993A5C-E461-42CD-9156-9E559786550D}" destId="{5DC8210A-680C-4415-ACF6-FEC0B2ED5205}" srcOrd="1" destOrd="0" presId="urn:microsoft.com/office/officeart/2008/layout/HorizontalMultiLevelHierarchy"/>
    <dgm:cxn modelId="{B3E8029D-03A0-421B-A633-B403F80D704E}" type="presOf" srcId="{23993A5C-E461-42CD-9156-9E559786550D}" destId="{AA07F9A8-FCE6-4455-A4DB-913AD6373D09}" srcOrd="0" destOrd="0" presId="urn:microsoft.com/office/officeart/2008/layout/HorizontalMultiLevelHierarchy"/>
    <dgm:cxn modelId="{79B4C95C-B9C1-4031-8685-0A0BB508F606}" srcId="{6249CEFD-4D08-440D-A7D1-A6349FE042E0}" destId="{27F18D0B-32D1-4A4A-B9E0-A1E6DEC43E5E}" srcOrd="0" destOrd="0" parTransId="{F03C300C-EB75-46B0-BF45-B7872D50F0D8}" sibTransId="{BDB08862-4847-4330-B2A7-EFB11B88073D}"/>
    <dgm:cxn modelId="{C2D7F4E4-1E7F-432C-A343-9E0232D4F94D}" type="presOf" srcId="{6B81B902-8D6A-4423-BD3C-E31FFF74901E}" destId="{66F5F7A2-AA9C-4A64-8F73-D9B2C16E3665}" srcOrd="0" destOrd="0" presId="urn:microsoft.com/office/officeart/2008/layout/HorizontalMultiLevelHierarchy"/>
    <dgm:cxn modelId="{E8459F81-739C-4773-98CC-9C8958291082}" type="presOf" srcId="{202737AE-E619-4CF3-8CFF-DB78A5B14F1F}" destId="{DF0B4AED-E692-4D32-B76A-C60E1B20B4A9}" srcOrd="1" destOrd="0" presId="urn:microsoft.com/office/officeart/2008/layout/HorizontalMultiLevelHierarchy"/>
    <dgm:cxn modelId="{B28FF774-A021-4389-88B3-77626B2CEC01}" type="presOf" srcId="{63C8AAA9-ABAA-4D52-9C3E-3DEA8A45F4B8}" destId="{DD3F5208-ACE3-4F5B-B0B4-2962EF977582}" srcOrd="0" destOrd="0" presId="urn:microsoft.com/office/officeart/2008/layout/HorizontalMultiLevelHierarchy"/>
    <dgm:cxn modelId="{BB7EEE6B-E3B8-4317-A314-ACBCE43B3E29}" type="presOf" srcId="{0009BE08-A972-4FFB-9FD9-F43B1365DF47}" destId="{ECAD84DF-D3AD-42D0-AEFB-D9FFFD301BA3}" srcOrd="0" destOrd="0" presId="urn:microsoft.com/office/officeart/2008/layout/HorizontalMultiLevelHierarchy"/>
    <dgm:cxn modelId="{C7C64358-8EB2-4241-9764-BDB846E73EE1}" srcId="{27F18D0B-32D1-4A4A-B9E0-A1E6DEC43E5E}" destId="{0009BE08-A972-4FFB-9FD9-F43B1365DF47}" srcOrd="2" destOrd="0" parTransId="{23993A5C-E461-42CD-9156-9E559786550D}" sibTransId="{8DD21E7E-DD15-4D32-A760-5B5C4FD35726}"/>
    <dgm:cxn modelId="{AAACE5D3-CD37-4750-A0BD-A0118D93C347}" type="presOf" srcId="{27F18D0B-32D1-4A4A-B9E0-A1E6DEC43E5E}" destId="{833A0604-073D-4933-85FF-2CF28097EF6A}" srcOrd="0" destOrd="0" presId="urn:microsoft.com/office/officeart/2008/layout/HorizontalMultiLevelHierarchy"/>
    <dgm:cxn modelId="{070FE773-732A-438E-B056-A5B43F11D029}" type="presOf" srcId="{D2F6CD5A-E926-48CF-ABA5-9C3CD2B080EB}" destId="{C13D6147-808E-44EE-B9E2-D3CA9FEA1EAB}" srcOrd="1" destOrd="0" presId="urn:microsoft.com/office/officeart/2008/layout/HorizontalMultiLevelHierarchy"/>
    <dgm:cxn modelId="{D67AD58C-CFEE-4021-841A-EEB5C3008B9D}" type="presOf" srcId="{D2F6CD5A-E926-48CF-ABA5-9C3CD2B080EB}" destId="{BD450617-9930-4DDB-82D3-7C14B6B103EC}" srcOrd="0" destOrd="0" presId="urn:microsoft.com/office/officeart/2008/layout/HorizontalMultiLevelHierarchy"/>
    <dgm:cxn modelId="{CD59E166-B68B-456A-8544-C9F0195B616D}" type="presParOf" srcId="{D6D1918C-67C7-47FB-8307-DF1AF850B27D}" destId="{D90AD76D-E9E1-49B9-8F30-47C44DF4A51E}" srcOrd="0" destOrd="0" presId="urn:microsoft.com/office/officeart/2008/layout/HorizontalMultiLevelHierarchy"/>
    <dgm:cxn modelId="{C3C59DB2-E5DC-4CAF-8F06-DB51FF9BDF0A}" type="presParOf" srcId="{D90AD76D-E9E1-49B9-8F30-47C44DF4A51E}" destId="{833A0604-073D-4933-85FF-2CF28097EF6A}" srcOrd="0" destOrd="0" presId="urn:microsoft.com/office/officeart/2008/layout/HorizontalMultiLevelHierarchy"/>
    <dgm:cxn modelId="{184BA4D6-8C72-4899-A62E-41D685D03C12}" type="presParOf" srcId="{D90AD76D-E9E1-49B9-8F30-47C44DF4A51E}" destId="{B1F275B3-518F-4BF4-BDD2-23E4A43D30A9}" srcOrd="1" destOrd="0" presId="urn:microsoft.com/office/officeart/2008/layout/HorizontalMultiLevelHierarchy"/>
    <dgm:cxn modelId="{9823066C-F95E-473A-B340-76C92D8C237C}" type="presParOf" srcId="{B1F275B3-518F-4BF4-BDD2-23E4A43D30A9}" destId="{BD450617-9930-4DDB-82D3-7C14B6B103EC}" srcOrd="0" destOrd="0" presId="urn:microsoft.com/office/officeart/2008/layout/HorizontalMultiLevelHierarchy"/>
    <dgm:cxn modelId="{8D87A0A4-0776-4BA1-AE64-59AF2CC6A9F9}" type="presParOf" srcId="{BD450617-9930-4DDB-82D3-7C14B6B103EC}" destId="{C13D6147-808E-44EE-B9E2-D3CA9FEA1EAB}" srcOrd="0" destOrd="0" presId="urn:microsoft.com/office/officeart/2008/layout/HorizontalMultiLevelHierarchy"/>
    <dgm:cxn modelId="{A42378B9-535F-4DBB-AEB0-E83706C2BABB}" type="presParOf" srcId="{B1F275B3-518F-4BF4-BDD2-23E4A43D30A9}" destId="{2FDA596D-6EBA-43A4-BF20-7B19F0CD950E}" srcOrd="1" destOrd="0" presId="urn:microsoft.com/office/officeart/2008/layout/HorizontalMultiLevelHierarchy"/>
    <dgm:cxn modelId="{26B20623-751B-4E33-BEB2-47F2FFE7AB85}" type="presParOf" srcId="{2FDA596D-6EBA-43A4-BF20-7B19F0CD950E}" destId="{66F5F7A2-AA9C-4A64-8F73-D9B2C16E3665}" srcOrd="0" destOrd="0" presId="urn:microsoft.com/office/officeart/2008/layout/HorizontalMultiLevelHierarchy"/>
    <dgm:cxn modelId="{1D67B823-EA4C-431A-9DB7-B2B4D7123B19}" type="presParOf" srcId="{2FDA596D-6EBA-43A4-BF20-7B19F0CD950E}" destId="{83056EAB-C6A9-423F-9EE2-07802CDAB410}" srcOrd="1" destOrd="0" presId="urn:microsoft.com/office/officeart/2008/layout/HorizontalMultiLevelHierarchy"/>
    <dgm:cxn modelId="{226018DB-A3D4-4385-931E-F6C3937AA66D}" type="presParOf" srcId="{B1F275B3-518F-4BF4-BDD2-23E4A43D30A9}" destId="{16131FB9-2AA7-46C6-80D6-6D3D8841EA7E}" srcOrd="2" destOrd="0" presId="urn:microsoft.com/office/officeart/2008/layout/HorizontalMultiLevelHierarchy"/>
    <dgm:cxn modelId="{2DCCFBA1-0553-48D8-B139-D8BD7F4F025A}" type="presParOf" srcId="{16131FB9-2AA7-46C6-80D6-6D3D8841EA7E}" destId="{DF0B4AED-E692-4D32-B76A-C60E1B20B4A9}" srcOrd="0" destOrd="0" presId="urn:microsoft.com/office/officeart/2008/layout/HorizontalMultiLevelHierarchy"/>
    <dgm:cxn modelId="{D5657746-8894-4E01-9D51-2D51CD960E21}" type="presParOf" srcId="{B1F275B3-518F-4BF4-BDD2-23E4A43D30A9}" destId="{0440C566-ECAB-4580-B694-A648F8E468C1}" srcOrd="3" destOrd="0" presId="urn:microsoft.com/office/officeart/2008/layout/HorizontalMultiLevelHierarchy"/>
    <dgm:cxn modelId="{206125ED-9FE8-473C-A9F8-CFF58AB13568}" type="presParOf" srcId="{0440C566-ECAB-4580-B694-A648F8E468C1}" destId="{179F2CAC-265C-4066-90B5-05CC75EFFF5D}" srcOrd="0" destOrd="0" presId="urn:microsoft.com/office/officeart/2008/layout/HorizontalMultiLevelHierarchy"/>
    <dgm:cxn modelId="{FADB7E10-5183-423F-A3D0-036900DF8423}" type="presParOf" srcId="{0440C566-ECAB-4580-B694-A648F8E468C1}" destId="{3B6B3BC6-A36B-4108-95F2-C1D21D8CDF02}" srcOrd="1" destOrd="0" presId="urn:microsoft.com/office/officeart/2008/layout/HorizontalMultiLevelHierarchy"/>
    <dgm:cxn modelId="{279B784F-E596-4F94-8D79-F3F1D800B50C}" type="presParOf" srcId="{B1F275B3-518F-4BF4-BDD2-23E4A43D30A9}" destId="{AA07F9A8-FCE6-4455-A4DB-913AD6373D09}" srcOrd="4" destOrd="0" presId="urn:microsoft.com/office/officeart/2008/layout/HorizontalMultiLevelHierarchy"/>
    <dgm:cxn modelId="{8247B6DE-6755-4EEF-B14E-B16390B61730}" type="presParOf" srcId="{AA07F9A8-FCE6-4455-A4DB-913AD6373D09}" destId="{5DC8210A-680C-4415-ACF6-FEC0B2ED5205}" srcOrd="0" destOrd="0" presId="urn:microsoft.com/office/officeart/2008/layout/HorizontalMultiLevelHierarchy"/>
    <dgm:cxn modelId="{A8E3CD5E-1143-4322-92D2-351F83BDBAEC}" type="presParOf" srcId="{B1F275B3-518F-4BF4-BDD2-23E4A43D30A9}" destId="{20153BBD-CC91-4460-A3D6-8A875CA55418}" srcOrd="5" destOrd="0" presId="urn:microsoft.com/office/officeart/2008/layout/HorizontalMultiLevelHierarchy"/>
    <dgm:cxn modelId="{51060D08-0A3D-4A25-8D5E-99A234C5DB12}" type="presParOf" srcId="{20153BBD-CC91-4460-A3D6-8A875CA55418}" destId="{ECAD84DF-D3AD-42D0-AEFB-D9FFFD301BA3}" srcOrd="0" destOrd="0" presId="urn:microsoft.com/office/officeart/2008/layout/HorizontalMultiLevelHierarchy"/>
    <dgm:cxn modelId="{B1A338BE-9195-4206-8CC9-0D5D04A87D96}" type="presParOf" srcId="{20153BBD-CC91-4460-A3D6-8A875CA55418}" destId="{0503CBD7-15A8-4D14-BB6E-4E2021BA5D05}" srcOrd="1" destOrd="0" presId="urn:microsoft.com/office/officeart/2008/layout/HorizontalMultiLevelHierarchy"/>
    <dgm:cxn modelId="{B6940EB0-BABE-4D99-B3DA-48E1BAE0DF73}" type="presParOf" srcId="{B1F275B3-518F-4BF4-BDD2-23E4A43D30A9}" destId="{DD3F5208-ACE3-4F5B-B0B4-2962EF977582}" srcOrd="6" destOrd="0" presId="urn:microsoft.com/office/officeart/2008/layout/HorizontalMultiLevelHierarchy"/>
    <dgm:cxn modelId="{37107599-9C1C-4F5D-AED5-646B29EF1BB7}" type="presParOf" srcId="{DD3F5208-ACE3-4F5B-B0B4-2962EF977582}" destId="{8FB125D2-092A-4341-BA76-FAC849494249}" srcOrd="0" destOrd="0" presId="urn:microsoft.com/office/officeart/2008/layout/HorizontalMultiLevelHierarchy"/>
    <dgm:cxn modelId="{FE6D2A26-71A7-40A8-BBBA-926DB2E92F87}" type="presParOf" srcId="{B1F275B3-518F-4BF4-BDD2-23E4A43D30A9}" destId="{289E2762-8E94-49E4-BEB5-5EDFA8CC8427}" srcOrd="7" destOrd="0" presId="urn:microsoft.com/office/officeart/2008/layout/HorizontalMultiLevelHierarchy"/>
    <dgm:cxn modelId="{92D60973-3796-4840-874E-97DAE72BABBD}" type="presParOf" srcId="{289E2762-8E94-49E4-BEB5-5EDFA8CC8427}" destId="{7D49FD31-2065-4EFB-AAA3-D248F0FB4F4E}" srcOrd="0" destOrd="0" presId="urn:microsoft.com/office/officeart/2008/layout/HorizontalMultiLevelHierarchy"/>
    <dgm:cxn modelId="{97103B95-9954-4E01-81E0-311D049562A3}" type="presParOf" srcId="{289E2762-8E94-49E4-BEB5-5EDFA8CC8427}" destId="{355D503D-B0AF-464B-89FF-4F0DAD3E9EA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712E32-2227-4EA0-A68C-8ED637D0AD08}" type="datetimeFigureOut">
              <a:rPr lang="en-US" smtClean="0"/>
              <a:t>1/25/2023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30DFD6-AB5B-416D-822D-85672CC0E0F5}" type="slidenum">
              <a:rPr lang="en-US" smtClean="0"/>
              <a:t>‹#›</a:t>
            </a:fld>
            <a:endParaRPr lang="en-US"/>
          </a:p>
        </p:txBody>
      </p:sp>
    </p:spTree>
    <p:extLst>
      <p:ext uri="{BB962C8B-B14F-4D97-AF65-F5344CB8AC3E}">
        <p14:creationId xmlns:p14="http://schemas.microsoft.com/office/powerpoint/2010/main" val="2875153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C7F04C-71C8-4284-A52A-063F24EA73E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3174298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7F04C-71C8-4284-A52A-063F24EA73E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1932969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7F04C-71C8-4284-A52A-063F24EA73E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43669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7F04C-71C8-4284-A52A-063F24EA73E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1496354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C7F04C-71C8-4284-A52A-063F24EA73E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4152252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C7F04C-71C8-4284-A52A-063F24EA73E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920438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C7F04C-71C8-4284-A52A-063F24EA73ED}"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677345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C7F04C-71C8-4284-A52A-063F24EA73ED}"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2575255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7F04C-71C8-4284-A52A-063F24EA73ED}"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4183186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C7F04C-71C8-4284-A52A-063F24EA73E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3493976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C7F04C-71C8-4284-A52A-063F24EA73E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9DC61-00D2-4D8C-9DCA-DF77DE91AD26}" type="slidenum">
              <a:rPr lang="en-US" smtClean="0"/>
              <a:t>‹#›</a:t>
            </a:fld>
            <a:endParaRPr lang="en-US"/>
          </a:p>
        </p:txBody>
      </p:sp>
    </p:spTree>
    <p:extLst>
      <p:ext uri="{BB962C8B-B14F-4D97-AF65-F5344CB8AC3E}">
        <p14:creationId xmlns:p14="http://schemas.microsoft.com/office/powerpoint/2010/main" val="3026603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8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7F04C-71C8-4284-A52A-063F24EA73ED}" type="datetimeFigureOut">
              <a:rPr lang="en-US" smtClean="0"/>
              <a:t>1/25/2023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9DC61-00D2-4D8C-9DCA-DF77DE91AD26}" type="slidenum">
              <a:rPr lang="en-US" smtClean="0"/>
              <a:t>‹#›</a:t>
            </a:fld>
            <a:endParaRPr lang="en-US"/>
          </a:p>
        </p:txBody>
      </p:sp>
    </p:spTree>
    <p:extLst>
      <p:ext uri="{BB962C8B-B14F-4D97-AF65-F5344CB8AC3E}">
        <p14:creationId xmlns:p14="http://schemas.microsoft.com/office/powerpoint/2010/main" val="241587779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mailto:Jnolder@chsbuffalo.org" TargetMode="External"/><Relationship Id="rId2" Type="http://schemas.openxmlformats.org/officeDocument/2006/relationships/hyperlink" Target="mailto:dmazur@chsbuffalo.org" TargetMode="External"/><Relationship Id="rId1" Type="http://schemas.openxmlformats.org/officeDocument/2006/relationships/slideLayout" Target="../slideLayouts/slideLayout2.xml"/><Relationship Id="rId4" Type="http://schemas.openxmlformats.org/officeDocument/2006/relationships/hyperlink" Target="mailto:bkoller@chsbuffalo.org"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716" y="802968"/>
            <a:ext cx="9144000" cy="2387600"/>
          </a:xfrm>
        </p:spPr>
        <p:txBody>
          <a:bodyPr>
            <a:normAutofit/>
          </a:bodyPr>
          <a:lstStyle/>
          <a:p>
            <a:r>
              <a:rPr lang="en-US" sz="6600" i="1" dirty="0" smtClean="0">
                <a:solidFill>
                  <a:srgbClr val="A006BA"/>
                </a:solidFill>
                <a:latin typeface="Algerian" panose="04020705040A02060702" pitchFamily="82" charset="0"/>
              </a:rPr>
              <a:t>Respiratory Failure</a:t>
            </a:r>
            <a:endParaRPr lang="en-US" sz="6600" i="1" dirty="0">
              <a:solidFill>
                <a:srgbClr val="A006BA"/>
              </a:solidFill>
              <a:latin typeface="Algerian" panose="04020705040A02060702" pitchFamily="82" charset="0"/>
            </a:endParaRPr>
          </a:p>
        </p:txBody>
      </p:sp>
      <p:sp>
        <p:nvSpPr>
          <p:cNvPr id="3" name="Rectangle 2"/>
          <p:cNvSpPr/>
          <p:nvPr/>
        </p:nvSpPr>
        <p:spPr>
          <a:xfrm>
            <a:off x="652914" y="5623450"/>
            <a:ext cx="10719601" cy="769441"/>
          </a:xfrm>
          <a:prstGeom prst="rect">
            <a:avLst/>
          </a:prstGeom>
          <a:noFill/>
        </p:spPr>
        <p:txBody>
          <a:bodyPr wrap="none" lIns="91440" tIns="45720" rIns="91440" bIns="45720">
            <a:spAutoFit/>
          </a:bodyPr>
          <a:lstStyle/>
          <a:p>
            <a:pPr algn="ctr"/>
            <a:r>
              <a:rPr lang="en-US" sz="4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rPr>
              <a:t>Presented by CDI, HIM, and CDAD</a:t>
            </a:r>
            <a:endParaRPr lang="en-US" sz="4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5653" y="3310239"/>
            <a:ext cx="3074125" cy="1906960"/>
          </a:xfrm>
          <a:prstGeom prst="rect">
            <a:avLst/>
          </a:prstGeom>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919" y="221203"/>
            <a:ext cx="3477110" cy="781159"/>
          </a:xfrm>
          <a:prstGeom prst="rect">
            <a:avLst/>
          </a:prstGeom>
        </p:spPr>
      </p:pic>
      <p:sp>
        <p:nvSpPr>
          <p:cNvPr id="9" name="Rectangle 8"/>
          <p:cNvSpPr/>
          <p:nvPr/>
        </p:nvSpPr>
        <p:spPr>
          <a:xfrm>
            <a:off x="9385650" y="6337477"/>
            <a:ext cx="1858201" cy="461665"/>
          </a:xfrm>
          <a:prstGeom prst="rect">
            <a:avLst/>
          </a:prstGeom>
          <a:noFill/>
        </p:spPr>
        <p:txBody>
          <a:bodyPr wrap="none" lIns="91440" tIns="45720" rIns="91440" bIns="45720">
            <a:spAutoFit/>
          </a:bodyPr>
          <a:lstStyle/>
          <a:p>
            <a:pPr algn="ctr"/>
            <a:r>
              <a:rPr lang="en-US" sz="2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rPr>
              <a:t>July 2022</a:t>
            </a:r>
            <a:endParaRPr lang="en-US" sz="2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endParaRPr>
          </a:p>
        </p:txBody>
      </p:sp>
    </p:spTree>
    <p:extLst>
      <p:ext uri="{BB962C8B-B14F-4D97-AF65-F5344CB8AC3E}">
        <p14:creationId xmlns:p14="http://schemas.microsoft.com/office/powerpoint/2010/main" val="861482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137" y="869270"/>
            <a:ext cx="11077303" cy="5262979"/>
          </a:xfrm>
          <a:prstGeom prst="rect">
            <a:avLst/>
          </a:prstGeom>
        </p:spPr>
        <p:txBody>
          <a:bodyPr wrap="square">
            <a:spAutoFit/>
          </a:bodyPr>
          <a:lstStyle/>
          <a:p>
            <a:r>
              <a:rPr lang="en-US" sz="1400" dirty="0" smtClean="0"/>
              <a:t>53 year old male with no PMH, cc: headache, dizziness, intermittent cough </a:t>
            </a:r>
            <a:r>
              <a:rPr lang="en-US" sz="1400" dirty="0" smtClean="0">
                <a:solidFill>
                  <a:srgbClr val="FF0000"/>
                </a:solidFill>
              </a:rPr>
              <a:t>(</a:t>
            </a:r>
            <a:r>
              <a:rPr lang="en-US" sz="1400" u="sng" dirty="0" smtClean="0">
                <a:solidFill>
                  <a:srgbClr val="FF0000"/>
                </a:solidFill>
              </a:rPr>
              <a:t>flu like symptoms</a:t>
            </a:r>
            <a:r>
              <a:rPr lang="en-US" sz="1400" dirty="0" smtClean="0">
                <a:solidFill>
                  <a:srgbClr val="FF0000"/>
                </a:solidFill>
              </a:rPr>
              <a:t>), </a:t>
            </a:r>
            <a:r>
              <a:rPr lang="en-US" sz="1400" u="sng" dirty="0" smtClean="0">
                <a:solidFill>
                  <a:srgbClr val="FF0000"/>
                </a:solidFill>
              </a:rPr>
              <a:t>shortness of breath</a:t>
            </a:r>
            <a:r>
              <a:rPr lang="en-US" sz="1400" dirty="0" smtClean="0"/>
              <a:t>, joint/muscle pain, low grade fever, and no appetite. </a:t>
            </a:r>
          </a:p>
          <a:p>
            <a:endParaRPr lang="en-US" sz="1400" dirty="0" smtClean="0"/>
          </a:p>
          <a:p>
            <a:r>
              <a:rPr lang="en-US" sz="1400" dirty="0" smtClean="0"/>
              <a:t>Vitals:  Temp: 102.1 (oral);  168/94- 98- 22. </a:t>
            </a:r>
            <a:r>
              <a:rPr lang="en-US" sz="1400" u="sng" dirty="0" smtClean="0">
                <a:solidFill>
                  <a:srgbClr val="FF0000"/>
                </a:solidFill>
              </a:rPr>
              <a:t>SpO2 89% on room air at rest, 88% upon ambulation/exertion. Improved to 94% on 2 </a:t>
            </a:r>
            <a:r>
              <a:rPr lang="en-US" sz="1400" u="sng" dirty="0" err="1" smtClean="0">
                <a:solidFill>
                  <a:srgbClr val="FF0000"/>
                </a:solidFill>
              </a:rPr>
              <a:t>lpm</a:t>
            </a:r>
            <a:r>
              <a:rPr lang="en-US" sz="1400" u="sng" dirty="0" smtClean="0">
                <a:solidFill>
                  <a:srgbClr val="FF0000"/>
                </a:solidFill>
              </a:rPr>
              <a:t> O2 via NC </a:t>
            </a:r>
          </a:p>
          <a:p>
            <a:endParaRPr lang="en-US" sz="1400" dirty="0" smtClean="0"/>
          </a:p>
          <a:p>
            <a:r>
              <a:rPr lang="en-US" sz="1400" dirty="0" smtClean="0"/>
              <a:t>Nursing Physical Assessments: “shortness of breath at rest” and “cough that is non-productive’’.  Also documenting patient’s SpO2’s and amount of supplemental oxygen consistently throughout the record. </a:t>
            </a:r>
          </a:p>
          <a:p>
            <a:endParaRPr lang="en-US" sz="1400" b="1" u="sng" dirty="0" smtClean="0"/>
          </a:p>
          <a:p>
            <a:r>
              <a:rPr lang="en-US" sz="1400" dirty="0" smtClean="0"/>
              <a:t>Physician Physical Assessments</a:t>
            </a:r>
            <a:r>
              <a:rPr lang="en-US" sz="1400" u="sng" dirty="0" smtClean="0">
                <a:solidFill>
                  <a:srgbClr val="FF0000"/>
                </a:solidFill>
              </a:rPr>
              <a:t>: hypoxia, 89% r/a</a:t>
            </a:r>
            <a:r>
              <a:rPr lang="en-US" sz="1400" dirty="0" smtClean="0">
                <a:solidFill>
                  <a:srgbClr val="FF0000"/>
                </a:solidFill>
              </a:rPr>
              <a:t>.  “</a:t>
            </a:r>
            <a:r>
              <a:rPr lang="en-US" sz="1400" u="sng" dirty="0" smtClean="0">
                <a:solidFill>
                  <a:srgbClr val="FF0000"/>
                </a:solidFill>
              </a:rPr>
              <a:t>Moderate respiratory distress, labored breathing, tachypnea, unable to complete full sentences”.  “Diminished lung sounds, is uncomfortable, ill appearing’’. Ambulatory pulse ox 88% on room air;  ABG pH  7.53…  pCO2 28…  pO2 176</a:t>
            </a:r>
          </a:p>
          <a:p>
            <a:endParaRPr lang="en-US" sz="1400" dirty="0" smtClean="0"/>
          </a:p>
          <a:p>
            <a:r>
              <a:rPr lang="en-US" sz="1400" dirty="0" smtClean="0"/>
              <a:t>CT Chest </a:t>
            </a:r>
            <a:r>
              <a:rPr lang="en-US" sz="1400" dirty="0" smtClean="0">
                <a:solidFill>
                  <a:srgbClr val="FF0000"/>
                </a:solidFill>
              </a:rPr>
              <a:t>: </a:t>
            </a:r>
            <a:r>
              <a:rPr lang="en-US" sz="1400" u="sng" dirty="0" err="1" smtClean="0">
                <a:solidFill>
                  <a:srgbClr val="FF0000"/>
                </a:solidFill>
              </a:rPr>
              <a:t>groundglass</a:t>
            </a:r>
            <a:r>
              <a:rPr lang="en-US" sz="1400" u="sng" dirty="0" smtClean="0">
                <a:solidFill>
                  <a:srgbClr val="FF0000"/>
                </a:solidFill>
              </a:rPr>
              <a:t> densities </a:t>
            </a:r>
          </a:p>
          <a:p>
            <a:endParaRPr lang="en-US" sz="1400" dirty="0" smtClean="0"/>
          </a:p>
          <a:p>
            <a:r>
              <a:rPr lang="en-US" sz="1400" dirty="0" smtClean="0"/>
              <a:t>H&amp;P: Admitted for Sepsis, bilateral Pneumonia, and hypoxia.  89% on r/a,  88-89% with ambulation, increasing to 94 -96% on 2L NC..  Treat pneumonia and continue supplemental oxygen </a:t>
            </a:r>
          </a:p>
          <a:p>
            <a:endParaRPr lang="en-US" sz="1400" b="1" u="sng" dirty="0" smtClean="0"/>
          </a:p>
          <a:p>
            <a:r>
              <a:rPr lang="en-US" sz="1400" dirty="0" smtClean="0"/>
              <a:t>Patient treated with IV </a:t>
            </a:r>
            <a:r>
              <a:rPr lang="en-US" sz="1400" dirty="0" err="1" smtClean="0"/>
              <a:t>Rocephin</a:t>
            </a:r>
            <a:r>
              <a:rPr lang="en-US" sz="1400" dirty="0" smtClean="0"/>
              <a:t> and Zithromax, IV fluids, </a:t>
            </a:r>
            <a:r>
              <a:rPr lang="en-US" sz="1400" dirty="0" err="1" smtClean="0"/>
              <a:t>tylenol</a:t>
            </a:r>
            <a:endParaRPr lang="en-US" sz="1400" dirty="0" smtClean="0"/>
          </a:p>
          <a:p>
            <a:endParaRPr lang="en-US" sz="1400" dirty="0" smtClean="0"/>
          </a:p>
          <a:p>
            <a:r>
              <a:rPr lang="en-US" sz="1400" dirty="0" smtClean="0"/>
              <a:t>Physicians Documenting in all general medical PN: acute hypoxic respiratory failure requiring </a:t>
            </a:r>
            <a:r>
              <a:rPr lang="en-US" sz="1400" u="sng" dirty="0" smtClean="0">
                <a:solidFill>
                  <a:srgbClr val="FF0000"/>
                </a:solidFill>
              </a:rPr>
              <a:t>“continual oxygen supplement’’ and “still hypoxic’’ and “still SOB, hypoxic on exertion”</a:t>
            </a:r>
          </a:p>
          <a:p>
            <a:r>
              <a:rPr lang="en-US" sz="1400" dirty="0" smtClean="0"/>
              <a:t>O2 titrated up from 2L to 3L NC and then again to 4 </a:t>
            </a:r>
            <a:r>
              <a:rPr lang="en-US" sz="1400" dirty="0" err="1" smtClean="0"/>
              <a:t>lpm</a:t>
            </a:r>
            <a:r>
              <a:rPr lang="en-US" sz="1400" dirty="0" smtClean="0"/>
              <a:t> “Attempted to titrate off of oxygen” but did not tolerate</a:t>
            </a:r>
          </a:p>
          <a:p>
            <a:endParaRPr lang="en-US" sz="1400" dirty="0" smtClean="0"/>
          </a:p>
          <a:p>
            <a:r>
              <a:rPr lang="en-US" sz="1400" dirty="0" smtClean="0"/>
              <a:t>Discharge Summary: Diagnosed and treated for Sepsis secondary to bilateral multifocal pneumonia: </a:t>
            </a:r>
            <a:r>
              <a:rPr lang="en-US" sz="1400" u="sng" dirty="0" smtClean="0"/>
              <a:t>Acute hypoxic respiratory failure secondary to bilateral pneumonia. Discharging home on 2 L of O2 via NC .</a:t>
            </a:r>
            <a:endParaRPr lang="en-US" sz="1400" u="sng" dirty="0"/>
          </a:p>
        </p:txBody>
      </p:sp>
      <p:sp>
        <p:nvSpPr>
          <p:cNvPr id="5" name="Rectangle 4"/>
          <p:cNvSpPr/>
          <p:nvPr/>
        </p:nvSpPr>
        <p:spPr>
          <a:xfrm>
            <a:off x="2909706" y="6361496"/>
            <a:ext cx="9908265" cy="338554"/>
          </a:xfrm>
          <a:prstGeom prst="rect">
            <a:avLst/>
          </a:prstGeom>
          <a:noFill/>
        </p:spPr>
        <p:txBody>
          <a:bodyPr wrap="square" lIns="91440" tIns="45720" rIns="91440" bIns="45720">
            <a:spAutoFit/>
          </a:bodyPr>
          <a:lstStyle/>
          <a:p>
            <a:pPr algn="ctr"/>
            <a:r>
              <a:rPr lang="en-US" sz="1600" b="1" i="1" dirty="0" smtClean="0">
                <a:ln w="0"/>
                <a:solidFill>
                  <a:schemeClr val="accent1"/>
                </a:solidFill>
                <a:effectLst>
                  <a:outerShdw blurRad="38100" dist="25400" dir="5400000" algn="ctr" rotWithShape="0">
                    <a:srgbClr val="6E747A">
                      <a:alpha val="43000"/>
                    </a:srgbClr>
                  </a:outerShdw>
                </a:effectLst>
              </a:rPr>
              <a:t>Acute hypoxic respiratory failure diagnosis DENIED by Insurance company “Not Supported”</a:t>
            </a:r>
            <a:endParaRPr lang="en-US" sz="1600" b="1" i="1" cap="none" spc="0" dirty="0">
              <a:ln w="0"/>
              <a:solidFill>
                <a:schemeClr val="accent1"/>
              </a:solidFill>
              <a:effectLst>
                <a:outerShdw blurRad="38100" dist="25400" dir="5400000" algn="ctr" rotWithShape="0">
                  <a:srgbClr val="6E747A">
                    <a:alpha val="43000"/>
                  </a:srgbClr>
                </a:outerShdw>
              </a:effectLst>
            </a:endParaRPr>
          </a:p>
        </p:txBody>
      </p:sp>
      <p:sp>
        <p:nvSpPr>
          <p:cNvPr id="4" name="Rectangle 3"/>
          <p:cNvSpPr/>
          <p:nvPr/>
        </p:nvSpPr>
        <p:spPr>
          <a:xfrm>
            <a:off x="8377025" y="46761"/>
            <a:ext cx="3484672" cy="707886"/>
          </a:xfrm>
          <a:prstGeom prst="rect">
            <a:avLst/>
          </a:prstGeom>
          <a:noFill/>
        </p:spPr>
        <p:txBody>
          <a:bodyPr wrap="none" lIns="91440" tIns="45720" rIns="91440" bIns="45720">
            <a:spAutoFit/>
          </a:bodyPr>
          <a:lstStyle/>
          <a:p>
            <a:pPr algn="ctr"/>
            <a:r>
              <a:rPr lang="en-US" sz="4000" b="1" i="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Case Scenario 2</a:t>
            </a:r>
            <a:endPar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3951892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9" y="577792"/>
            <a:ext cx="11878491" cy="5909310"/>
          </a:xfrm>
          <a:prstGeom prst="rect">
            <a:avLst/>
          </a:prstGeom>
        </p:spPr>
        <p:txBody>
          <a:bodyPr wrap="square">
            <a:spAutoFit/>
          </a:bodyPr>
          <a:lstStyle/>
          <a:p>
            <a:r>
              <a:rPr lang="en-US" sz="1400" b="1" u="sng" dirty="0" smtClean="0"/>
              <a:t>Hospital Course: </a:t>
            </a:r>
            <a:endParaRPr lang="en-US" sz="1400" dirty="0" smtClean="0"/>
          </a:p>
          <a:p>
            <a:r>
              <a:rPr lang="en-US" sz="1400" dirty="0" smtClean="0"/>
              <a:t>53 year old with </a:t>
            </a:r>
            <a:r>
              <a:rPr lang="en-US" sz="1400" b="1" dirty="0" smtClean="0"/>
              <a:t>no past medical history</a:t>
            </a:r>
            <a:r>
              <a:rPr lang="en-US" sz="1400" dirty="0" smtClean="0"/>
              <a:t> presents to ER form urgent care with complaints of excruciating headache, low grade fever, dizziness, cough, and chills. Patient notes he had flu symptoms last week which initially improved and have now worsened. In ER he was found to be </a:t>
            </a:r>
            <a:r>
              <a:rPr lang="en-US" sz="1400" b="1" u="sng" dirty="0" smtClean="0">
                <a:solidFill>
                  <a:srgbClr val="FF0000"/>
                </a:solidFill>
              </a:rPr>
              <a:t>hypoxic with RA sat 89% with mild- moderate respiratory distress and mild tachypnea requiring supplemental oxygen.</a:t>
            </a:r>
          </a:p>
          <a:p>
            <a:r>
              <a:rPr lang="en-US" sz="1400" dirty="0" smtClean="0"/>
              <a:t>WBC 14.2</a:t>
            </a:r>
          </a:p>
          <a:p>
            <a:r>
              <a:rPr lang="en-US" sz="1400" b="1" u="sng" dirty="0" smtClean="0">
                <a:solidFill>
                  <a:srgbClr val="FF0000"/>
                </a:solidFill>
              </a:rPr>
              <a:t>ABG at 1921: pH 7.53 PC02 28</a:t>
            </a:r>
          </a:p>
          <a:p>
            <a:r>
              <a:rPr lang="en-US" sz="1400" dirty="0" smtClean="0"/>
              <a:t> </a:t>
            </a:r>
          </a:p>
          <a:p>
            <a:r>
              <a:rPr lang="en-US" sz="1400" dirty="0" smtClean="0"/>
              <a:t>Vital Signs in ER:</a:t>
            </a:r>
          </a:p>
          <a:p>
            <a:r>
              <a:rPr lang="en-US" sz="1400" dirty="0" smtClean="0"/>
              <a:t>1811 </a:t>
            </a:r>
            <a:r>
              <a:rPr lang="en-US" sz="1400" u="sng" dirty="0" smtClean="0">
                <a:solidFill>
                  <a:srgbClr val="FF0000"/>
                </a:solidFill>
              </a:rPr>
              <a:t>168/94 98 20 T102.1 </a:t>
            </a:r>
            <a:r>
              <a:rPr lang="en-US" sz="1400" b="1" u="sng" dirty="0" smtClean="0">
                <a:solidFill>
                  <a:srgbClr val="FF0000"/>
                </a:solidFill>
              </a:rPr>
              <a:t>89% on RA</a:t>
            </a:r>
            <a:endParaRPr lang="en-US" sz="1400" u="sng" dirty="0" smtClean="0">
              <a:solidFill>
                <a:srgbClr val="FF0000"/>
              </a:solidFill>
            </a:endParaRPr>
          </a:p>
          <a:p>
            <a:r>
              <a:rPr lang="en-US" sz="1400" dirty="0" smtClean="0"/>
              <a:t>2011 148/94 92 22 T99.3 </a:t>
            </a:r>
            <a:r>
              <a:rPr lang="en-US" sz="1400" b="1" dirty="0" smtClean="0"/>
              <a:t>90% on RA</a:t>
            </a:r>
            <a:endParaRPr lang="en-US" sz="1400" dirty="0" smtClean="0"/>
          </a:p>
          <a:p>
            <a:r>
              <a:rPr lang="en-US" sz="1400" dirty="0" smtClean="0"/>
              <a:t>2108  </a:t>
            </a:r>
            <a:r>
              <a:rPr lang="en-US" sz="1400" u="sng" dirty="0" smtClean="0">
                <a:solidFill>
                  <a:srgbClr val="FF0000"/>
                </a:solidFill>
              </a:rPr>
              <a:t>94% on 02 2lnc </a:t>
            </a:r>
            <a:r>
              <a:rPr lang="en-US" sz="1400" b="1" dirty="0" smtClean="0"/>
              <a:t>(p/f ratio 260)</a:t>
            </a:r>
            <a:endParaRPr lang="en-US" sz="1400" dirty="0" smtClean="0"/>
          </a:p>
          <a:p>
            <a:r>
              <a:rPr lang="en-US" sz="1400" dirty="0" smtClean="0"/>
              <a:t>2052 </a:t>
            </a:r>
            <a:r>
              <a:rPr lang="en-US" sz="1400" u="sng" dirty="0" smtClean="0">
                <a:solidFill>
                  <a:srgbClr val="FF0000"/>
                </a:solidFill>
              </a:rPr>
              <a:t>88% on RA with ambulation</a:t>
            </a:r>
          </a:p>
          <a:p>
            <a:r>
              <a:rPr lang="en-US" sz="1400" dirty="0" smtClean="0"/>
              <a:t>2222 145/95 89 22 96% on 02 2lnc </a:t>
            </a:r>
          </a:p>
          <a:p>
            <a:r>
              <a:rPr lang="en-US" sz="1400" dirty="0" smtClean="0"/>
              <a:t> </a:t>
            </a:r>
          </a:p>
          <a:p>
            <a:r>
              <a:rPr lang="en-US" sz="1400" dirty="0" smtClean="0"/>
              <a:t>ER MD:</a:t>
            </a:r>
          </a:p>
          <a:p>
            <a:r>
              <a:rPr lang="en-US" sz="1400" dirty="0" smtClean="0"/>
              <a:t>2241: on exam mild </a:t>
            </a:r>
            <a:r>
              <a:rPr lang="en-US" sz="1400" b="1" u="sng" dirty="0" smtClean="0">
                <a:solidFill>
                  <a:srgbClr val="FF0000"/>
                </a:solidFill>
              </a:rPr>
              <a:t>respiratory distress </a:t>
            </a:r>
            <a:r>
              <a:rPr lang="en-US" sz="1400" dirty="0" smtClean="0"/>
              <a:t>noted with </a:t>
            </a:r>
            <a:r>
              <a:rPr lang="en-US" sz="1400" b="1" u="sng" dirty="0" smtClean="0">
                <a:solidFill>
                  <a:srgbClr val="FF0000"/>
                </a:solidFill>
              </a:rPr>
              <a:t>labored breathing </a:t>
            </a:r>
            <a:r>
              <a:rPr lang="en-US" sz="1400" b="1" dirty="0" smtClean="0"/>
              <a:t>and mild </a:t>
            </a:r>
            <a:r>
              <a:rPr lang="en-US" sz="1400" b="1" u="sng" dirty="0" smtClean="0">
                <a:solidFill>
                  <a:srgbClr val="FF0000"/>
                </a:solidFill>
              </a:rPr>
              <a:t>tachypnea</a:t>
            </a:r>
            <a:r>
              <a:rPr lang="en-US" sz="1400" u="sng" dirty="0" smtClean="0">
                <a:solidFill>
                  <a:srgbClr val="FF0000"/>
                </a:solidFill>
              </a:rPr>
              <a:t>. </a:t>
            </a:r>
            <a:r>
              <a:rPr lang="en-US" sz="1400" b="1" u="sng" dirty="0" smtClean="0">
                <a:solidFill>
                  <a:srgbClr val="FF0000"/>
                </a:solidFill>
              </a:rPr>
              <a:t>Unable to complete full sentences.</a:t>
            </a:r>
            <a:r>
              <a:rPr lang="en-US" sz="1400" b="1" dirty="0" smtClean="0">
                <a:solidFill>
                  <a:srgbClr val="FF0000"/>
                </a:solidFill>
              </a:rPr>
              <a:t> </a:t>
            </a:r>
            <a:r>
              <a:rPr lang="en-US" sz="1400" b="1" dirty="0" smtClean="0"/>
              <a:t>Moderate rales. +wheezing.</a:t>
            </a:r>
            <a:endParaRPr lang="en-US" sz="1400" dirty="0" smtClean="0"/>
          </a:p>
          <a:p>
            <a:r>
              <a:rPr lang="en-US" sz="1400" dirty="0" smtClean="0"/>
              <a:t>2245</a:t>
            </a:r>
            <a:r>
              <a:rPr lang="en-US" sz="1400" dirty="0" smtClean="0">
                <a:solidFill>
                  <a:schemeClr val="accent1"/>
                </a:solidFill>
              </a:rPr>
              <a:t>: </a:t>
            </a:r>
            <a:r>
              <a:rPr lang="en-US" sz="1400" u="sng" dirty="0" smtClean="0">
                <a:solidFill>
                  <a:srgbClr val="FF0000"/>
                </a:solidFill>
              </a:rPr>
              <a:t>hypoxia on arrival with 02 sat 89% on RA. </a:t>
            </a:r>
            <a:r>
              <a:rPr lang="en-US" sz="1400" b="1" u="sng" dirty="0" smtClean="0">
                <a:solidFill>
                  <a:srgbClr val="FF0000"/>
                </a:solidFill>
              </a:rPr>
              <a:t>Mild to moderate respiratory distress with inability to complete full sentences</a:t>
            </a:r>
            <a:r>
              <a:rPr lang="en-US" sz="1400" b="1" dirty="0" smtClean="0">
                <a:solidFill>
                  <a:srgbClr val="FF0000"/>
                </a:solidFill>
              </a:rPr>
              <a:t>.</a:t>
            </a:r>
            <a:r>
              <a:rPr lang="en-US" sz="1400" dirty="0" smtClean="0">
                <a:solidFill>
                  <a:srgbClr val="FF0000"/>
                </a:solidFill>
              </a:rPr>
              <a:t> </a:t>
            </a:r>
            <a:r>
              <a:rPr lang="en-US" sz="1400" dirty="0" smtClean="0"/>
              <a:t>CT of chest consistent with bilateral pneumonia.</a:t>
            </a:r>
          </a:p>
          <a:p>
            <a:r>
              <a:rPr lang="en-US" sz="1400" dirty="0" smtClean="0"/>
              <a:t> </a:t>
            </a:r>
          </a:p>
          <a:p>
            <a:r>
              <a:rPr lang="en-US" sz="1400" dirty="0" smtClean="0"/>
              <a:t>On arrival to floor at 2040 patient was </a:t>
            </a:r>
            <a:r>
              <a:rPr lang="en-US" sz="1400" b="1" dirty="0" smtClean="0"/>
              <a:t>still hypoxic with 02 sat of 93% on 3lnc which is a p/f ratio of 212.</a:t>
            </a:r>
            <a:r>
              <a:rPr lang="en-US" sz="1400" dirty="0" smtClean="0"/>
              <a:t> </a:t>
            </a:r>
            <a:r>
              <a:rPr lang="en-US" sz="1400" b="1" dirty="0" smtClean="0">
                <a:solidFill>
                  <a:srgbClr val="FF0000"/>
                </a:solidFill>
              </a:rPr>
              <a:t>Oxygen Increased to 4 LPM NC. </a:t>
            </a:r>
            <a:r>
              <a:rPr lang="en-US" sz="1400" dirty="0" smtClean="0"/>
              <a:t>He was noted to have </a:t>
            </a:r>
            <a:r>
              <a:rPr lang="en-US" sz="1400" u="sng" dirty="0" smtClean="0">
                <a:solidFill>
                  <a:srgbClr val="FF0000"/>
                </a:solidFill>
              </a:rPr>
              <a:t>persistent hypoxia requiring supplemental oxygen </a:t>
            </a:r>
            <a:r>
              <a:rPr lang="en-US" sz="1400" dirty="0" smtClean="0"/>
              <a:t>with </a:t>
            </a:r>
            <a:r>
              <a:rPr lang="en-US" sz="1400" b="1" dirty="0" smtClean="0"/>
              <a:t>multiple p/f ratios &lt;300</a:t>
            </a:r>
            <a:r>
              <a:rPr lang="en-US" sz="1400" dirty="0" smtClean="0"/>
              <a:t> throughout hospitalization indicating hypoxic respiratory failure. He was </a:t>
            </a:r>
            <a:r>
              <a:rPr lang="en-US" sz="1400" u="sng" dirty="0" smtClean="0">
                <a:solidFill>
                  <a:srgbClr val="FF0000"/>
                </a:solidFill>
              </a:rPr>
              <a:t>unable to be weaned to room air </a:t>
            </a:r>
            <a:r>
              <a:rPr lang="en-US" sz="1400" dirty="0" smtClean="0"/>
              <a:t>as patient continued to desaturate to &lt;90% and was </a:t>
            </a:r>
            <a:r>
              <a:rPr lang="en-US" sz="1400" u="sng" dirty="0" smtClean="0">
                <a:solidFill>
                  <a:srgbClr val="FF0000"/>
                </a:solidFill>
              </a:rPr>
              <a:t>discharged with new home oxygen</a:t>
            </a:r>
            <a:r>
              <a:rPr lang="en-US" sz="1400" u="sng" dirty="0" smtClean="0">
                <a:solidFill>
                  <a:schemeClr val="accent1"/>
                </a:solidFill>
              </a:rPr>
              <a:t>.</a:t>
            </a:r>
          </a:p>
          <a:p>
            <a:endParaRPr lang="en-US" sz="1400" u="sng" dirty="0">
              <a:solidFill>
                <a:schemeClr val="accent1"/>
              </a:solidFill>
            </a:endParaRPr>
          </a:p>
          <a:p>
            <a:r>
              <a:rPr lang="en-US" sz="1400" u="sng" dirty="0" smtClean="0"/>
              <a:t>H&amp;P, Daily progress notes and Discharge Summary:  all consistently documenting Acute hypoxic respiratory failure with documentation of persistent hypoxia, requiring increase in oxygen (up to 4L), and will be going home on supplemental oxygen.  </a:t>
            </a:r>
            <a:r>
              <a:rPr lang="en-US" sz="1400" dirty="0" smtClean="0"/>
              <a:t>Documented the cause of the acute hypoxic respiratory failure by linking it to patient’s Pneumonia</a:t>
            </a:r>
            <a:r>
              <a:rPr lang="en-US" sz="1400" u="sng" dirty="0" smtClean="0"/>
              <a:t> </a:t>
            </a:r>
          </a:p>
          <a:p>
            <a:r>
              <a:rPr lang="en-US" sz="1400" b="1" dirty="0" smtClean="0"/>
              <a:t> </a:t>
            </a:r>
            <a:endParaRPr lang="en-US" sz="1400" dirty="0"/>
          </a:p>
        </p:txBody>
      </p:sp>
      <p:sp>
        <p:nvSpPr>
          <p:cNvPr id="4" name="Rectangle 3"/>
          <p:cNvSpPr/>
          <p:nvPr/>
        </p:nvSpPr>
        <p:spPr>
          <a:xfrm>
            <a:off x="2549368" y="76089"/>
            <a:ext cx="6710107" cy="584775"/>
          </a:xfrm>
          <a:prstGeom prst="rect">
            <a:avLst/>
          </a:prstGeom>
          <a:noFill/>
        </p:spPr>
        <p:txBody>
          <a:bodyPr wrap="none" lIns="91440" tIns="45720" rIns="91440" bIns="45720">
            <a:spAutoFit/>
          </a:bodyPr>
          <a:lstStyle/>
          <a:p>
            <a:pPr algn="ctr"/>
            <a:r>
              <a:rPr lang="en-US" sz="32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Appeal Response from Catholic Health</a:t>
            </a:r>
            <a:endParaRPr lang="en-US" sz="32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1456711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6354" y="3274423"/>
            <a:ext cx="10310949" cy="2585323"/>
          </a:xfrm>
          <a:prstGeom prst="rect">
            <a:avLst/>
          </a:prstGeom>
          <a:noFill/>
        </p:spPr>
        <p:txBody>
          <a:bodyPr wrap="square" rtlCol="0">
            <a:spAutoFit/>
          </a:bodyPr>
          <a:lstStyle/>
          <a:p>
            <a:endParaRPr lang="en-US" dirty="0" smtClean="0"/>
          </a:p>
          <a:p>
            <a:pPr marL="285750" indent="-285750">
              <a:buFont typeface="Wingdings" panose="05000000000000000000" pitchFamily="2" charset="2"/>
              <a:buChar char="Ø"/>
            </a:pPr>
            <a:r>
              <a:rPr lang="en-US" dirty="0" smtClean="0"/>
              <a:t>Physical exam captured appropriately by all Providers – </a:t>
            </a:r>
            <a:r>
              <a:rPr lang="en-US" dirty="0" smtClean="0">
                <a:solidFill>
                  <a:schemeClr val="accent6">
                    <a:lumMod val="50000"/>
                  </a:schemeClr>
                </a:solidFill>
              </a:rPr>
              <a:t>documentation of </a:t>
            </a:r>
            <a:r>
              <a:rPr lang="en-US" b="1" dirty="0" smtClean="0">
                <a:solidFill>
                  <a:schemeClr val="accent6">
                    <a:lumMod val="50000"/>
                  </a:schemeClr>
                </a:solidFill>
              </a:rPr>
              <a:t>labored breathing, tachypnea, respiratory distress, unable to speak in complete sentences</a:t>
            </a:r>
            <a:r>
              <a:rPr lang="en-US" dirty="0" smtClean="0"/>
              <a:t>. </a:t>
            </a:r>
          </a:p>
          <a:p>
            <a:pPr marL="285750" indent="-285750">
              <a:buFont typeface="Wingdings" panose="05000000000000000000" pitchFamily="2" charset="2"/>
              <a:buChar char="Ø"/>
            </a:pPr>
            <a:r>
              <a:rPr lang="en-US" b="1" dirty="0">
                <a:solidFill>
                  <a:schemeClr val="accent6">
                    <a:lumMod val="50000"/>
                  </a:schemeClr>
                </a:solidFill>
              </a:rPr>
              <a:t>CONSISTENT </a:t>
            </a:r>
            <a:r>
              <a:rPr lang="en-US" b="1" dirty="0" smtClean="0">
                <a:solidFill>
                  <a:schemeClr val="accent6">
                    <a:lumMod val="50000"/>
                  </a:schemeClr>
                </a:solidFill>
              </a:rPr>
              <a:t>DOCUMENTATION </a:t>
            </a:r>
            <a:r>
              <a:rPr lang="en-US" dirty="0" smtClean="0"/>
              <a:t>of Acute hypoxic respiratory failure - captured in H&amp;P, daily progress notes, and Discharge Summary </a:t>
            </a:r>
            <a:r>
              <a:rPr lang="en-US" b="1" u="sng" dirty="0" smtClean="0">
                <a:solidFill>
                  <a:schemeClr val="accent6">
                    <a:lumMod val="50000"/>
                  </a:schemeClr>
                </a:solidFill>
              </a:rPr>
              <a:t>with supportive indicators, treatment and patient’s response to treatment. </a:t>
            </a:r>
            <a:r>
              <a:rPr lang="en-US" b="1" dirty="0" smtClean="0">
                <a:solidFill>
                  <a:schemeClr val="accent6">
                    <a:lumMod val="50000"/>
                  </a:schemeClr>
                </a:solidFill>
              </a:rPr>
              <a:t> </a:t>
            </a:r>
            <a:r>
              <a:rPr lang="en-US" dirty="0" smtClean="0"/>
              <a:t>(remains persistently hypoxic despite interventions, O2 needing increase to 4L; will need to go home on supplemental oxygen)</a:t>
            </a:r>
          </a:p>
          <a:p>
            <a:pPr marL="285750" indent="-285750">
              <a:buFont typeface="Wingdings" panose="05000000000000000000" pitchFamily="2" charset="2"/>
              <a:buChar char="Ø"/>
            </a:pPr>
            <a:r>
              <a:rPr lang="en-US" b="1" u="sng" dirty="0" smtClean="0">
                <a:solidFill>
                  <a:schemeClr val="accent6">
                    <a:lumMod val="50000"/>
                  </a:schemeClr>
                </a:solidFill>
              </a:rPr>
              <a:t>Patient was refractory to 2-3 </a:t>
            </a:r>
            <a:r>
              <a:rPr lang="en-US" b="1" u="sng" dirty="0" err="1" smtClean="0">
                <a:solidFill>
                  <a:schemeClr val="accent6">
                    <a:lumMod val="50000"/>
                  </a:schemeClr>
                </a:solidFill>
              </a:rPr>
              <a:t>lpm</a:t>
            </a:r>
            <a:r>
              <a:rPr lang="en-US" b="1" u="sng" dirty="0" smtClean="0">
                <a:solidFill>
                  <a:schemeClr val="accent6">
                    <a:lumMod val="50000"/>
                  </a:schemeClr>
                </a:solidFill>
              </a:rPr>
              <a:t> oxygen..  </a:t>
            </a:r>
            <a:r>
              <a:rPr lang="en-US" b="1" dirty="0" smtClean="0">
                <a:solidFill>
                  <a:schemeClr val="accent6">
                    <a:lumMod val="50000"/>
                  </a:schemeClr>
                </a:solidFill>
              </a:rPr>
              <a:t>Saturations remained low on 2L, requiring increase in oxygen to 4L, documented P/F ratios</a:t>
            </a:r>
            <a:endParaRPr lang="en-US" b="1" dirty="0">
              <a:solidFill>
                <a:schemeClr val="accent6">
                  <a:lumMod val="50000"/>
                </a:schemeClr>
              </a:solidFill>
            </a:endParaRPr>
          </a:p>
        </p:txBody>
      </p:sp>
      <p:sp>
        <p:nvSpPr>
          <p:cNvPr id="5" name="Rectangle 4"/>
          <p:cNvSpPr/>
          <p:nvPr/>
        </p:nvSpPr>
        <p:spPr>
          <a:xfrm>
            <a:off x="4862886" y="312127"/>
            <a:ext cx="2117887" cy="584775"/>
          </a:xfrm>
          <a:prstGeom prst="rect">
            <a:avLst/>
          </a:prstGeom>
          <a:noFill/>
        </p:spPr>
        <p:txBody>
          <a:bodyPr wrap="none" lIns="91440" tIns="45720" rIns="91440" bIns="45720">
            <a:spAutoFit/>
          </a:bodyPr>
          <a:lstStyle/>
          <a:p>
            <a:pPr algn="ctr"/>
            <a:r>
              <a:rPr lang="en-US" sz="3200" b="0" cap="none" spc="0" dirty="0" smtClean="0">
                <a:ln w="0"/>
                <a:solidFill>
                  <a:schemeClr val="accent1"/>
                </a:solidFill>
                <a:effectLst>
                  <a:outerShdw blurRad="38100" dist="25400" dir="5400000" algn="ctr" rotWithShape="0">
                    <a:srgbClr val="6E747A">
                      <a:alpha val="43000"/>
                    </a:srgbClr>
                  </a:outerShdw>
                </a:effectLst>
              </a:rPr>
              <a:t>Outcome</a:t>
            </a:r>
            <a:endParaRPr lang="en-US" sz="3200" b="0" cap="none" spc="0" dirty="0">
              <a:ln w="0"/>
              <a:solidFill>
                <a:schemeClr val="accent1"/>
              </a:solidFill>
              <a:effectLst>
                <a:outerShdw blurRad="38100" dist="25400" dir="5400000" algn="ctr" rotWithShape="0">
                  <a:srgbClr val="6E747A">
                    <a:alpha val="43000"/>
                  </a:srgbClr>
                </a:outerShdw>
              </a:effectLst>
            </a:endParaRPr>
          </a:p>
        </p:txBody>
      </p:sp>
      <p:sp>
        <p:nvSpPr>
          <p:cNvPr id="6" name="Rectangle 5"/>
          <p:cNvSpPr/>
          <p:nvPr/>
        </p:nvSpPr>
        <p:spPr>
          <a:xfrm>
            <a:off x="766354" y="1149157"/>
            <a:ext cx="10093235" cy="400110"/>
          </a:xfrm>
          <a:prstGeom prst="rect">
            <a:avLst/>
          </a:prstGeom>
        </p:spPr>
        <p:txBody>
          <a:bodyPr wrap="square">
            <a:spAutoFit/>
          </a:bodyPr>
          <a:lstStyle/>
          <a:p>
            <a:pPr marL="285750" indent="-285750">
              <a:buFont typeface="Wingdings" panose="05000000000000000000" pitchFamily="2" charset="2"/>
              <a:buChar char="Ø"/>
            </a:pPr>
            <a:r>
              <a:rPr lang="en-US" sz="2000" dirty="0"/>
              <a:t>Insurance carrier reversed the denial, informing acute hypoxic respiratory failure was </a:t>
            </a:r>
            <a:r>
              <a:rPr lang="en-US" sz="2000" dirty="0" smtClean="0"/>
              <a:t>valid. </a:t>
            </a:r>
            <a:endParaRPr lang="en-US" sz="2000" dirty="0"/>
          </a:p>
        </p:txBody>
      </p:sp>
      <p:sp>
        <p:nvSpPr>
          <p:cNvPr id="7" name="Horizontal Scroll 6"/>
          <p:cNvSpPr/>
          <p:nvPr/>
        </p:nvSpPr>
        <p:spPr>
          <a:xfrm>
            <a:off x="1545769" y="1913265"/>
            <a:ext cx="8586652"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Why did we win this denial case?</a:t>
            </a:r>
            <a:endParaRPr lang="en-US" dirty="0"/>
          </a:p>
        </p:txBody>
      </p:sp>
    </p:spTree>
    <p:extLst>
      <p:ext uri="{BB962C8B-B14F-4D97-AF65-F5344CB8AC3E}">
        <p14:creationId xmlns:p14="http://schemas.microsoft.com/office/powerpoint/2010/main" val="2114031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620" y="241552"/>
            <a:ext cx="11785534" cy="769441"/>
          </a:xfrm>
          <a:prstGeom prst="rect">
            <a:avLst/>
          </a:prstGeom>
          <a:noFill/>
        </p:spPr>
        <p:txBody>
          <a:bodyPr wrap="none" lIns="91440" tIns="45720" rIns="91440" bIns="45720">
            <a:spAutoFit/>
          </a:bodyPr>
          <a:lstStyle/>
          <a:p>
            <a:pPr algn="ctr"/>
            <a:r>
              <a:rPr lang="en-US" sz="4400" dirty="0" smtClean="0">
                <a:ln w="0"/>
                <a:solidFill>
                  <a:schemeClr val="accent1"/>
                </a:solidFill>
                <a:effectLst>
                  <a:outerShdw blurRad="38100" dist="25400" dir="5400000" algn="ctr" rotWithShape="0">
                    <a:srgbClr val="6E747A">
                      <a:alpha val="43000"/>
                    </a:srgbClr>
                  </a:outerShdw>
                </a:effectLst>
              </a:rPr>
              <a:t>So, When it Comes to the Patient’s Medical Record</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348342" y="871656"/>
            <a:ext cx="11103429" cy="5170646"/>
          </a:xfrm>
          <a:prstGeom prst="rect">
            <a:avLst/>
          </a:prstGeom>
          <a:noFill/>
        </p:spPr>
        <p:txBody>
          <a:bodyPr wrap="square" rtlCol="0">
            <a:spAutoFit/>
          </a:bodyPr>
          <a:lstStyle/>
          <a:p>
            <a:endParaRPr lang="en-US" sz="2200" dirty="0"/>
          </a:p>
          <a:p>
            <a:pPr marL="285750" indent="-285750">
              <a:buFont typeface="Arial" panose="020B0604020202020204" pitchFamily="34" charset="0"/>
              <a:buChar char="•"/>
            </a:pPr>
            <a:r>
              <a:rPr lang="en-US" sz="2800" b="1" u="sng" dirty="0" smtClean="0"/>
              <a:t>Your documentation is looked at </a:t>
            </a:r>
            <a:r>
              <a:rPr lang="en-US" sz="2800" dirty="0" smtClean="0"/>
              <a:t>by many to make sure it is accurate, valid, and complete.</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Be cautious when using cut and paste.  You do not want to carry forward any inaccurate or old information.  It can be seen by all.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Make sure your physical exams give a clear picture of what the patient looks like at the time you are completing it.</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Be sure to individualize and update your documentation daily to ensure the documentation is accurate.</a:t>
            </a:r>
            <a:endParaRPr lang="en-US" sz="2800" dirty="0"/>
          </a:p>
        </p:txBody>
      </p:sp>
    </p:spTree>
    <p:extLst>
      <p:ext uri="{BB962C8B-B14F-4D97-AF65-F5344CB8AC3E}">
        <p14:creationId xmlns:p14="http://schemas.microsoft.com/office/powerpoint/2010/main" val="1505870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14995" y="122032"/>
            <a:ext cx="5910271" cy="769441"/>
          </a:xfrm>
          <a:prstGeom prst="rect">
            <a:avLst/>
          </a:prstGeom>
          <a:noFill/>
        </p:spPr>
        <p:txBody>
          <a:bodyPr wrap="none" lIns="91440" tIns="45720" rIns="91440" bIns="45720">
            <a:spAutoFit/>
          </a:bodyPr>
          <a:lstStyle/>
          <a:p>
            <a:pPr algn="ctr"/>
            <a:r>
              <a:rPr lang="en-US" sz="4400" b="0" i="1" cap="none" spc="0" dirty="0" smtClean="0">
                <a:ln w="0"/>
                <a:solidFill>
                  <a:srgbClr val="0070C0"/>
                </a:solidFill>
                <a:effectLst>
                  <a:outerShdw blurRad="38100" dist="25400" dir="5400000" algn="ctr" rotWithShape="0">
                    <a:srgbClr val="6E747A">
                      <a:alpha val="43000"/>
                    </a:srgbClr>
                  </a:outerShdw>
                </a:effectLst>
              </a:rPr>
              <a:t>Acute Respiratory Failure</a:t>
            </a:r>
            <a:endParaRPr lang="en-US" sz="4400" b="0" i="1" cap="none" spc="0" dirty="0">
              <a:ln w="0"/>
              <a:solidFill>
                <a:srgbClr val="0070C0"/>
              </a:solidFill>
              <a:effectLst>
                <a:outerShdw blurRad="38100" dist="25400" dir="5400000" algn="ctr" rotWithShape="0">
                  <a:srgbClr val="6E747A">
                    <a:alpha val="43000"/>
                  </a:srgbClr>
                </a:outerShdw>
              </a:effectLst>
            </a:endParaRPr>
          </a:p>
        </p:txBody>
      </p:sp>
      <p:sp>
        <p:nvSpPr>
          <p:cNvPr id="3" name="TextBox 2"/>
          <p:cNvSpPr txBox="1"/>
          <p:nvPr/>
        </p:nvSpPr>
        <p:spPr>
          <a:xfrm>
            <a:off x="478357" y="1010039"/>
            <a:ext cx="11280391" cy="5324535"/>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A life threatening condition that requires immediate and aggressive management</a:t>
            </a:r>
          </a:p>
          <a:p>
            <a:endParaRPr lang="en-US" sz="2000" dirty="0" smtClean="0"/>
          </a:p>
          <a:p>
            <a:pPr marL="285750" indent="-285750">
              <a:buFont typeface="Arial" panose="020B0604020202020204" pitchFamily="34" charset="0"/>
              <a:buChar char="•"/>
            </a:pPr>
            <a:r>
              <a:rPr lang="en-US" sz="2000" dirty="0" smtClean="0"/>
              <a:t>Develops over minutes to hours</a:t>
            </a:r>
          </a:p>
          <a:p>
            <a:endParaRPr lang="en-US" sz="2000" dirty="0" smtClean="0"/>
          </a:p>
          <a:p>
            <a:pPr marL="285750" indent="-285750">
              <a:buFont typeface="Arial" panose="020B0604020202020204" pitchFamily="34" charset="0"/>
              <a:buChar char="•"/>
            </a:pPr>
            <a:r>
              <a:rPr lang="en-US" sz="2000" dirty="0" smtClean="0"/>
              <a:t>A syndrome of inadequate gas exchange: </a:t>
            </a:r>
            <a:r>
              <a:rPr lang="en-US" sz="2000" dirty="0"/>
              <a:t>oxygenation and/or carbon dioxide </a:t>
            </a:r>
            <a:r>
              <a:rPr lang="en-US" sz="2000" dirty="0" smtClean="0"/>
              <a:t>elimination</a:t>
            </a:r>
          </a:p>
          <a:p>
            <a:endParaRPr lang="en-US" sz="2000" dirty="0" smtClean="0"/>
          </a:p>
          <a:p>
            <a:pPr marL="285750" indent="-285750">
              <a:buFont typeface="Arial" panose="020B0604020202020204" pitchFamily="34" charset="0"/>
              <a:buChar char="•"/>
            </a:pPr>
            <a:r>
              <a:rPr lang="en-US" sz="2000" dirty="0" smtClean="0"/>
              <a:t>The </a:t>
            </a:r>
            <a:r>
              <a:rPr lang="en-US" sz="2000" b="1" u="sng" dirty="0" smtClean="0"/>
              <a:t>individual displays evidence of some sort of increased work of breathing </a:t>
            </a:r>
            <a:r>
              <a:rPr lang="en-US" sz="2000" dirty="0" smtClean="0"/>
              <a:t>(</a:t>
            </a:r>
            <a:r>
              <a:rPr lang="en-US" sz="2000" dirty="0" err="1" smtClean="0"/>
              <a:t>ie</a:t>
            </a:r>
            <a:r>
              <a:rPr lang="en-US" sz="2000" dirty="0" smtClean="0"/>
              <a:t>.  Use of accessory muscles, tachypnea (respirations &gt; 20/min), labored respirations, unable to speak in sentences, retractions, cyanosis, tripod position, dyspnea) – respiratory distress must be present and symptoms patient is displaying must be documented</a:t>
            </a:r>
          </a:p>
          <a:p>
            <a:endParaRPr lang="en-US" sz="2000" dirty="0" smtClean="0"/>
          </a:p>
          <a:p>
            <a:pPr marL="285750" indent="-285750">
              <a:buFont typeface="Arial" panose="020B0604020202020204" pitchFamily="34" charset="0"/>
              <a:buChar char="•"/>
            </a:pPr>
            <a:r>
              <a:rPr lang="en-US" sz="2000" b="1" u="sng" dirty="0" smtClean="0"/>
              <a:t>Patient is refractory to 2-3 </a:t>
            </a:r>
            <a:r>
              <a:rPr lang="en-US" sz="2000" b="1" u="sng" dirty="0" err="1" smtClean="0"/>
              <a:t>lpm</a:t>
            </a:r>
            <a:r>
              <a:rPr lang="en-US" sz="2000" b="1" u="sng" dirty="0" smtClean="0"/>
              <a:t> supplemental oxygen via nasal cannula </a:t>
            </a:r>
          </a:p>
          <a:p>
            <a:endParaRPr lang="en-US" sz="2000" dirty="0" smtClean="0"/>
          </a:p>
          <a:p>
            <a:pPr marL="285750" indent="-285750">
              <a:buFont typeface="Arial" panose="020B0604020202020204" pitchFamily="34" charset="0"/>
              <a:buChar char="•"/>
            </a:pPr>
            <a:r>
              <a:rPr lang="en-US" sz="2000" dirty="0" smtClean="0"/>
              <a:t>Requires intervention with respiratory treatments </a:t>
            </a:r>
            <a:r>
              <a:rPr lang="en-US" sz="2000" b="1" u="sng" dirty="0" smtClean="0"/>
              <a:t>and</a:t>
            </a:r>
            <a:r>
              <a:rPr lang="en-US" sz="2000" dirty="0" smtClean="0"/>
              <a:t> either invasive mechanical ventilation, or non-invasive modalities such as NRB, </a:t>
            </a:r>
            <a:r>
              <a:rPr lang="en-US" sz="2000" dirty="0" err="1" smtClean="0"/>
              <a:t>BiPAP</a:t>
            </a:r>
            <a:r>
              <a:rPr lang="en-US" sz="2000" dirty="0" smtClean="0"/>
              <a:t>/CPAP, Venti mask, higher flow oxygen (4 </a:t>
            </a:r>
            <a:r>
              <a:rPr lang="en-US" sz="2000" dirty="0" err="1" smtClean="0"/>
              <a:t>lpm</a:t>
            </a:r>
            <a:r>
              <a:rPr lang="en-US" sz="2000" dirty="0" smtClean="0"/>
              <a:t> and higher)</a:t>
            </a:r>
          </a:p>
          <a:p>
            <a:endParaRPr lang="en-US" sz="2000" dirty="0" smtClean="0"/>
          </a:p>
          <a:p>
            <a:pPr marL="285750" indent="-285750">
              <a:buFont typeface="Arial" panose="020B0604020202020204" pitchFamily="34" charset="0"/>
              <a:buChar char="•"/>
            </a:pPr>
            <a:r>
              <a:rPr lang="en-US" sz="2000" dirty="0" smtClean="0"/>
              <a:t>Must </a:t>
            </a:r>
            <a:r>
              <a:rPr lang="en-US" sz="2000" b="1" u="sng" dirty="0" smtClean="0"/>
              <a:t>document/identify the underlying cause of patient’s Acute Respiratory Failure</a:t>
            </a:r>
            <a:endParaRPr lang="en-US" sz="2000" b="1" u="sng"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497" y="2805804"/>
            <a:ext cx="866503" cy="866503"/>
          </a:xfrm>
          <a:prstGeom prst="rect">
            <a:avLst/>
          </a:prstGeom>
        </p:spPr>
      </p:pic>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8160" y="3904690"/>
            <a:ext cx="866503" cy="866503"/>
          </a:xfrm>
          <a:prstGeom prst="rect">
            <a:avLst/>
          </a:prstGeom>
        </p:spPr>
      </p:pic>
    </p:spTree>
    <p:extLst>
      <p:ext uri="{BB962C8B-B14F-4D97-AF65-F5344CB8AC3E}">
        <p14:creationId xmlns:p14="http://schemas.microsoft.com/office/powerpoint/2010/main" val="4231543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7245" y="185663"/>
            <a:ext cx="5968109" cy="584775"/>
          </a:xfrm>
          <a:prstGeom prst="rect">
            <a:avLst/>
          </a:prstGeom>
        </p:spPr>
        <p:txBody>
          <a:bodyPr wrap="none">
            <a:spAutoFit/>
          </a:bodyPr>
          <a:lstStyle/>
          <a:p>
            <a:pPr algn="ctr"/>
            <a:r>
              <a:rPr lang="en-US" sz="3200" b="1" i="1" dirty="0">
                <a:ln w="0"/>
                <a:solidFill>
                  <a:schemeClr val="accent1"/>
                </a:solidFill>
                <a:effectLst>
                  <a:outerShdw blurRad="38100" dist="25400" dir="5400000" algn="ctr" rotWithShape="0">
                    <a:srgbClr val="6E747A">
                      <a:alpha val="43000"/>
                    </a:srgbClr>
                  </a:outerShdw>
                </a:effectLst>
              </a:rPr>
              <a:t>Types of Acute Respiratory Failure</a:t>
            </a:r>
          </a:p>
        </p:txBody>
      </p:sp>
      <p:sp>
        <p:nvSpPr>
          <p:cNvPr id="3" name="Rectangle 2"/>
          <p:cNvSpPr/>
          <p:nvPr/>
        </p:nvSpPr>
        <p:spPr>
          <a:xfrm>
            <a:off x="210354" y="1016529"/>
            <a:ext cx="11281893" cy="5632311"/>
          </a:xfrm>
          <a:prstGeom prst="rect">
            <a:avLst/>
          </a:prstGeom>
        </p:spPr>
        <p:txBody>
          <a:bodyPr wrap="square">
            <a:spAutoFit/>
          </a:bodyPr>
          <a:lstStyle/>
          <a:p>
            <a:r>
              <a:rPr lang="en-US" sz="2400" b="1" u="sng" dirty="0"/>
              <a:t>Acute respiratory failure with hypoxia </a:t>
            </a:r>
            <a:r>
              <a:rPr lang="en-US" sz="2400" dirty="0"/>
              <a:t>–lack of oxygen in your arterial blood </a:t>
            </a:r>
            <a:r>
              <a:rPr lang="en-US" sz="2400" b="1" dirty="0"/>
              <a:t>(PaO2 &lt; 60),  </a:t>
            </a:r>
            <a:r>
              <a:rPr lang="en-US" sz="2400" dirty="0"/>
              <a:t>CO2 normal/close to </a:t>
            </a:r>
            <a:r>
              <a:rPr lang="en-US" sz="2400" dirty="0" smtClean="0"/>
              <a:t>normal</a:t>
            </a:r>
          </a:p>
          <a:p>
            <a:endParaRPr lang="en-US" sz="2400" b="1" u="sng" dirty="0"/>
          </a:p>
          <a:p>
            <a:pPr marL="342900" indent="-342900">
              <a:buFont typeface="+mj-lt"/>
              <a:buAutoNum type="alphaUcPeriod"/>
            </a:pPr>
            <a:r>
              <a:rPr lang="en-US" sz="2400" dirty="0"/>
              <a:t>Clinical Findings/Physical Exam: restlessness, tachycardia, irregular heartbeat, tachypnea, dyspnea, profuse sweating, cyanosis of skin, fingertips, or lips;  pursed lip breathing, use of accessory muscles, retractions, metabolic </a:t>
            </a:r>
            <a:r>
              <a:rPr lang="en-US" sz="2400" dirty="0" smtClean="0"/>
              <a:t>acidosis</a:t>
            </a:r>
          </a:p>
          <a:p>
            <a:pPr marL="342900" indent="-342900">
              <a:buFont typeface="+mj-lt"/>
              <a:buAutoNum type="alphaUcPeriod"/>
            </a:pPr>
            <a:endParaRPr lang="en-US" sz="2400" dirty="0"/>
          </a:p>
          <a:p>
            <a:pPr marL="342900" indent="-342900">
              <a:buFont typeface="+mj-lt"/>
              <a:buAutoNum type="alphaUcPeriod"/>
            </a:pPr>
            <a:r>
              <a:rPr lang="en-US" sz="2400" dirty="0"/>
              <a:t>Underlying causes:  COPD exacerbation, Pneumonia, Pulmonary Edema, </a:t>
            </a:r>
            <a:r>
              <a:rPr lang="en-US" sz="2400" dirty="0" smtClean="0"/>
              <a:t>CHF, </a:t>
            </a:r>
            <a:r>
              <a:rPr lang="en-US" sz="2400" dirty="0"/>
              <a:t>other acute diseases of the </a:t>
            </a:r>
            <a:r>
              <a:rPr lang="en-US" sz="2400" dirty="0" smtClean="0"/>
              <a:t>lung</a:t>
            </a:r>
          </a:p>
          <a:p>
            <a:pPr marL="342900" indent="-342900">
              <a:buFont typeface="+mj-lt"/>
              <a:buAutoNum type="alphaUcPeriod"/>
            </a:pPr>
            <a:endParaRPr lang="en-US" sz="2400" dirty="0" smtClean="0"/>
          </a:p>
          <a:p>
            <a:pPr marL="342900" indent="-342900">
              <a:buFont typeface="+mj-lt"/>
              <a:buAutoNum type="alphaUcPeriod"/>
            </a:pPr>
            <a:r>
              <a:rPr lang="en-US" sz="2400" dirty="0" smtClean="0"/>
              <a:t>Low </a:t>
            </a:r>
            <a:r>
              <a:rPr lang="en-US" sz="2400" dirty="0"/>
              <a:t>pulse oximetry readings (SpO2 &lt;91% room air) &amp; refractory to 2-3 </a:t>
            </a:r>
            <a:r>
              <a:rPr lang="en-US" sz="2400" dirty="0" err="1"/>
              <a:t>lpm</a:t>
            </a:r>
            <a:r>
              <a:rPr lang="en-US" sz="2400" dirty="0"/>
              <a:t> supplemental oxygen via </a:t>
            </a:r>
            <a:r>
              <a:rPr lang="en-US" sz="2400" dirty="0" smtClean="0"/>
              <a:t>nasal cannula;  </a:t>
            </a:r>
            <a:r>
              <a:rPr lang="en-US" sz="2400" dirty="0"/>
              <a:t>ABG PaO2 &lt;</a:t>
            </a:r>
            <a:r>
              <a:rPr lang="en-US" sz="2400" dirty="0" smtClean="0"/>
              <a:t>60</a:t>
            </a:r>
          </a:p>
          <a:p>
            <a:pPr marL="342900" indent="-342900">
              <a:buFont typeface="+mj-lt"/>
              <a:buAutoNum type="alphaUcPeriod"/>
            </a:pPr>
            <a:endParaRPr lang="en-US" sz="2400" dirty="0"/>
          </a:p>
          <a:p>
            <a:pPr marL="342900" indent="-342900">
              <a:buFont typeface="+mj-lt"/>
              <a:buAutoNum type="alphaUcPeriod"/>
            </a:pPr>
            <a:r>
              <a:rPr lang="en-US" sz="2400" dirty="0"/>
              <a:t>Treatments:  </a:t>
            </a:r>
            <a:r>
              <a:rPr lang="en-US" sz="2400" dirty="0" err="1"/>
              <a:t>Duonebs</a:t>
            </a:r>
            <a:r>
              <a:rPr lang="en-US" sz="2400" dirty="0"/>
              <a:t>, steroids, HFNC, NRB, Venti-mask, </a:t>
            </a:r>
            <a:r>
              <a:rPr lang="en-US" sz="2400" dirty="0" err="1"/>
              <a:t>Bipap</a:t>
            </a:r>
            <a:r>
              <a:rPr lang="en-US" sz="2400" dirty="0"/>
              <a:t>/</a:t>
            </a:r>
            <a:r>
              <a:rPr lang="en-US" sz="2400" dirty="0" err="1"/>
              <a:t>Cpap</a:t>
            </a:r>
            <a:r>
              <a:rPr lang="en-US" sz="2400" dirty="0"/>
              <a:t>, mechanical ventilation</a:t>
            </a:r>
          </a:p>
        </p:txBody>
      </p:sp>
    </p:spTree>
    <p:extLst>
      <p:ext uri="{BB962C8B-B14F-4D97-AF65-F5344CB8AC3E}">
        <p14:creationId xmlns:p14="http://schemas.microsoft.com/office/powerpoint/2010/main" val="17798960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3185" y="183180"/>
            <a:ext cx="6061082" cy="584775"/>
          </a:xfrm>
          <a:prstGeom prst="rect">
            <a:avLst/>
          </a:prstGeom>
          <a:noFill/>
        </p:spPr>
        <p:txBody>
          <a:bodyPr wrap="none" lIns="91440" tIns="45720" rIns="91440" bIns="45720">
            <a:spAutoFit/>
          </a:bodyPr>
          <a:lstStyle/>
          <a:p>
            <a:pPr algn="ctr"/>
            <a:r>
              <a:rPr lang="en-US" sz="3200" b="0" cap="none" spc="0" dirty="0" smtClean="0">
                <a:ln w="0"/>
                <a:solidFill>
                  <a:schemeClr val="accent1"/>
                </a:solidFill>
                <a:effectLst>
                  <a:outerShdw blurRad="38100" dist="25400" dir="5400000" algn="ctr" rotWithShape="0">
                    <a:srgbClr val="6E747A">
                      <a:alpha val="43000"/>
                    </a:srgbClr>
                  </a:outerShdw>
                </a:effectLst>
              </a:rPr>
              <a:t> </a:t>
            </a:r>
            <a:r>
              <a:rPr lang="en-US" sz="3200" b="1" i="1" dirty="0">
                <a:ln w="0"/>
                <a:solidFill>
                  <a:schemeClr val="accent1"/>
                </a:solidFill>
                <a:effectLst>
                  <a:outerShdw blurRad="38100" dist="25400" dir="5400000" algn="ctr" rotWithShape="0">
                    <a:srgbClr val="6E747A">
                      <a:alpha val="43000"/>
                    </a:srgbClr>
                  </a:outerShdw>
                </a:effectLst>
              </a:rPr>
              <a:t>T</a:t>
            </a:r>
            <a:r>
              <a:rPr lang="en-US" sz="3200" b="1" i="1" cap="none" spc="0" dirty="0" smtClean="0">
                <a:ln w="0"/>
                <a:solidFill>
                  <a:schemeClr val="accent1"/>
                </a:solidFill>
                <a:effectLst>
                  <a:outerShdw blurRad="38100" dist="25400" dir="5400000" algn="ctr" rotWithShape="0">
                    <a:srgbClr val="6E747A">
                      <a:alpha val="43000"/>
                    </a:srgbClr>
                  </a:outerShdw>
                </a:effectLst>
              </a:rPr>
              <a:t>ypes of Acute Respiratory Failure</a:t>
            </a:r>
            <a:endParaRPr lang="en-US" sz="3200" b="1" i="1"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336445" y="835552"/>
            <a:ext cx="11493795" cy="5539978"/>
          </a:xfrm>
          <a:prstGeom prst="rect">
            <a:avLst/>
          </a:prstGeom>
          <a:noFill/>
        </p:spPr>
        <p:txBody>
          <a:bodyPr wrap="square" rtlCol="0">
            <a:spAutoFit/>
          </a:bodyPr>
          <a:lstStyle/>
          <a:p>
            <a:endParaRPr lang="en-US" dirty="0" smtClean="0"/>
          </a:p>
          <a:p>
            <a:r>
              <a:rPr lang="en-US" sz="2400" b="1" u="sng" dirty="0" smtClean="0"/>
              <a:t>Acute respiratory failure with hypercapnia </a:t>
            </a:r>
            <a:r>
              <a:rPr lang="en-US" sz="2400" dirty="0" smtClean="0"/>
              <a:t>– </a:t>
            </a:r>
            <a:r>
              <a:rPr lang="en-US" sz="2400" dirty="0"/>
              <a:t>F</a:t>
            </a:r>
            <a:r>
              <a:rPr lang="en-US" sz="2400" dirty="0" smtClean="0"/>
              <a:t>ailure of lungs to eliminate adequate CO2 resulting in an</a:t>
            </a:r>
            <a:r>
              <a:rPr lang="en-US" sz="2400" dirty="0"/>
              <a:t> </a:t>
            </a:r>
            <a:r>
              <a:rPr lang="en-US" sz="2400" dirty="0" smtClean="0"/>
              <a:t>accumulation of carbon dioxide (CO2) in arterial blood  </a:t>
            </a:r>
            <a:r>
              <a:rPr lang="en-US" sz="2400" b="1" dirty="0" smtClean="0"/>
              <a:t>(PaCO2 &gt; 50 mm Hg) </a:t>
            </a:r>
            <a:r>
              <a:rPr lang="en-US" sz="2400" u="sng" dirty="0" smtClean="0"/>
              <a:t>and</a:t>
            </a:r>
            <a:r>
              <a:rPr lang="en-US" sz="2400" dirty="0" smtClean="0"/>
              <a:t> a </a:t>
            </a:r>
            <a:r>
              <a:rPr lang="en-US" sz="2400" b="1" dirty="0" smtClean="0"/>
              <a:t>pH &lt; 7.35</a:t>
            </a:r>
            <a:endParaRPr lang="en-US" sz="2400" b="1" dirty="0"/>
          </a:p>
          <a:p>
            <a:endParaRPr lang="en-US" sz="2400" b="1" dirty="0"/>
          </a:p>
          <a:p>
            <a:pPr marL="342900" indent="-342900">
              <a:buFont typeface="+mj-lt"/>
              <a:buAutoNum type="alphaUcPeriod"/>
            </a:pPr>
            <a:r>
              <a:rPr lang="en-US" sz="2400" dirty="0" smtClean="0"/>
              <a:t>Clinical Findings/Physical Exam: anxiousness, daytime sluggishness, a change in mental status, somnolence, short shallow breathing/shortness of breath, tachycardia, headache and respiratory acidosis</a:t>
            </a:r>
          </a:p>
          <a:p>
            <a:pPr marL="342900" indent="-342900">
              <a:buFont typeface="+mj-lt"/>
              <a:buAutoNum type="alphaUcPeriod"/>
            </a:pPr>
            <a:endParaRPr lang="en-US" sz="2400" dirty="0" smtClean="0"/>
          </a:p>
          <a:p>
            <a:pPr marL="342900" indent="-342900">
              <a:buFont typeface="+mj-lt"/>
              <a:buAutoNum type="alphaUcPeriod"/>
            </a:pPr>
            <a:r>
              <a:rPr lang="en-US" sz="2400" dirty="0" smtClean="0"/>
              <a:t>Underlying causes:  sedative overdose,  COPD, Interstitial lung disease,  Stroke, brainstem disease</a:t>
            </a:r>
          </a:p>
          <a:p>
            <a:pPr marL="342900" indent="-342900">
              <a:buFont typeface="+mj-lt"/>
              <a:buAutoNum type="alphaUcPeriod"/>
            </a:pPr>
            <a:endParaRPr lang="en-US" sz="2400" dirty="0" smtClean="0"/>
          </a:p>
          <a:p>
            <a:pPr marL="342900" indent="-342900">
              <a:buFont typeface="+mj-lt"/>
              <a:buAutoNum type="alphaUcPeriod"/>
            </a:pPr>
            <a:r>
              <a:rPr lang="en-US" sz="2400" dirty="0"/>
              <a:t> </a:t>
            </a:r>
            <a:r>
              <a:rPr lang="en-US" sz="2400" dirty="0" smtClean="0"/>
              <a:t>Obtain ABG:  acute respiratory acidosis (pH &lt; 7.35) &amp; PaCO2 is elevated &gt;50mmHg</a:t>
            </a:r>
          </a:p>
          <a:p>
            <a:pPr marL="342900" indent="-342900">
              <a:buFont typeface="+mj-lt"/>
              <a:buAutoNum type="alphaUcPeriod"/>
            </a:pPr>
            <a:endParaRPr lang="en-US" sz="2400" dirty="0" smtClean="0"/>
          </a:p>
          <a:p>
            <a:pPr marL="342900" indent="-342900">
              <a:buFont typeface="+mj-lt"/>
              <a:buAutoNum type="alphaUcPeriod"/>
            </a:pPr>
            <a:r>
              <a:rPr lang="en-US" sz="2400" dirty="0" smtClean="0"/>
              <a:t>Treatments:  </a:t>
            </a:r>
            <a:r>
              <a:rPr lang="en-US" sz="2400" dirty="0" err="1" smtClean="0"/>
              <a:t>Bipap</a:t>
            </a:r>
            <a:r>
              <a:rPr lang="en-US" sz="2400" dirty="0" smtClean="0"/>
              <a:t>/</a:t>
            </a:r>
            <a:r>
              <a:rPr lang="en-US" sz="2400" dirty="0" err="1" smtClean="0"/>
              <a:t>Cpap</a:t>
            </a:r>
            <a:r>
              <a:rPr lang="en-US" sz="2400" dirty="0" smtClean="0"/>
              <a:t>; HFNC</a:t>
            </a:r>
          </a:p>
        </p:txBody>
      </p:sp>
    </p:spTree>
    <p:extLst>
      <p:ext uri="{BB962C8B-B14F-4D97-AF65-F5344CB8AC3E}">
        <p14:creationId xmlns:p14="http://schemas.microsoft.com/office/powerpoint/2010/main" val="3604883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5094" y="269675"/>
            <a:ext cx="8476423" cy="584775"/>
          </a:xfrm>
          <a:prstGeom prst="rect">
            <a:avLst/>
          </a:prstGeom>
          <a:noFill/>
        </p:spPr>
        <p:txBody>
          <a:bodyPr wrap="none" lIns="91440" tIns="45720" rIns="91440" bIns="45720">
            <a:spAutoFit/>
          </a:bodyPr>
          <a:lstStyle/>
          <a:p>
            <a:pPr algn="ctr"/>
            <a:r>
              <a:rPr lang="en-US" sz="3200" b="1" i="1" cap="none" spc="0" dirty="0" smtClean="0">
                <a:ln w="0"/>
                <a:solidFill>
                  <a:schemeClr val="accent1"/>
                </a:solidFill>
                <a:effectLst>
                  <a:outerShdw blurRad="38100" dist="25400" dir="5400000" algn="ctr" rotWithShape="0">
                    <a:srgbClr val="6E747A">
                      <a:alpha val="43000"/>
                    </a:srgbClr>
                  </a:outerShdw>
                </a:effectLst>
              </a:rPr>
              <a:t>Chronic Hypoxic/</a:t>
            </a:r>
            <a:r>
              <a:rPr lang="en-US" sz="3200" b="1" i="1" dirty="0" err="1">
                <a:ln w="0"/>
                <a:solidFill>
                  <a:schemeClr val="accent1"/>
                </a:solidFill>
                <a:effectLst>
                  <a:outerShdw blurRad="38100" dist="25400" dir="5400000" algn="ctr" rotWithShape="0">
                    <a:srgbClr val="6E747A">
                      <a:alpha val="43000"/>
                    </a:srgbClr>
                  </a:outerShdw>
                </a:effectLst>
              </a:rPr>
              <a:t>H</a:t>
            </a:r>
            <a:r>
              <a:rPr lang="en-US" sz="3200" b="1" i="1" cap="none" spc="0" dirty="0" err="1" smtClean="0">
                <a:ln w="0"/>
                <a:solidFill>
                  <a:schemeClr val="accent1"/>
                </a:solidFill>
                <a:effectLst>
                  <a:outerShdw blurRad="38100" dist="25400" dir="5400000" algn="ctr" rotWithShape="0">
                    <a:srgbClr val="6E747A">
                      <a:alpha val="43000"/>
                    </a:srgbClr>
                  </a:outerShdw>
                </a:effectLst>
              </a:rPr>
              <a:t>ypercapnic</a:t>
            </a:r>
            <a:r>
              <a:rPr lang="en-US" sz="3200" b="1" i="1" cap="none" spc="0" dirty="0" smtClean="0">
                <a:ln w="0"/>
                <a:solidFill>
                  <a:schemeClr val="accent1"/>
                </a:solidFill>
                <a:effectLst>
                  <a:outerShdw blurRad="38100" dist="25400" dir="5400000" algn="ctr" rotWithShape="0">
                    <a:srgbClr val="6E747A">
                      <a:alpha val="43000"/>
                    </a:srgbClr>
                  </a:outerShdw>
                </a:effectLst>
              </a:rPr>
              <a:t> </a:t>
            </a:r>
            <a:r>
              <a:rPr lang="en-US" sz="3200" b="1" i="1" dirty="0">
                <a:ln w="0"/>
                <a:solidFill>
                  <a:schemeClr val="accent1"/>
                </a:solidFill>
                <a:effectLst>
                  <a:outerShdw blurRad="38100" dist="25400" dir="5400000" algn="ctr" rotWithShape="0">
                    <a:srgbClr val="6E747A">
                      <a:alpha val="43000"/>
                    </a:srgbClr>
                  </a:outerShdw>
                </a:effectLst>
              </a:rPr>
              <a:t>R</a:t>
            </a:r>
            <a:r>
              <a:rPr lang="en-US" sz="3200" b="1" i="1" cap="none" spc="0" dirty="0" smtClean="0">
                <a:ln w="0"/>
                <a:solidFill>
                  <a:schemeClr val="accent1"/>
                </a:solidFill>
                <a:effectLst>
                  <a:outerShdw blurRad="38100" dist="25400" dir="5400000" algn="ctr" rotWithShape="0">
                    <a:srgbClr val="6E747A">
                      <a:alpha val="43000"/>
                    </a:srgbClr>
                  </a:outerShdw>
                </a:effectLst>
              </a:rPr>
              <a:t>espiratory Failure</a:t>
            </a:r>
            <a:endParaRPr lang="en-US" sz="3200" b="1" i="1"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488423" y="1039913"/>
            <a:ext cx="11249764" cy="5632311"/>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Condition in which the inability to effectively exchange carbon dioxide and oxygen results in chronic low oxygen levels, and chronic high carbon dioxide levels.  </a:t>
            </a:r>
            <a:r>
              <a:rPr lang="en-US" sz="2400" b="1" i="1" dirty="0" smtClean="0"/>
              <a:t>Develops slowly over time and progresses as patient’s disease progresses.</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Patient has a severe pulmonary condition requiring continuous use of oxygen (</a:t>
            </a:r>
            <a:r>
              <a:rPr lang="en-US" sz="2400" dirty="0" err="1" smtClean="0"/>
              <a:t>ie</a:t>
            </a:r>
            <a:r>
              <a:rPr lang="en-US" sz="2400" dirty="0" smtClean="0"/>
              <a:t>.. End stage COPD, Interstitial lung disease)</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No significant deviation from baseline ABGs when measured</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Patient’s display </a:t>
            </a:r>
            <a:r>
              <a:rPr lang="en-US" sz="2400" b="1" i="1" dirty="0" smtClean="0"/>
              <a:t>shortness of breath, especially on exertion</a:t>
            </a:r>
            <a:r>
              <a:rPr lang="en-US" sz="2400" i="1" dirty="0" smtClean="0"/>
              <a:t>, </a:t>
            </a:r>
            <a:r>
              <a:rPr lang="en-US" sz="2400" dirty="0" smtClean="0"/>
              <a:t>wheezing,  coughing up mucous, fatigue, anxiety, daily headache, bluish skin, lips, nailbeds</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These patient’s </a:t>
            </a:r>
            <a:r>
              <a:rPr lang="en-US" sz="2400" b="1" i="1" dirty="0" smtClean="0"/>
              <a:t>are on oxygen around the clock </a:t>
            </a:r>
            <a:r>
              <a:rPr lang="en-US" sz="2400" dirty="0" smtClean="0"/>
              <a:t>to maintain SpO2 of 91%.  </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Often accompanied by compensatory metabolic acidosis (elevated HCO3, normal pH)</a:t>
            </a:r>
          </a:p>
        </p:txBody>
      </p:sp>
    </p:spTree>
    <p:extLst>
      <p:ext uri="{BB962C8B-B14F-4D97-AF65-F5344CB8AC3E}">
        <p14:creationId xmlns:p14="http://schemas.microsoft.com/office/powerpoint/2010/main" val="39293093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8301" y="1916164"/>
            <a:ext cx="8307977" cy="830997"/>
          </a:xfrm>
          <a:prstGeom prst="rect">
            <a:avLst/>
          </a:prstGeom>
          <a:noFill/>
        </p:spPr>
        <p:txBody>
          <a:bodyPr wrap="square" rtlCol="0">
            <a:spAutoFit/>
          </a:bodyPr>
          <a:lstStyle/>
          <a:p>
            <a:r>
              <a:rPr lang="en-US" sz="2400" b="1" u="sng" dirty="0" smtClean="0">
                <a:solidFill>
                  <a:schemeClr val="accent1"/>
                </a:solidFill>
              </a:rPr>
              <a:t>PRN use and nocturnal use of oxygen is </a:t>
            </a:r>
            <a:r>
              <a:rPr lang="en-US" sz="2400" b="1" u="sng" dirty="0" smtClean="0">
                <a:solidFill>
                  <a:srgbClr val="FF0000"/>
                </a:solidFill>
              </a:rPr>
              <a:t>NOT</a:t>
            </a:r>
            <a:r>
              <a:rPr lang="en-US" sz="2400" b="1" u="sng" dirty="0" smtClean="0">
                <a:solidFill>
                  <a:schemeClr val="accent1"/>
                </a:solidFill>
              </a:rPr>
              <a:t> chronic hypoxic respiratory failure</a:t>
            </a:r>
            <a:r>
              <a:rPr lang="en-US" sz="2400" dirty="0" smtClean="0">
                <a:solidFill>
                  <a:schemeClr val="accent1"/>
                </a:solidFill>
              </a:rPr>
              <a:t>.   Patient needs to be oxygen dependent. </a:t>
            </a:r>
            <a:endParaRPr lang="en-US" sz="2400" dirty="0">
              <a:solidFill>
                <a:schemeClr val="accent1"/>
              </a:solidFill>
            </a:endParaRPr>
          </a:p>
        </p:txBody>
      </p:sp>
      <p:sp>
        <p:nvSpPr>
          <p:cNvPr id="3" name="TextBox 2"/>
          <p:cNvSpPr txBox="1"/>
          <p:nvPr/>
        </p:nvSpPr>
        <p:spPr>
          <a:xfrm>
            <a:off x="2671258" y="3793135"/>
            <a:ext cx="8490857" cy="1569660"/>
          </a:xfrm>
          <a:prstGeom prst="rect">
            <a:avLst/>
          </a:prstGeom>
          <a:noFill/>
        </p:spPr>
        <p:txBody>
          <a:bodyPr wrap="square" rtlCol="0">
            <a:spAutoFit/>
          </a:bodyPr>
          <a:lstStyle/>
          <a:p>
            <a:r>
              <a:rPr lang="en-US" sz="2400" dirty="0" smtClean="0">
                <a:solidFill>
                  <a:schemeClr val="accent1"/>
                </a:solidFill>
              </a:rPr>
              <a:t>Oxygen around the clock = </a:t>
            </a:r>
            <a:r>
              <a:rPr lang="en-US" sz="2400" b="1" u="sng" dirty="0" smtClean="0">
                <a:solidFill>
                  <a:schemeClr val="accent1"/>
                </a:solidFill>
              </a:rPr>
              <a:t>oxygen dependence </a:t>
            </a:r>
            <a:r>
              <a:rPr lang="en-US" sz="2400" b="1" u="sng" dirty="0" smtClean="0">
                <a:solidFill>
                  <a:schemeClr val="accent6"/>
                </a:solidFill>
              </a:rPr>
              <a:t>IS</a:t>
            </a:r>
            <a:r>
              <a:rPr lang="en-US" sz="2400" b="1" u="sng" dirty="0" smtClean="0">
                <a:solidFill>
                  <a:schemeClr val="accent1"/>
                </a:solidFill>
              </a:rPr>
              <a:t> chronic hypoxic respiratory failure.</a:t>
            </a:r>
          </a:p>
          <a:p>
            <a:r>
              <a:rPr lang="en-US" sz="2400" dirty="0" smtClean="0">
                <a:solidFill>
                  <a:schemeClr val="accent1"/>
                </a:solidFill>
              </a:rPr>
              <a:t>If Oxygen dependent, be sure to document a diagnosis of chronic hypoxic respiratory failure. </a:t>
            </a:r>
            <a:endParaRPr lang="en-US" sz="2400" dirty="0">
              <a:solidFill>
                <a:schemeClr val="accent1"/>
              </a:solidFill>
            </a:endParaRPr>
          </a:p>
        </p:txBody>
      </p:sp>
      <p:sp>
        <p:nvSpPr>
          <p:cNvPr id="4" name="5-Point Star 3"/>
          <p:cNvSpPr/>
          <p:nvPr/>
        </p:nvSpPr>
        <p:spPr>
          <a:xfrm>
            <a:off x="1128406" y="1497910"/>
            <a:ext cx="1408732" cy="139983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5-Point Star 4"/>
          <p:cNvSpPr/>
          <p:nvPr/>
        </p:nvSpPr>
        <p:spPr>
          <a:xfrm>
            <a:off x="1173482" y="3497229"/>
            <a:ext cx="1318580" cy="153841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132702" y="249241"/>
            <a:ext cx="10025117" cy="923330"/>
          </a:xfrm>
          <a:prstGeom prst="rect">
            <a:avLst/>
          </a:prstGeom>
          <a:noFill/>
        </p:spPr>
        <p:txBody>
          <a:bodyPr wrap="none" lIns="91440" tIns="45720" rIns="91440" bIns="45720">
            <a:spAutoFit/>
          </a:bodyPr>
          <a:lstStyle/>
          <a:p>
            <a:pPr algn="ctr"/>
            <a:r>
              <a:rPr lang="en-US" sz="5400" b="0" i="1" cap="none" spc="0" dirty="0" smtClean="0">
                <a:ln w="0"/>
                <a:solidFill>
                  <a:schemeClr val="accent1"/>
                </a:solidFill>
                <a:effectLst>
                  <a:outerShdw blurRad="38100" dist="25400" dir="5400000" algn="ctr" rotWithShape="0">
                    <a:srgbClr val="6E747A">
                      <a:alpha val="43000"/>
                    </a:srgbClr>
                  </a:outerShdw>
                </a:effectLst>
              </a:rPr>
              <a:t>Home Use of Supplemental Oxygen</a:t>
            </a:r>
            <a:endParaRPr lang="en-US" sz="5400" b="0" i="1"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576442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2388" y="275905"/>
            <a:ext cx="7315656" cy="646331"/>
          </a:xfrm>
          <a:prstGeom prst="rect">
            <a:avLst/>
          </a:prstGeom>
        </p:spPr>
        <p:txBody>
          <a:bodyPr wrap="none">
            <a:spAutoFit/>
          </a:bodyPr>
          <a:lstStyle/>
          <a:p>
            <a:pPr algn="ctr"/>
            <a:r>
              <a:rPr lang="en-US" sz="3600" b="1" i="1" cap="none" spc="0" dirty="0" smtClean="0">
                <a:ln w="0"/>
                <a:solidFill>
                  <a:schemeClr val="accent1"/>
                </a:solidFill>
                <a:effectLst>
                  <a:outerShdw blurRad="38100" dist="25400" dir="5400000" algn="ctr" rotWithShape="0">
                    <a:srgbClr val="6E747A">
                      <a:alpha val="43000"/>
                    </a:srgbClr>
                  </a:outerShdw>
                </a:effectLst>
              </a:rPr>
              <a:t>Acute on Chronic Respiratory Failures</a:t>
            </a:r>
            <a:endParaRPr lang="en-US" sz="3600" b="1" i="1"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948008" y="4112646"/>
            <a:ext cx="9936480"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pCO2 &gt; 50mm Hg with a pH &lt; 7.35, or,</a:t>
            </a:r>
          </a:p>
          <a:p>
            <a:pPr marL="285750" indent="-285750">
              <a:buFont typeface="Arial" panose="020B0604020202020204" pitchFamily="34" charset="0"/>
              <a:buChar char="•"/>
            </a:pPr>
            <a:r>
              <a:rPr lang="en-US" dirty="0" smtClean="0"/>
              <a:t>Increase in baseline pCO2 by &gt; 10 mm Hg</a:t>
            </a:r>
          </a:p>
        </p:txBody>
      </p:sp>
      <p:sp>
        <p:nvSpPr>
          <p:cNvPr id="4" name="Rectangle 3"/>
          <p:cNvSpPr/>
          <p:nvPr/>
        </p:nvSpPr>
        <p:spPr>
          <a:xfrm>
            <a:off x="735594" y="1527562"/>
            <a:ext cx="7383752" cy="461665"/>
          </a:xfrm>
          <a:prstGeom prst="rect">
            <a:avLst/>
          </a:prstGeom>
          <a:noFill/>
        </p:spPr>
        <p:txBody>
          <a:bodyPr wrap="none" lIns="91440" tIns="45720" rIns="91440" bIns="45720">
            <a:spAutoFit/>
          </a:bodyPr>
          <a:lstStyle/>
          <a:p>
            <a:pPr algn="ctr"/>
            <a:r>
              <a:rPr lang="en-US" sz="2400" dirty="0" smtClean="0">
                <a:ln w="0"/>
                <a:solidFill>
                  <a:schemeClr val="accent1"/>
                </a:solidFill>
                <a:effectLst>
                  <a:outerShdw blurRad="38100" dist="25400" dir="5400000" algn="ctr" rotWithShape="0">
                    <a:srgbClr val="6E747A">
                      <a:alpha val="43000"/>
                    </a:srgbClr>
                  </a:outerShdw>
                </a:effectLst>
              </a:rPr>
              <a:t>Acute on chronic respiratory failure with hypoxia</a:t>
            </a:r>
            <a:endParaRPr lang="en-US" sz="2400" b="0" cap="none" spc="0" dirty="0">
              <a:ln w="0"/>
              <a:solidFill>
                <a:schemeClr val="accent1"/>
              </a:solidFill>
              <a:effectLst>
                <a:outerShdw blurRad="38100" dist="25400" dir="5400000" algn="ctr" rotWithShape="0">
                  <a:srgbClr val="6E747A">
                    <a:alpha val="43000"/>
                  </a:srgbClr>
                </a:outerShdw>
              </a:effectLst>
            </a:endParaRPr>
          </a:p>
        </p:txBody>
      </p:sp>
      <p:sp>
        <p:nvSpPr>
          <p:cNvPr id="5" name="Rectangle 4"/>
          <p:cNvSpPr/>
          <p:nvPr/>
        </p:nvSpPr>
        <p:spPr>
          <a:xfrm>
            <a:off x="735594" y="3581685"/>
            <a:ext cx="8133958" cy="461665"/>
          </a:xfrm>
          <a:prstGeom prst="rect">
            <a:avLst/>
          </a:prstGeom>
        </p:spPr>
        <p:txBody>
          <a:bodyPr wrap="none">
            <a:spAutoFit/>
          </a:bodyPr>
          <a:lstStyle/>
          <a:p>
            <a:pPr algn="ctr"/>
            <a:r>
              <a:rPr lang="en-US" sz="2400" dirty="0">
                <a:ln w="0"/>
                <a:solidFill>
                  <a:schemeClr val="accent1"/>
                </a:solidFill>
                <a:effectLst>
                  <a:outerShdw blurRad="38100" dist="25400" dir="5400000" algn="ctr" rotWithShape="0">
                    <a:srgbClr val="6E747A">
                      <a:alpha val="43000"/>
                    </a:srgbClr>
                  </a:outerShdw>
                </a:effectLst>
              </a:rPr>
              <a:t>Acute on chronic respiratory failure with </a:t>
            </a:r>
            <a:r>
              <a:rPr lang="en-US" sz="2400" dirty="0" smtClean="0">
                <a:ln w="0"/>
                <a:solidFill>
                  <a:schemeClr val="accent1"/>
                </a:solidFill>
                <a:effectLst>
                  <a:outerShdw blurRad="38100" dist="25400" dir="5400000" algn="ctr" rotWithShape="0">
                    <a:srgbClr val="6E747A">
                      <a:alpha val="43000"/>
                    </a:srgbClr>
                  </a:outerShdw>
                </a:effectLst>
              </a:rPr>
              <a:t>hypercapnia</a:t>
            </a:r>
            <a:endParaRPr lang="en-US" sz="2400" dirty="0">
              <a:ln w="0"/>
              <a:solidFill>
                <a:schemeClr val="accent1"/>
              </a:solidFill>
              <a:effectLst>
                <a:outerShdw blurRad="38100" dist="25400" dir="5400000" algn="ctr" rotWithShape="0">
                  <a:srgbClr val="6E747A">
                    <a:alpha val="43000"/>
                  </a:srgbClr>
                </a:outerShdw>
              </a:effectLst>
            </a:endParaRPr>
          </a:p>
        </p:txBody>
      </p:sp>
      <p:sp>
        <p:nvSpPr>
          <p:cNvPr id="6" name="TextBox 5"/>
          <p:cNvSpPr txBox="1"/>
          <p:nvPr/>
        </p:nvSpPr>
        <p:spPr>
          <a:xfrm>
            <a:off x="948008" y="2094033"/>
            <a:ext cx="10466773" cy="923330"/>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Already on oxygen around the clock due to underlying condition</a:t>
            </a:r>
          </a:p>
          <a:p>
            <a:pPr marL="285750" indent="-285750">
              <a:buFont typeface="Arial" panose="020B0604020202020204" pitchFamily="34" charset="0"/>
              <a:buChar char="•"/>
            </a:pPr>
            <a:r>
              <a:rPr lang="en-US" dirty="0" smtClean="0"/>
              <a:t>Increased dyspnea, treated with an increase in their normal dose of supplemental oxygen</a:t>
            </a:r>
          </a:p>
          <a:p>
            <a:pPr marL="285750" indent="-285750">
              <a:buFont typeface="Arial" panose="020B0604020202020204" pitchFamily="34" charset="0"/>
              <a:buChar char="•"/>
            </a:pPr>
            <a:r>
              <a:rPr lang="en-US" dirty="0" smtClean="0"/>
              <a:t>SpO2 &lt; 91% on chronic oxygen administration. </a:t>
            </a:r>
            <a:endParaRPr lang="en-US" dirty="0"/>
          </a:p>
        </p:txBody>
      </p:sp>
      <p:sp>
        <p:nvSpPr>
          <p:cNvPr id="7" name="Horizontal Scroll 6"/>
          <p:cNvSpPr/>
          <p:nvPr/>
        </p:nvSpPr>
        <p:spPr>
          <a:xfrm>
            <a:off x="2148397" y="5138633"/>
            <a:ext cx="9685536" cy="147042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When determining an acute on chronic respiratory failure, one must understand the patient’s already compromised baseline function.  If the baseline is unknown, it can be retrospectively compared once the acute illness is resolved and added treatments have been discontinued.</a:t>
            </a:r>
            <a:endParaRPr lang="en-US" dirty="0"/>
          </a:p>
        </p:txBody>
      </p:sp>
    </p:spTree>
    <p:extLst>
      <p:ext uri="{BB962C8B-B14F-4D97-AF65-F5344CB8AC3E}">
        <p14:creationId xmlns:p14="http://schemas.microsoft.com/office/powerpoint/2010/main" val="749686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31154" y="158767"/>
            <a:ext cx="2807180"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“Denials”</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3" name="Rectangle 2"/>
          <p:cNvSpPr/>
          <p:nvPr/>
        </p:nvSpPr>
        <p:spPr>
          <a:xfrm>
            <a:off x="513805" y="1166976"/>
            <a:ext cx="2776594" cy="523220"/>
          </a:xfrm>
          <a:prstGeom prst="rect">
            <a:avLst/>
          </a:prstGeom>
          <a:noFill/>
        </p:spPr>
        <p:txBody>
          <a:bodyPr wrap="none" lIns="91440" tIns="45720" rIns="91440" bIns="45720">
            <a:spAutoFit/>
          </a:bodyPr>
          <a:lstStyle/>
          <a:p>
            <a:pPr algn="ctr"/>
            <a:r>
              <a:rPr lang="en-US" sz="2800" b="1" u="sng" dirty="0" smtClean="0">
                <a:ln w="0"/>
                <a:solidFill>
                  <a:schemeClr val="accent1"/>
                </a:solidFill>
                <a:effectLst>
                  <a:outerShdw blurRad="38100" dist="25400" dir="5400000" algn="ctr" rotWithShape="0">
                    <a:srgbClr val="6E747A">
                      <a:alpha val="43000"/>
                    </a:srgbClr>
                  </a:outerShdw>
                </a:effectLst>
              </a:rPr>
              <a:t>What is a Denial?</a:t>
            </a:r>
            <a:endParaRPr lang="en-US" sz="2800" b="1" u="sng" cap="none" spc="0" dirty="0">
              <a:ln w="0"/>
              <a:solidFill>
                <a:schemeClr val="accent1"/>
              </a:solidFill>
              <a:effectLst>
                <a:outerShdw blurRad="38100" dist="25400" dir="5400000" algn="ctr" rotWithShape="0">
                  <a:srgbClr val="6E747A">
                    <a:alpha val="43000"/>
                  </a:srgbClr>
                </a:outerShdw>
              </a:effectLst>
            </a:endParaRPr>
          </a:p>
        </p:txBody>
      </p:sp>
      <p:sp>
        <p:nvSpPr>
          <p:cNvPr id="4" name="TextBox 3"/>
          <p:cNvSpPr txBox="1"/>
          <p:nvPr/>
        </p:nvSpPr>
        <p:spPr>
          <a:xfrm>
            <a:off x="513805" y="1872481"/>
            <a:ext cx="11059885" cy="4524315"/>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Every patient has a claim sent to their Insurance Carrier which specifically outlines all care rendered for treatment of Principle diagnosis, secondary diagnoses, and any procedures.</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The insurance company reviews the claim and all diagnoses submitted, then performs a thorough review of the medical record to ensure all diagnoses are well supported, monitored, and treated accordingly.   </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When insurance company reviews the record and finds lack of clinical support, conflicting documentation, lack of treatment for a diagnosis etc., they notify the hospital organization via a denial letter that they are removing a diagnosis from the claim and state their reasons for doing so. </a:t>
            </a:r>
          </a:p>
        </p:txBody>
      </p:sp>
    </p:spTree>
    <p:extLst>
      <p:ext uri="{BB962C8B-B14F-4D97-AF65-F5344CB8AC3E}">
        <p14:creationId xmlns:p14="http://schemas.microsoft.com/office/powerpoint/2010/main" val="29070309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591987714"/>
              </p:ext>
            </p:extLst>
          </p:nvPr>
        </p:nvGraphicFramePr>
        <p:xfrm>
          <a:off x="939114" y="752049"/>
          <a:ext cx="10569145" cy="5944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2628239" y="0"/>
            <a:ext cx="7446269" cy="646331"/>
          </a:xfrm>
          <a:prstGeom prst="rect">
            <a:avLst/>
          </a:prstGeom>
        </p:spPr>
        <p:txBody>
          <a:bodyPr wrap="none">
            <a:spAutoFit/>
          </a:bodyPr>
          <a:lstStyle/>
          <a:p>
            <a:pPr algn="ctr"/>
            <a:r>
              <a:rPr lang="en-US" sz="3600" i="1" dirty="0" smtClean="0">
                <a:ln w="0"/>
                <a:solidFill>
                  <a:schemeClr val="accent1"/>
                </a:solidFill>
                <a:effectLst>
                  <a:outerShdw blurRad="38100" dist="25400" dir="5400000" algn="ctr" rotWithShape="0">
                    <a:srgbClr val="6E747A">
                      <a:alpha val="43000"/>
                    </a:srgbClr>
                  </a:outerShdw>
                </a:effectLst>
              </a:rPr>
              <a:t>Postoperative Respiratory Failure</a:t>
            </a:r>
            <a:endParaRPr lang="en-US" sz="3600" b="0" i="1"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6112453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73705" y="102214"/>
            <a:ext cx="9462014" cy="1754326"/>
          </a:xfrm>
          <a:prstGeom prst="rect">
            <a:avLst/>
          </a:prstGeom>
          <a:noFill/>
        </p:spPr>
        <p:txBody>
          <a:bodyPr wrap="none" lIns="91440" tIns="45720" rIns="91440" bIns="45720">
            <a:spAutoFit/>
          </a:bodyPr>
          <a:lstStyle/>
          <a:p>
            <a:pPr algn="ctr"/>
            <a:r>
              <a:rPr lang="en-US" sz="5400" i="1" dirty="0" smtClean="0">
                <a:ln w="0"/>
                <a:solidFill>
                  <a:schemeClr val="accent1"/>
                </a:solidFill>
                <a:effectLst>
                  <a:outerShdw blurRad="38100" dist="25400" dir="5400000" algn="ctr" rotWithShape="0">
                    <a:srgbClr val="6E747A">
                      <a:alpha val="43000"/>
                    </a:srgbClr>
                  </a:outerShdw>
                </a:effectLst>
              </a:rPr>
              <a:t>When to document</a:t>
            </a:r>
          </a:p>
          <a:p>
            <a:pPr algn="ctr"/>
            <a:r>
              <a:rPr lang="en-US" sz="5400" i="1" dirty="0" smtClean="0">
                <a:ln w="0"/>
                <a:solidFill>
                  <a:schemeClr val="accent1"/>
                </a:solidFill>
                <a:effectLst>
                  <a:outerShdw blurRad="38100" dist="25400" dir="5400000" algn="ctr" rotWithShape="0">
                    <a:srgbClr val="6E747A">
                      <a:alpha val="43000"/>
                    </a:srgbClr>
                  </a:outerShdw>
                </a:effectLst>
              </a:rPr>
              <a:t>Postoperative Respiratory Failure</a:t>
            </a:r>
            <a:endParaRPr lang="en-US" sz="5400" i="1" dirty="0">
              <a:ln w="0"/>
              <a:solidFill>
                <a:schemeClr val="accent1"/>
              </a:solidFill>
              <a:effectLst>
                <a:outerShdw blurRad="38100" dist="25400" dir="5400000" algn="ctr" rotWithShape="0">
                  <a:srgbClr val="6E747A">
                    <a:alpha val="43000"/>
                  </a:srgbClr>
                </a:outerShdw>
              </a:effectLst>
            </a:endParaRPr>
          </a:p>
        </p:txBody>
      </p:sp>
      <p:sp>
        <p:nvSpPr>
          <p:cNvPr id="6" name="Horizontal Scroll 5"/>
          <p:cNvSpPr/>
          <p:nvPr/>
        </p:nvSpPr>
        <p:spPr>
          <a:xfrm>
            <a:off x="321277" y="2029097"/>
            <a:ext cx="11304665"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 cannot wean patient from Ventilator within 48 hours after surgery</a:t>
            </a:r>
            <a:endParaRPr lang="en-US" dirty="0"/>
          </a:p>
        </p:txBody>
      </p:sp>
      <p:sp>
        <p:nvSpPr>
          <p:cNvPr id="7" name="Horizontal Scroll 6"/>
          <p:cNvSpPr/>
          <p:nvPr/>
        </p:nvSpPr>
        <p:spPr>
          <a:xfrm>
            <a:off x="321277" y="3448594"/>
            <a:ext cx="11304665"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Unplanned Intubation or Reintubation in the postoperative period</a:t>
            </a:r>
            <a:endParaRPr lang="en-US" dirty="0"/>
          </a:p>
        </p:txBody>
      </p:sp>
      <p:sp>
        <p:nvSpPr>
          <p:cNvPr id="8" name="Horizontal Scroll 7"/>
          <p:cNvSpPr/>
          <p:nvPr/>
        </p:nvSpPr>
        <p:spPr>
          <a:xfrm>
            <a:off x="321278" y="4868091"/>
            <a:ext cx="11304664"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a:t>
            </a:r>
            <a:r>
              <a:rPr lang="en-US" dirty="0" smtClean="0"/>
              <a:t>ou </a:t>
            </a:r>
            <a:r>
              <a:rPr lang="en-US" dirty="0"/>
              <a:t>are able to link the Respiratory Failure directly to the Surgical Procedure</a:t>
            </a:r>
          </a:p>
        </p:txBody>
      </p:sp>
      <p:sp>
        <p:nvSpPr>
          <p:cNvPr id="2" name="TextBox 1"/>
          <p:cNvSpPr txBox="1"/>
          <p:nvPr/>
        </p:nvSpPr>
        <p:spPr>
          <a:xfrm>
            <a:off x="5625737" y="3109434"/>
            <a:ext cx="531223" cy="369332"/>
          </a:xfrm>
          <a:prstGeom prst="rect">
            <a:avLst/>
          </a:prstGeom>
          <a:noFill/>
        </p:spPr>
        <p:txBody>
          <a:bodyPr wrap="square" rtlCol="0">
            <a:spAutoFit/>
          </a:bodyPr>
          <a:lstStyle/>
          <a:p>
            <a:r>
              <a:rPr lang="en-US" dirty="0" smtClean="0"/>
              <a:t>OR</a:t>
            </a:r>
            <a:endParaRPr lang="en-US" dirty="0"/>
          </a:p>
        </p:txBody>
      </p:sp>
      <p:sp>
        <p:nvSpPr>
          <p:cNvPr id="3" name="TextBox 2"/>
          <p:cNvSpPr txBox="1"/>
          <p:nvPr/>
        </p:nvSpPr>
        <p:spPr>
          <a:xfrm>
            <a:off x="5564306" y="4498759"/>
            <a:ext cx="818605" cy="369332"/>
          </a:xfrm>
          <a:prstGeom prst="rect">
            <a:avLst/>
          </a:prstGeom>
          <a:noFill/>
        </p:spPr>
        <p:txBody>
          <a:bodyPr wrap="square" rtlCol="0">
            <a:spAutoFit/>
          </a:bodyPr>
          <a:lstStyle/>
          <a:p>
            <a:r>
              <a:rPr lang="en-US" dirty="0" smtClean="0"/>
              <a:t>AND</a:t>
            </a:r>
            <a:endParaRPr lang="en-US" dirty="0"/>
          </a:p>
        </p:txBody>
      </p:sp>
    </p:spTree>
    <p:extLst>
      <p:ext uri="{BB962C8B-B14F-4D97-AF65-F5344CB8AC3E}">
        <p14:creationId xmlns:p14="http://schemas.microsoft.com/office/powerpoint/2010/main" val="14132551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3113" y="0"/>
            <a:ext cx="12139944" cy="1815882"/>
          </a:xfrm>
          <a:prstGeom prst="rect">
            <a:avLst/>
          </a:prstGeom>
          <a:noFill/>
        </p:spPr>
        <p:txBody>
          <a:bodyPr wrap="square" lIns="91440" tIns="45720" rIns="91440" bIns="45720">
            <a:spAutoFit/>
          </a:bodyPr>
          <a:lstStyle/>
          <a:p>
            <a:r>
              <a:rPr lang="en-US" sz="4000" b="0" cap="none" spc="0" dirty="0" smtClean="0">
                <a:ln w="0"/>
                <a:solidFill>
                  <a:schemeClr val="accent1"/>
                </a:solidFill>
                <a:effectLst>
                  <a:outerShdw blurRad="38100" dist="25400" dir="5400000" algn="ctr" rotWithShape="0">
                    <a:srgbClr val="6E747A">
                      <a:alpha val="43000"/>
                    </a:srgbClr>
                  </a:outerShdw>
                </a:effectLst>
              </a:rPr>
              <a:t>Patients on Mechanical Ventilation for:</a:t>
            </a:r>
          </a:p>
          <a:p>
            <a:endParaRPr lang="en-US" sz="4000" b="0" cap="none" spc="0" dirty="0" smtClean="0">
              <a:ln w="0"/>
              <a:solidFill>
                <a:schemeClr val="accent1"/>
              </a:solidFill>
              <a:effectLst>
                <a:outerShdw blurRad="38100" dist="25400" dir="5400000" algn="ctr" rotWithShape="0">
                  <a:srgbClr val="6E747A">
                    <a:alpha val="43000"/>
                  </a:srgbClr>
                </a:outerShdw>
              </a:effectLst>
            </a:endParaRPr>
          </a:p>
          <a:p>
            <a:r>
              <a:rPr lang="en-US" sz="3200" b="0" cap="none" spc="0" dirty="0" smtClean="0">
                <a:ln w="0"/>
                <a:solidFill>
                  <a:schemeClr val="accent1"/>
                </a:solidFill>
                <a:effectLst>
                  <a:outerShdw blurRad="38100" dist="25400" dir="5400000" algn="ctr" rotWithShape="0">
                    <a:srgbClr val="6E747A">
                      <a:alpha val="43000"/>
                    </a:srgbClr>
                  </a:outerShdw>
                </a:effectLst>
              </a:rPr>
              <a:t>1. Airway Protection</a:t>
            </a:r>
            <a:endParaRPr lang="en-US" sz="3200" b="0" cap="none" spc="0" dirty="0">
              <a:ln w="0"/>
              <a:solidFill>
                <a:schemeClr val="accent1"/>
              </a:solidFill>
              <a:effectLst>
                <a:outerShdw blurRad="38100" dist="25400" dir="5400000" algn="ctr" rotWithShape="0">
                  <a:srgbClr val="6E747A">
                    <a:alpha val="43000"/>
                  </a:srgbClr>
                </a:outerShdw>
              </a:effectLst>
            </a:endParaRPr>
          </a:p>
        </p:txBody>
      </p:sp>
      <p:sp>
        <p:nvSpPr>
          <p:cNvPr id="4" name="TextBox 3"/>
          <p:cNvSpPr txBox="1"/>
          <p:nvPr/>
        </p:nvSpPr>
        <p:spPr>
          <a:xfrm>
            <a:off x="566056" y="2002970"/>
            <a:ext cx="11234057" cy="1754326"/>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Needs Clarification:  </a:t>
            </a:r>
          </a:p>
          <a:p>
            <a:pPr marL="800100" lvl="1" indent="-342900">
              <a:buFont typeface="+mj-lt"/>
              <a:buAutoNum type="alphaUcPeriod"/>
            </a:pPr>
            <a:r>
              <a:rPr lang="en-US" dirty="0" smtClean="0"/>
              <a:t>Was patient intubated just as a precaution (to be on the safe side).  If so, do not capture a diagnosis of Acute Respiratory Failure as it would not be clinically valid. </a:t>
            </a:r>
          </a:p>
          <a:p>
            <a:pPr marL="800100" lvl="1" indent="-342900">
              <a:buFont typeface="+mj-lt"/>
              <a:buAutoNum type="alphaUcPeriod"/>
            </a:pPr>
            <a:r>
              <a:rPr lang="en-US" dirty="0" smtClean="0"/>
              <a:t>Or, is patient truly in Acute Respiratory failure by displaying respiratory signs and symptoms such as agonal breathing, increased secretions causing concern for Aspiration etc.  If so, be sure to document the respiratory dysfunctions that led to the Acute Respiratory Failure diagnosis.</a:t>
            </a:r>
            <a:endParaRPr lang="en-US" dirty="0"/>
          </a:p>
        </p:txBody>
      </p:sp>
      <p:sp>
        <p:nvSpPr>
          <p:cNvPr id="6" name="Rectangle 5"/>
          <p:cNvSpPr/>
          <p:nvPr/>
        </p:nvSpPr>
        <p:spPr>
          <a:xfrm>
            <a:off x="113113" y="4108047"/>
            <a:ext cx="3687163" cy="584775"/>
          </a:xfrm>
          <a:prstGeom prst="rect">
            <a:avLst/>
          </a:prstGeom>
          <a:noFill/>
        </p:spPr>
        <p:txBody>
          <a:bodyPr wrap="none" lIns="91440" tIns="45720" rIns="91440" bIns="45720">
            <a:spAutoFit/>
          </a:bodyPr>
          <a:lstStyle/>
          <a:p>
            <a:pPr algn="ctr"/>
            <a:r>
              <a:rPr lang="en-US" sz="3200" b="0" cap="none" spc="0" dirty="0" smtClean="0">
                <a:ln w="0"/>
                <a:solidFill>
                  <a:schemeClr val="accent1"/>
                </a:solidFill>
                <a:effectLst>
                  <a:outerShdw blurRad="38100" dist="25400" dir="5400000" algn="ctr" rotWithShape="0">
                    <a:srgbClr val="6E747A">
                      <a:alpha val="43000"/>
                    </a:srgbClr>
                  </a:outerShdw>
                </a:effectLst>
              </a:rPr>
              <a:t>2. Postoperative Rest</a:t>
            </a:r>
            <a:endParaRPr lang="en-US" sz="3200" b="0" cap="none" spc="0" dirty="0">
              <a:ln w="0"/>
              <a:solidFill>
                <a:schemeClr val="accent1"/>
              </a:solidFill>
              <a:effectLst>
                <a:outerShdw blurRad="38100" dist="25400" dir="5400000" algn="ctr" rotWithShape="0">
                  <a:srgbClr val="6E747A">
                    <a:alpha val="43000"/>
                  </a:srgbClr>
                </a:outerShdw>
              </a:effectLst>
            </a:endParaRPr>
          </a:p>
        </p:txBody>
      </p:sp>
      <p:sp>
        <p:nvSpPr>
          <p:cNvPr id="7" name="TextBox 6"/>
          <p:cNvSpPr txBox="1"/>
          <p:nvPr/>
        </p:nvSpPr>
        <p:spPr>
          <a:xfrm>
            <a:off x="566056" y="4692822"/>
            <a:ext cx="11025053" cy="923330"/>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If patient remains on mechanical ventilation during the postoperative period for rest and sedation, patient is not in Acute Respiratory Failure.  Therefore, do not capture a diagnosis of Acute Respiratory Failure as it would not be clinically valid. </a:t>
            </a:r>
            <a:endParaRPr lang="en-US" dirty="0"/>
          </a:p>
        </p:txBody>
      </p:sp>
    </p:spTree>
    <p:extLst>
      <p:ext uri="{BB962C8B-B14F-4D97-AF65-F5344CB8AC3E}">
        <p14:creationId xmlns:p14="http://schemas.microsoft.com/office/powerpoint/2010/main" val="41352730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030" y="302513"/>
            <a:ext cx="4485523" cy="923330"/>
          </a:xfrm>
          <a:prstGeom prst="rect">
            <a:avLst/>
          </a:prstGeom>
          <a:noFill/>
        </p:spPr>
        <p:txBody>
          <a:bodyPr wrap="none" lIns="91440" tIns="45720" rIns="91440" bIns="45720">
            <a:spAutoFit/>
          </a:bodyPr>
          <a:lstStyle/>
          <a:p>
            <a:pPr algn="ctr"/>
            <a:r>
              <a:rPr lang="en-US" sz="5400" b="0" i="1" cap="none" spc="0" dirty="0" smtClean="0">
                <a:ln w="0"/>
                <a:solidFill>
                  <a:schemeClr val="accent1"/>
                </a:solidFill>
                <a:effectLst>
                  <a:outerShdw blurRad="38100" dist="25400" dir="5400000" algn="ctr" rotWithShape="0">
                    <a:srgbClr val="6E747A">
                      <a:alpha val="43000"/>
                    </a:srgbClr>
                  </a:outerShdw>
                </a:effectLst>
              </a:rPr>
              <a:t>ABG Analysis</a:t>
            </a:r>
            <a:endParaRPr lang="en-US" sz="5400" b="0" i="1" cap="none" spc="0" dirty="0">
              <a:ln w="0"/>
              <a:solidFill>
                <a:schemeClr val="accent1"/>
              </a:solidFill>
              <a:effectLst>
                <a:outerShdw blurRad="38100" dist="25400" dir="5400000" algn="ctr" rotWithShape="0">
                  <a:srgbClr val="6E747A">
                    <a:alpha val="43000"/>
                  </a:srgbClr>
                </a:outerShdw>
              </a:effectLst>
            </a:endParaRPr>
          </a:p>
        </p:txBody>
      </p:sp>
      <p:sp>
        <p:nvSpPr>
          <p:cNvPr id="5" name="TextBox 4"/>
          <p:cNvSpPr txBox="1"/>
          <p:nvPr/>
        </p:nvSpPr>
        <p:spPr>
          <a:xfrm>
            <a:off x="322217" y="1323703"/>
            <a:ext cx="11530149" cy="147732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Single most important lab test for evaluation of respiratory failure</a:t>
            </a:r>
          </a:p>
          <a:p>
            <a:pPr marL="285750" indent="-285750">
              <a:buFont typeface="Arial" panose="020B0604020202020204" pitchFamily="34" charset="0"/>
              <a:buChar char="•"/>
            </a:pPr>
            <a:r>
              <a:rPr lang="en-US" dirty="0" smtClean="0"/>
              <a:t>Determines how effectively the lungs are delivering oxygen to the blood and how efficiently the lungs are eliminating carbon dioxide from the blood</a:t>
            </a:r>
          </a:p>
          <a:p>
            <a:pPr marL="285750" indent="-285750">
              <a:buFont typeface="Arial" panose="020B0604020202020204" pitchFamily="34" charset="0"/>
              <a:buChar char="•"/>
            </a:pPr>
            <a:r>
              <a:rPr lang="en-US" dirty="0" smtClean="0"/>
              <a:t>Also helps indicate how well the lungs and kidneys are working together to maintain normal blood pH (acid-base balance) </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290481931"/>
              </p:ext>
            </p:extLst>
          </p:nvPr>
        </p:nvGraphicFramePr>
        <p:xfrm>
          <a:off x="2110377" y="3149357"/>
          <a:ext cx="8128000" cy="3210560"/>
        </p:xfrm>
        <a:graphic>
          <a:graphicData uri="http://schemas.openxmlformats.org/drawingml/2006/table">
            <a:tbl>
              <a:tblPr firstRow="1" bandRow="1">
                <a:tableStyleId>{5C22544A-7EE6-4342-B048-85BDC9FD1C3A}</a:tableStyleId>
              </a:tblPr>
              <a:tblGrid>
                <a:gridCol w="1625600"/>
                <a:gridCol w="1625600"/>
                <a:gridCol w="1625600"/>
                <a:gridCol w="1625600"/>
                <a:gridCol w="1625600"/>
              </a:tblGrid>
              <a:tr h="370840">
                <a:tc>
                  <a:txBody>
                    <a:bodyPr/>
                    <a:lstStyle/>
                    <a:p>
                      <a:endParaRPr lang="en-US" dirty="0"/>
                    </a:p>
                  </a:txBody>
                  <a:tcPr/>
                </a:tc>
                <a:tc>
                  <a:txBody>
                    <a:bodyPr/>
                    <a:lstStyle/>
                    <a:p>
                      <a:r>
                        <a:rPr lang="en-US" dirty="0" smtClean="0"/>
                        <a:t>Acute hypoxic respiratory failure</a:t>
                      </a:r>
                      <a:endParaRPr lang="en-US" dirty="0"/>
                    </a:p>
                  </a:txBody>
                  <a:tcPr/>
                </a:tc>
                <a:tc>
                  <a:txBody>
                    <a:bodyPr/>
                    <a:lstStyle/>
                    <a:p>
                      <a:r>
                        <a:rPr lang="en-US" dirty="0" smtClean="0"/>
                        <a:t>Chronic hypoxic respiratory</a:t>
                      </a:r>
                      <a:r>
                        <a:rPr lang="en-US" baseline="0" dirty="0" smtClean="0"/>
                        <a:t> failure</a:t>
                      </a:r>
                      <a:endParaRPr lang="en-US" dirty="0"/>
                    </a:p>
                  </a:txBody>
                  <a:tcPr/>
                </a:tc>
                <a:tc>
                  <a:txBody>
                    <a:bodyPr/>
                    <a:lstStyle/>
                    <a:p>
                      <a:r>
                        <a:rPr lang="en-US" dirty="0" smtClean="0"/>
                        <a:t>Acute</a:t>
                      </a:r>
                      <a:r>
                        <a:rPr lang="en-US" baseline="0" dirty="0" smtClean="0"/>
                        <a:t> </a:t>
                      </a:r>
                      <a:r>
                        <a:rPr lang="en-US" baseline="0" dirty="0" err="1" smtClean="0"/>
                        <a:t>hypercapnic</a:t>
                      </a:r>
                      <a:r>
                        <a:rPr lang="en-US" baseline="0" dirty="0" smtClean="0"/>
                        <a:t> respiratory failure</a:t>
                      </a:r>
                      <a:endParaRPr lang="en-US" dirty="0"/>
                    </a:p>
                  </a:txBody>
                  <a:tcPr/>
                </a:tc>
                <a:tc>
                  <a:txBody>
                    <a:bodyPr/>
                    <a:lstStyle/>
                    <a:p>
                      <a:r>
                        <a:rPr lang="en-US" dirty="0" smtClean="0"/>
                        <a:t>Chronic </a:t>
                      </a:r>
                      <a:r>
                        <a:rPr lang="en-US" dirty="0" err="1" smtClean="0"/>
                        <a:t>hypercapnic</a:t>
                      </a:r>
                      <a:r>
                        <a:rPr lang="en-US" dirty="0" smtClean="0"/>
                        <a:t> respiratory failure</a:t>
                      </a:r>
                      <a:endParaRPr lang="en-US" dirty="0"/>
                    </a:p>
                  </a:txBody>
                  <a:tcPr/>
                </a:tc>
              </a:tr>
              <a:tr h="370840">
                <a:tc>
                  <a:txBody>
                    <a:bodyPr/>
                    <a:lstStyle/>
                    <a:p>
                      <a:pPr algn="ctr"/>
                      <a:r>
                        <a:rPr lang="en-US" dirty="0" smtClean="0"/>
                        <a:t>pH</a:t>
                      </a:r>
                    </a:p>
                  </a:txBody>
                  <a:tcPr/>
                </a:tc>
                <a:tc>
                  <a:txBody>
                    <a:bodyPr/>
                    <a:lstStyle/>
                    <a:p>
                      <a:pPr algn="ctr"/>
                      <a:r>
                        <a:rPr lang="en-US" dirty="0" smtClean="0"/>
                        <a:t>normal</a:t>
                      </a:r>
                      <a:endParaRPr lang="en-US" dirty="0"/>
                    </a:p>
                  </a:txBody>
                  <a:tcPr/>
                </a:tc>
                <a:tc>
                  <a:txBody>
                    <a:bodyPr/>
                    <a:lstStyle/>
                    <a:p>
                      <a:pPr algn="ctr"/>
                      <a:r>
                        <a:rPr lang="en-US" dirty="0" smtClean="0"/>
                        <a:t>normal</a:t>
                      </a:r>
                      <a:endParaRPr lang="en-US" dirty="0"/>
                    </a:p>
                  </a:txBody>
                  <a:tcPr/>
                </a:tc>
                <a:tc>
                  <a:txBody>
                    <a:bodyPr/>
                    <a:lstStyle/>
                    <a:p>
                      <a:pPr algn="ctr"/>
                      <a:r>
                        <a:rPr lang="en-US" dirty="0" smtClean="0"/>
                        <a:t>decreased</a:t>
                      </a:r>
                      <a:endParaRPr lang="en-US" dirty="0"/>
                    </a:p>
                  </a:txBody>
                  <a:tcPr/>
                </a:tc>
                <a:tc>
                  <a:txBody>
                    <a:bodyPr/>
                    <a:lstStyle/>
                    <a:p>
                      <a:r>
                        <a:rPr lang="en-US" dirty="0" smtClean="0"/>
                        <a:t>Near normal</a:t>
                      </a:r>
                      <a:endParaRPr lang="en-US" dirty="0"/>
                    </a:p>
                  </a:txBody>
                  <a:tcPr/>
                </a:tc>
              </a:tr>
              <a:tr h="370840">
                <a:tc>
                  <a:txBody>
                    <a:bodyPr/>
                    <a:lstStyle/>
                    <a:p>
                      <a:pPr algn="ctr"/>
                      <a:r>
                        <a:rPr lang="en-US" dirty="0" smtClean="0"/>
                        <a:t>paCO2</a:t>
                      </a:r>
                      <a:endParaRPr lang="en-US" dirty="0"/>
                    </a:p>
                  </a:txBody>
                  <a:tcPr/>
                </a:tc>
                <a:tc>
                  <a:txBody>
                    <a:bodyPr/>
                    <a:lstStyle/>
                    <a:p>
                      <a:pPr algn="ctr"/>
                      <a:r>
                        <a:rPr lang="en-US" dirty="0" smtClean="0"/>
                        <a:t>Normal-decreased</a:t>
                      </a:r>
                      <a:endParaRPr lang="en-US" dirty="0"/>
                    </a:p>
                  </a:txBody>
                  <a:tcPr/>
                </a:tc>
                <a:tc>
                  <a:txBody>
                    <a:bodyPr/>
                    <a:lstStyle/>
                    <a:p>
                      <a:pPr algn="ctr"/>
                      <a:r>
                        <a:rPr lang="en-US" dirty="0" smtClean="0"/>
                        <a:t>Normal-decreased</a:t>
                      </a:r>
                      <a:endParaRPr lang="en-US" dirty="0"/>
                    </a:p>
                  </a:txBody>
                  <a:tcPr/>
                </a:tc>
                <a:tc>
                  <a:txBody>
                    <a:bodyPr/>
                    <a:lstStyle/>
                    <a:p>
                      <a:pPr algn="ctr"/>
                      <a:r>
                        <a:rPr lang="en-US" dirty="0" smtClean="0"/>
                        <a:t>Increased</a:t>
                      </a:r>
                    </a:p>
                    <a:p>
                      <a:pPr algn="ctr"/>
                      <a:r>
                        <a:rPr lang="en-US" dirty="0" smtClean="0"/>
                        <a:t>(&gt;50 mm Hg)</a:t>
                      </a:r>
                      <a:endParaRPr lang="en-US" dirty="0"/>
                    </a:p>
                  </a:txBody>
                  <a:tcPr/>
                </a:tc>
                <a:tc>
                  <a:txBody>
                    <a:bodyPr/>
                    <a:lstStyle/>
                    <a:p>
                      <a:pPr algn="ctr"/>
                      <a:r>
                        <a:rPr lang="en-US" dirty="0" smtClean="0"/>
                        <a:t>Increased (&gt;50</a:t>
                      </a:r>
                      <a:r>
                        <a:rPr lang="en-US" baseline="0" dirty="0" smtClean="0"/>
                        <a:t> mm Hg)</a:t>
                      </a:r>
                      <a:endParaRPr lang="en-US" dirty="0"/>
                    </a:p>
                  </a:txBody>
                  <a:tcPr/>
                </a:tc>
              </a:tr>
              <a:tr h="370840">
                <a:tc>
                  <a:txBody>
                    <a:bodyPr/>
                    <a:lstStyle/>
                    <a:p>
                      <a:pPr algn="ctr"/>
                      <a:r>
                        <a:rPr lang="en-US" dirty="0" smtClean="0"/>
                        <a:t>paO2</a:t>
                      </a:r>
                      <a:endParaRPr lang="en-US" dirty="0"/>
                    </a:p>
                  </a:txBody>
                  <a:tcPr/>
                </a:tc>
                <a:tc>
                  <a:txBody>
                    <a:bodyPr/>
                    <a:lstStyle/>
                    <a:p>
                      <a:pPr algn="ctr"/>
                      <a:r>
                        <a:rPr lang="en-US" dirty="0" smtClean="0"/>
                        <a:t>Decreased (&lt;60 mm Hg)</a:t>
                      </a:r>
                      <a:endParaRPr lang="en-US" dirty="0"/>
                    </a:p>
                  </a:txBody>
                  <a:tcPr/>
                </a:tc>
                <a:tc>
                  <a:txBody>
                    <a:bodyPr/>
                    <a:lstStyle/>
                    <a:p>
                      <a:pPr algn="ctr"/>
                      <a:r>
                        <a:rPr lang="en-US" dirty="0" smtClean="0"/>
                        <a:t>Decreased</a:t>
                      </a:r>
                    </a:p>
                    <a:p>
                      <a:pPr algn="ctr"/>
                      <a:r>
                        <a:rPr lang="en-US" dirty="0" smtClean="0"/>
                        <a:t>(&lt;</a:t>
                      </a:r>
                      <a:r>
                        <a:rPr lang="en-US" baseline="0" dirty="0" smtClean="0"/>
                        <a:t>60 mm Hg)</a:t>
                      </a:r>
                      <a:endParaRPr lang="en-US" dirty="0"/>
                    </a:p>
                  </a:txBody>
                  <a:tcPr/>
                </a:tc>
                <a:tc>
                  <a:txBody>
                    <a:bodyPr/>
                    <a:lstStyle/>
                    <a:p>
                      <a:pPr algn="ctr"/>
                      <a:r>
                        <a:rPr lang="en-US" dirty="0" smtClean="0"/>
                        <a:t>Decreased</a:t>
                      </a:r>
                    </a:p>
                    <a:p>
                      <a:pPr algn="ctr"/>
                      <a:r>
                        <a:rPr lang="en-US" dirty="0" smtClean="0"/>
                        <a:t>(&lt;</a:t>
                      </a:r>
                      <a:r>
                        <a:rPr lang="en-US" baseline="0" dirty="0" smtClean="0"/>
                        <a:t>60 mm Hg)</a:t>
                      </a:r>
                      <a:endParaRPr lang="en-US" dirty="0"/>
                    </a:p>
                  </a:txBody>
                  <a:tcPr/>
                </a:tc>
                <a:tc>
                  <a:txBody>
                    <a:bodyPr/>
                    <a:lstStyle/>
                    <a:p>
                      <a:pPr algn="ctr"/>
                      <a:r>
                        <a:rPr lang="en-US" dirty="0" smtClean="0"/>
                        <a:t>Decreased</a:t>
                      </a:r>
                    </a:p>
                    <a:p>
                      <a:pPr algn="ctr"/>
                      <a:r>
                        <a:rPr lang="en-US" dirty="0" smtClean="0"/>
                        <a:t>(&lt;</a:t>
                      </a:r>
                      <a:r>
                        <a:rPr lang="en-US" baseline="0" dirty="0" smtClean="0"/>
                        <a:t>60 mm Hg)</a:t>
                      </a:r>
                      <a:endParaRPr lang="en-US" dirty="0" smtClean="0"/>
                    </a:p>
                  </a:txBody>
                  <a:tcPr/>
                </a:tc>
              </a:tr>
              <a:tr h="370840">
                <a:tc>
                  <a:txBody>
                    <a:bodyPr/>
                    <a:lstStyle/>
                    <a:p>
                      <a:pPr algn="ctr"/>
                      <a:r>
                        <a:rPr lang="en-US" dirty="0" smtClean="0"/>
                        <a:t>HCO3</a:t>
                      </a:r>
                      <a:endParaRPr lang="en-US" dirty="0"/>
                    </a:p>
                  </a:txBody>
                  <a:tcPr/>
                </a:tc>
                <a:tc>
                  <a:txBody>
                    <a:bodyPr/>
                    <a:lstStyle/>
                    <a:p>
                      <a:pPr algn="ctr"/>
                      <a:r>
                        <a:rPr lang="en-US" dirty="0" smtClean="0"/>
                        <a:t>normal</a:t>
                      </a:r>
                      <a:endParaRPr lang="en-US" dirty="0"/>
                    </a:p>
                  </a:txBody>
                  <a:tcPr/>
                </a:tc>
                <a:tc>
                  <a:txBody>
                    <a:bodyPr/>
                    <a:lstStyle/>
                    <a:p>
                      <a:pPr algn="ctr"/>
                      <a:r>
                        <a:rPr lang="en-US" dirty="0" smtClean="0"/>
                        <a:t>normal</a:t>
                      </a:r>
                      <a:endParaRPr lang="en-US" dirty="0"/>
                    </a:p>
                  </a:txBody>
                  <a:tcPr/>
                </a:tc>
                <a:tc>
                  <a:txBody>
                    <a:bodyPr/>
                    <a:lstStyle/>
                    <a:p>
                      <a:pPr algn="ctr"/>
                      <a:r>
                        <a:rPr lang="en-US" dirty="0" smtClean="0"/>
                        <a:t>normal</a:t>
                      </a:r>
                      <a:endParaRPr lang="en-US" dirty="0"/>
                    </a:p>
                  </a:txBody>
                  <a:tcPr/>
                </a:tc>
                <a:tc>
                  <a:txBody>
                    <a:bodyPr/>
                    <a:lstStyle/>
                    <a:p>
                      <a:pPr algn="ctr"/>
                      <a:r>
                        <a:rPr lang="en-US" dirty="0" smtClean="0"/>
                        <a:t> increased</a:t>
                      </a:r>
                      <a:endParaRPr lang="en-US" dirty="0"/>
                    </a:p>
                  </a:txBody>
                  <a:tcPr/>
                </a:tc>
              </a:tr>
            </a:tbl>
          </a:graphicData>
        </a:graphic>
      </p:graphicFrame>
    </p:spTree>
    <p:extLst>
      <p:ext uri="{BB962C8B-B14F-4D97-AF65-F5344CB8AC3E}">
        <p14:creationId xmlns:p14="http://schemas.microsoft.com/office/powerpoint/2010/main" val="13685621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72832" y="121996"/>
            <a:ext cx="2724337" cy="923330"/>
          </a:xfrm>
          <a:prstGeom prst="rect">
            <a:avLst/>
          </a:prstGeom>
          <a:noFill/>
        </p:spPr>
        <p:txBody>
          <a:bodyPr wrap="none" lIns="91440" tIns="45720" rIns="91440" bIns="45720">
            <a:spAutoFit/>
          </a:bodyPr>
          <a:lstStyle/>
          <a:p>
            <a:pPr algn="ctr"/>
            <a:r>
              <a:rPr lang="en-US" sz="5400" b="0" i="1" cap="none" spc="0" dirty="0" smtClean="0">
                <a:ln w="0"/>
                <a:solidFill>
                  <a:schemeClr val="accent1"/>
                </a:solidFill>
                <a:effectLst>
                  <a:outerShdw blurRad="38100" dist="25400" dir="5400000" algn="ctr" rotWithShape="0">
                    <a:srgbClr val="6E747A">
                      <a:alpha val="43000"/>
                    </a:srgbClr>
                  </a:outerShdw>
                </a:effectLst>
              </a:rPr>
              <a:t>P/F Ratio</a:t>
            </a:r>
            <a:endParaRPr lang="en-US" sz="5400" b="0" i="1"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573955" y="1045326"/>
            <a:ext cx="11346288" cy="5632311"/>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Objective </a:t>
            </a:r>
            <a:r>
              <a:rPr lang="en-US" sz="2400" dirty="0"/>
              <a:t>tool to identify and confirm acute hypoxic respiratory failure at any time while patient is receiving supplemental </a:t>
            </a:r>
            <a:r>
              <a:rPr lang="en-US" sz="2400" dirty="0" smtClean="0"/>
              <a:t>oxygen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Used mainly in the Clinical Denials and Appeals Process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Indicates what the PaO2 would be on room air if oxygen discontinued</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 Taken from blood gas measurements</a:t>
            </a:r>
          </a:p>
          <a:p>
            <a:endParaRPr lang="en-US" sz="2400" dirty="0" smtClean="0"/>
          </a:p>
          <a:p>
            <a:pPr marL="342900" indent="-342900">
              <a:buFont typeface="Arial" panose="020B0604020202020204" pitchFamily="34" charset="0"/>
              <a:buChar char="•"/>
            </a:pPr>
            <a:r>
              <a:rPr lang="en-US" sz="2400" dirty="0"/>
              <a:t>P represents the PaO2 </a:t>
            </a:r>
            <a:r>
              <a:rPr lang="en-US" sz="2400" dirty="0" smtClean="0"/>
              <a:t>(arterial </a:t>
            </a:r>
            <a:r>
              <a:rPr lang="en-US" sz="2400" dirty="0"/>
              <a:t>pO2) from the </a:t>
            </a:r>
            <a:r>
              <a:rPr lang="en-US" sz="2400" dirty="0" smtClean="0"/>
              <a:t>ABG</a:t>
            </a:r>
          </a:p>
          <a:p>
            <a:endParaRPr lang="en-US" sz="2400" dirty="0"/>
          </a:p>
          <a:p>
            <a:pPr marL="342900" indent="-342900">
              <a:buFont typeface="Arial" panose="020B0604020202020204" pitchFamily="34" charset="0"/>
              <a:buChar char="•"/>
            </a:pPr>
            <a:r>
              <a:rPr lang="en-US" sz="2400" dirty="0"/>
              <a:t>F represents the FiO2 percent of inspired O2 that the patient is receiving expressed in a </a:t>
            </a:r>
            <a:r>
              <a:rPr lang="en-US" sz="2400" dirty="0" smtClean="0"/>
              <a:t>decimal</a:t>
            </a:r>
            <a:r>
              <a:rPr lang="en-US" sz="2400" dirty="0"/>
              <a:t> </a:t>
            </a:r>
            <a:r>
              <a:rPr lang="en-US" sz="2400" dirty="0" smtClean="0"/>
              <a:t>(</a:t>
            </a:r>
            <a:r>
              <a:rPr lang="en-US" sz="2400" dirty="0" err="1" smtClean="0"/>
              <a:t>ie</a:t>
            </a:r>
            <a:r>
              <a:rPr lang="en-US" sz="2400" dirty="0" smtClean="0"/>
              <a:t>. </a:t>
            </a:r>
            <a:r>
              <a:rPr lang="en-US" sz="2400" dirty="0"/>
              <a:t>40% oxygen </a:t>
            </a:r>
            <a:r>
              <a:rPr lang="en-US" sz="2400" dirty="0" smtClean="0"/>
              <a:t>= FiO2 </a:t>
            </a:r>
            <a:r>
              <a:rPr lang="en-US" sz="2400" dirty="0"/>
              <a:t>of </a:t>
            </a:r>
            <a:r>
              <a:rPr lang="en-US" sz="2400" dirty="0" smtClean="0"/>
              <a:t>0.40)</a:t>
            </a:r>
            <a:endParaRPr lang="en-US" sz="2400" dirty="0"/>
          </a:p>
          <a:p>
            <a:endParaRPr lang="en-US" sz="2400" dirty="0" smtClean="0"/>
          </a:p>
          <a:p>
            <a:pPr marL="285750" indent="-285750">
              <a:buFont typeface="Arial" panose="020B0604020202020204" pitchFamily="34" charset="0"/>
              <a:buChar char="•"/>
            </a:pPr>
            <a:r>
              <a:rPr lang="en-US" sz="2400" dirty="0" smtClean="0"/>
              <a:t>P/F Ratio &lt; 300 is equal to a pO2 &lt; 60 mm on room air </a:t>
            </a:r>
            <a:endParaRPr lang="en-US" sz="2400" dirty="0"/>
          </a:p>
        </p:txBody>
      </p:sp>
    </p:spTree>
    <p:extLst>
      <p:ext uri="{BB962C8B-B14F-4D97-AF65-F5344CB8AC3E}">
        <p14:creationId xmlns:p14="http://schemas.microsoft.com/office/powerpoint/2010/main" val="41631272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791" y="370506"/>
            <a:ext cx="3146567" cy="769441"/>
          </a:xfrm>
          <a:prstGeom prst="rect">
            <a:avLst/>
          </a:prstGeom>
        </p:spPr>
        <p:txBody>
          <a:bodyPr wrap="none">
            <a:spAutoFit/>
          </a:bodyPr>
          <a:lstStyle/>
          <a:p>
            <a:pPr algn="ctr"/>
            <a:r>
              <a:rPr lang="en-US" sz="4400" i="1" dirty="0" smtClean="0">
                <a:ln w="0"/>
                <a:solidFill>
                  <a:schemeClr val="accent1"/>
                </a:solidFill>
                <a:effectLst>
                  <a:outerShdw blurRad="38100" dist="25400" dir="5400000" algn="ctr" rotWithShape="0">
                    <a:srgbClr val="6E747A">
                      <a:alpha val="43000"/>
                    </a:srgbClr>
                  </a:outerShdw>
                </a:effectLst>
              </a:rPr>
              <a:t>VGB </a:t>
            </a:r>
            <a:r>
              <a:rPr lang="en-US" sz="4400" i="1" dirty="0">
                <a:ln w="0"/>
                <a:solidFill>
                  <a:schemeClr val="accent1"/>
                </a:solidFill>
                <a:effectLst>
                  <a:outerShdw blurRad="38100" dist="25400" dir="5400000" algn="ctr" rotWithShape="0">
                    <a:srgbClr val="6E747A">
                      <a:alpha val="43000"/>
                    </a:srgbClr>
                  </a:outerShdw>
                </a:effectLst>
              </a:rPr>
              <a:t>Analysis</a:t>
            </a:r>
          </a:p>
        </p:txBody>
      </p:sp>
      <p:sp>
        <p:nvSpPr>
          <p:cNvPr id="3" name="TextBox 2"/>
          <p:cNvSpPr txBox="1"/>
          <p:nvPr/>
        </p:nvSpPr>
        <p:spPr>
          <a:xfrm>
            <a:off x="531223" y="1541417"/>
            <a:ext cx="11390811" cy="4339650"/>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Alternative to ABG when evaluating patient’s with metabolic or respiratory disturbances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Safer and less painful technique than an ABG</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Assists in quick determination if your patient is </a:t>
            </a:r>
            <a:r>
              <a:rPr lang="en-US" sz="2400" dirty="0" err="1" smtClean="0"/>
              <a:t>hypercapnic</a:t>
            </a:r>
            <a:r>
              <a:rPr lang="en-US" sz="2400" dirty="0" smtClean="0"/>
              <a:t> by estimating pCO2</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Can be criticized for their lack of accuracy: </a:t>
            </a:r>
            <a:r>
              <a:rPr lang="en-US" sz="2400" dirty="0"/>
              <a:t>A VGB pO2 does not correlate well with ABG paO2.  You need to estimate the paO2 using the SpO2. </a:t>
            </a:r>
            <a:endParaRPr lang="en-US" sz="2400" dirty="0" smtClean="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Are unreliable in patient’s with shock and certain medical conditions. </a:t>
            </a:r>
            <a:endParaRPr lang="en-US" sz="2400"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36916811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9627" y="258969"/>
            <a:ext cx="8550867" cy="769441"/>
          </a:xfrm>
          <a:prstGeom prst="rect">
            <a:avLst/>
          </a:prstGeom>
          <a:noFill/>
        </p:spPr>
        <p:txBody>
          <a:bodyPr wrap="none" lIns="91440" tIns="45720" rIns="91440" bIns="45720">
            <a:spAutoFit/>
          </a:bodyPr>
          <a:lstStyle/>
          <a:p>
            <a:pPr algn="ctr"/>
            <a:r>
              <a:rPr lang="en-US" sz="4400" b="1" u="sng" dirty="0" smtClean="0">
                <a:ln w="0"/>
                <a:solidFill>
                  <a:schemeClr val="accent1"/>
                </a:solidFill>
                <a:effectLst>
                  <a:outerShdw blurRad="38100" dist="25400" dir="5400000" algn="ctr" rotWithShape="0">
                    <a:srgbClr val="6E747A">
                      <a:alpha val="43000"/>
                    </a:srgbClr>
                  </a:outerShdw>
                </a:effectLst>
              </a:rPr>
              <a:t>It is not Acute Respiratory Failure if:</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5" name="TextBox 4"/>
          <p:cNvSpPr txBox="1"/>
          <p:nvPr/>
        </p:nvSpPr>
        <p:spPr>
          <a:xfrm>
            <a:off x="170346" y="1349828"/>
            <a:ext cx="11955837" cy="2585323"/>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The patient comes in with a SpO2 &lt;91% in no respiratory distress, is not on home O2, and needs to be placed on 2-3L supplemental oxygen.  As long as maintains good saturations on the 2-3L, and improves with treatment of the acute condition, this is Hypoxemia.</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The patient shows no signs of any respiratory distress, and is not refractory to 2-3L oxygen via nasal cannula (are breathing normal/comfortably on this dose)</a:t>
            </a:r>
          </a:p>
          <a:p>
            <a:endParaRPr lang="en-US" dirty="0"/>
          </a:p>
        </p:txBody>
      </p:sp>
      <p:sp>
        <p:nvSpPr>
          <p:cNvPr id="2" name="TextBox 1"/>
          <p:cNvSpPr txBox="1"/>
          <p:nvPr/>
        </p:nvSpPr>
        <p:spPr>
          <a:xfrm>
            <a:off x="3291841" y="4794794"/>
            <a:ext cx="8499566" cy="1200329"/>
          </a:xfrm>
          <a:prstGeom prst="rect">
            <a:avLst/>
          </a:prstGeom>
          <a:noFill/>
        </p:spPr>
        <p:txBody>
          <a:bodyPr wrap="square" rtlCol="0">
            <a:spAutoFit/>
          </a:bodyPr>
          <a:lstStyle/>
          <a:p>
            <a:r>
              <a:rPr lang="en-US" dirty="0"/>
              <a:t>Not being on home oxygen and requiring oxygen during inpatient stay is not an automatic acute respiratory failure diagnosis.  Patient must meet all criteria (obvious respiratory distress, being refractory to </a:t>
            </a:r>
            <a:r>
              <a:rPr lang="en-US" dirty="0" smtClean="0"/>
              <a:t>2-3L oxygen</a:t>
            </a:r>
            <a:r>
              <a:rPr lang="en-US" dirty="0"/>
              <a:t>, and needing supplemental oxygen via NRB, Venti-mask, higher flow of O2 via nasal cannula, </a:t>
            </a:r>
            <a:r>
              <a:rPr lang="en-US" dirty="0" err="1"/>
              <a:t>Bipap</a:t>
            </a:r>
            <a:r>
              <a:rPr lang="en-US" dirty="0"/>
              <a:t>/</a:t>
            </a:r>
            <a:r>
              <a:rPr lang="en-US" dirty="0" err="1"/>
              <a:t>Cpap</a:t>
            </a:r>
            <a:r>
              <a:rPr lang="en-US" dirty="0"/>
              <a:t>) for this </a:t>
            </a:r>
            <a:r>
              <a:rPr lang="en-US" dirty="0" smtClean="0"/>
              <a:t>diagnosis.</a:t>
            </a:r>
            <a:endParaRPr lang="en-US" dirty="0"/>
          </a:p>
        </p:txBody>
      </p:sp>
      <p:sp>
        <p:nvSpPr>
          <p:cNvPr id="3" name="Explosion 1 2"/>
          <p:cNvSpPr/>
          <p:nvPr/>
        </p:nvSpPr>
        <p:spPr>
          <a:xfrm>
            <a:off x="1898468" y="4937759"/>
            <a:ext cx="914400" cy="9144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9854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131" y="1103702"/>
            <a:ext cx="11660776" cy="5324535"/>
          </a:xfrm>
          <a:prstGeom prst="rect">
            <a:avLst/>
          </a:prstGeom>
        </p:spPr>
        <p:txBody>
          <a:bodyPr wrap="square">
            <a:spAutoFit/>
          </a:bodyPr>
          <a:lstStyle/>
          <a:p>
            <a:pPr marL="285750" indent="-285750">
              <a:buFont typeface="Wingdings" panose="05000000000000000000" pitchFamily="2" charset="2"/>
              <a:buChar char="Ø"/>
            </a:pPr>
            <a:r>
              <a:rPr lang="en-US" sz="2000" dirty="0" smtClean="0"/>
              <a:t>The </a:t>
            </a:r>
            <a:r>
              <a:rPr lang="en-US" sz="2000" dirty="0"/>
              <a:t>patient must have a good chance of having progressive breathing dysfunction and failure leading to death if not treated</a:t>
            </a:r>
            <a:r>
              <a:rPr lang="en-US" sz="2000" dirty="0" smtClean="0"/>
              <a:t>.  </a:t>
            </a:r>
          </a:p>
          <a:p>
            <a:pPr marL="285750" indent="-285750">
              <a:buFont typeface="Wingdings" panose="05000000000000000000" pitchFamily="2" charset="2"/>
              <a:buChar char="Ø"/>
            </a:pPr>
            <a:endParaRPr lang="en-US" sz="2000" dirty="0" smtClean="0"/>
          </a:p>
          <a:p>
            <a:pPr marL="285750" lvl="0" indent="-285750">
              <a:buFont typeface="Wingdings" panose="05000000000000000000" pitchFamily="2" charset="2"/>
              <a:buChar char="Ø"/>
            </a:pPr>
            <a:r>
              <a:rPr lang="en-US" sz="2000" dirty="0" smtClean="0"/>
              <a:t>The </a:t>
            </a:r>
            <a:r>
              <a:rPr lang="en-US" sz="2000" dirty="0"/>
              <a:t>patient must demonstrate signs and symptoms of respiratory </a:t>
            </a:r>
            <a:r>
              <a:rPr lang="en-US" sz="2000" dirty="0" smtClean="0"/>
              <a:t>distress. </a:t>
            </a:r>
            <a:r>
              <a:rPr lang="en-US" sz="2000" dirty="0"/>
              <a:t>Very often the History and Physical examinations of hypoxemic patients describe patients, who are breathing easily and are in no distress. Patients with acute respiratory failure don’t breathe easily unless they are markedly </a:t>
            </a:r>
            <a:r>
              <a:rPr lang="en-US" sz="2000" dirty="0" err="1"/>
              <a:t>hypercarbic</a:t>
            </a:r>
            <a:r>
              <a:rPr lang="en-US" sz="2000" dirty="0"/>
              <a:t> and on the verge of total respiratory failure. </a:t>
            </a:r>
            <a:endParaRPr lang="en-US" sz="2000" dirty="0" smtClean="0"/>
          </a:p>
          <a:p>
            <a:pPr marL="285750" lvl="0" indent="-285750">
              <a:buFont typeface="Wingdings" panose="05000000000000000000" pitchFamily="2" charset="2"/>
              <a:buChar char="Ø"/>
            </a:pPr>
            <a:endParaRPr lang="en-US" sz="2000" dirty="0"/>
          </a:p>
          <a:p>
            <a:pPr marL="285750" lvl="0" indent="-285750">
              <a:buFont typeface="Wingdings" panose="05000000000000000000" pitchFamily="2" charset="2"/>
              <a:buChar char="Ø"/>
            </a:pPr>
            <a:r>
              <a:rPr lang="en-US" sz="2000" dirty="0" smtClean="0"/>
              <a:t>The patient must </a:t>
            </a:r>
            <a:r>
              <a:rPr lang="en-US" sz="2000" dirty="0"/>
              <a:t>show </a:t>
            </a:r>
            <a:r>
              <a:rPr lang="en-US" sz="2000" dirty="0" smtClean="0"/>
              <a:t>hemodynamic signs </a:t>
            </a:r>
            <a:r>
              <a:rPr lang="en-US" sz="2000" dirty="0"/>
              <a:t>of respiratory dysfunction. Very often the History and Physical examinations of hypoxemic patients describe patients as having normal vital signs and breath sounds. Patients with acute respiratory failure must show abnormalities of vital signs like tachycardia, tachypnea, and exaggerated paradoxical pulse. They need to show abnormal breath sounds and low airflow such as low peak expiratory flow rates, and abnormal abdominal –thoracic muscle movements. </a:t>
            </a:r>
            <a:endParaRPr lang="en-US" sz="2000" dirty="0" smtClean="0"/>
          </a:p>
          <a:p>
            <a:pPr marL="285750" lvl="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smtClean="0"/>
              <a:t>The patient must </a:t>
            </a:r>
            <a:r>
              <a:rPr lang="en-US" sz="2000" dirty="0"/>
              <a:t>be on significant amounts of supplemental oxygen, </a:t>
            </a:r>
            <a:r>
              <a:rPr lang="en-US" sz="2000" dirty="0" smtClean="0"/>
              <a:t>higher </a:t>
            </a:r>
            <a:r>
              <a:rPr lang="en-US" sz="2000" dirty="0"/>
              <a:t>flow </a:t>
            </a:r>
            <a:r>
              <a:rPr lang="en-US" sz="2000" dirty="0" smtClean="0"/>
              <a:t>O2 (4 </a:t>
            </a:r>
            <a:r>
              <a:rPr lang="en-US" sz="2000" dirty="0" err="1" smtClean="0"/>
              <a:t>lpm</a:t>
            </a:r>
            <a:r>
              <a:rPr lang="en-US" sz="2000" dirty="0" smtClean="0"/>
              <a:t> or more), </a:t>
            </a:r>
            <a:r>
              <a:rPr lang="en-US" sz="2000" dirty="0" err="1"/>
              <a:t>BiPAP</a:t>
            </a:r>
            <a:r>
              <a:rPr lang="en-US" sz="2000" dirty="0"/>
              <a:t>, etc. Putting a patient on </a:t>
            </a:r>
            <a:r>
              <a:rPr lang="en-US" sz="2000" dirty="0" smtClean="0"/>
              <a:t>2-3 </a:t>
            </a:r>
            <a:r>
              <a:rPr lang="en-US" sz="2000" dirty="0"/>
              <a:t>liters of oxygen, and having them then be normal does not suggest acute respiratory failure</a:t>
            </a:r>
          </a:p>
        </p:txBody>
      </p:sp>
      <p:sp>
        <p:nvSpPr>
          <p:cNvPr id="3" name="Rectangle 2"/>
          <p:cNvSpPr/>
          <p:nvPr/>
        </p:nvSpPr>
        <p:spPr>
          <a:xfrm>
            <a:off x="235131" y="171883"/>
            <a:ext cx="10084526" cy="707886"/>
          </a:xfrm>
          <a:prstGeom prst="rect">
            <a:avLst/>
          </a:prstGeom>
          <a:noFill/>
        </p:spPr>
        <p:txBody>
          <a:bodyPr wrap="square" lIns="91440" tIns="45720" rIns="91440" bIns="45720">
            <a:spAutoFit/>
          </a:bodyPr>
          <a:lstStyle/>
          <a:p>
            <a:r>
              <a:rPr lang="en-US" sz="4000" b="0" cap="none" spc="0" dirty="0" smtClean="0">
                <a:ln w="0"/>
                <a:solidFill>
                  <a:schemeClr val="accent1"/>
                </a:solidFill>
                <a:effectLst>
                  <a:outerShdw blurRad="38100" dist="25400" dir="5400000" algn="ctr" rotWithShape="0">
                    <a:srgbClr val="6E747A">
                      <a:alpha val="43000"/>
                    </a:srgbClr>
                  </a:outerShdw>
                </a:effectLst>
              </a:rPr>
              <a:t>When to Document Respiratory Failure:</a:t>
            </a:r>
            <a:endParaRPr lang="en-US" sz="40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708884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2087" y="147026"/>
            <a:ext cx="6660093" cy="769441"/>
          </a:xfrm>
          <a:prstGeom prst="rect">
            <a:avLst/>
          </a:prstGeom>
          <a:noFill/>
        </p:spPr>
        <p:txBody>
          <a:bodyPr wrap="none" lIns="91440" tIns="45720" rIns="91440" bIns="45720">
            <a:spAutoFit/>
          </a:bodyPr>
          <a:lstStyle/>
          <a:p>
            <a:pPr algn="ctr"/>
            <a:r>
              <a:rPr lang="en-US" sz="4400" b="1" i="1" dirty="0" smtClean="0">
                <a:ln w="0"/>
                <a:solidFill>
                  <a:schemeClr val="accent1"/>
                </a:solidFill>
                <a:effectLst>
                  <a:outerShdw blurRad="38100" dist="25400" dir="5400000" algn="ctr" rotWithShape="0">
                    <a:srgbClr val="6E747A">
                      <a:alpha val="43000"/>
                    </a:srgbClr>
                  </a:outerShdw>
                </a:effectLst>
              </a:rPr>
              <a:t>When is it only Hypoxemia?</a:t>
            </a:r>
            <a:endParaRPr lang="en-US" sz="4400" b="1" i="1" cap="none" spc="0" dirty="0">
              <a:ln w="0"/>
              <a:solidFill>
                <a:schemeClr val="accent1"/>
              </a:solidFill>
              <a:effectLst>
                <a:outerShdw blurRad="38100" dist="25400" dir="5400000" algn="ctr" rotWithShape="0">
                  <a:srgbClr val="6E747A">
                    <a:alpha val="43000"/>
                  </a:srgbClr>
                </a:outerShdw>
              </a:effectLst>
            </a:endParaRPr>
          </a:p>
        </p:txBody>
      </p:sp>
      <p:graphicFrame>
        <p:nvGraphicFramePr>
          <p:cNvPr id="4" name="Diagram 3"/>
          <p:cNvGraphicFramePr/>
          <p:nvPr>
            <p:extLst>
              <p:ext uri="{D42A27DB-BD31-4B8C-83A1-F6EECF244321}">
                <p14:modId xmlns:p14="http://schemas.microsoft.com/office/powerpoint/2010/main" val="3981206933"/>
              </p:ext>
            </p:extLst>
          </p:nvPr>
        </p:nvGraphicFramePr>
        <p:xfrm>
          <a:off x="851957" y="1233806"/>
          <a:ext cx="10232571" cy="4061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633885" y="2107345"/>
            <a:ext cx="896984" cy="369332"/>
          </a:xfrm>
          <a:prstGeom prst="rect">
            <a:avLst/>
          </a:prstGeom>
          <a:noFill/>
        </p:spPr>
        <p:txBody>
          <a:bodyPr wrap="square" rtlCol="0">
            <a:spAutoFit/>
          </a:bodyPr>
          <a:lstStyle/>
          <a:p>
            <a:r>
              <a:rPr lang="en-US" b="1" u="sng" dirty="0" smtClean="0"/>
              <a:t>OR</a:t>
            </a:r>
            <a:endParaRPr lang="en-US" b="1" u="sng" dirty="0"/>
          </a:p>
        </p:txBody>
      </p:sp>
      <p:sp>
        <p:nvSpPr>
          <p:cNvPr id="6" name="TextBox 5"/>
          <p:cNvSpPr txBox="1"/>
          <p:nvPr/>
        </p:nvSpPr>
        <p:spPr>
          <a:xfrm>
            <a:off x="4496493" y="3079810"/>
            <a:ext cx="818606" cy="369332"/>
          </a:xfrm>
          <a:prstGeom prst="rect">
            <a:avLst/>
          </a:prstGeom>
          <a:noFill/>
        </p:spPr>
        <p:txBody>
          <a:bodyPr wrap="square" rtlCol="0">
            <a:spAutoFit/>
          </a:bodyPr>
          <a:lstStyle/>
          <a:p>
            <a:r>
              <a:rPr lang="en-US" b="1" u="sng" dirty="0" smtClean="0"/>
              <a:t>WHILE</a:t>
            </a:r>
            <a:endParaRPr lang="en-US" b="1" u="sng" dirty="0"/>
          </a:p>
        </p:txBody>
      </p:sp>
      <p:sp>
        <p:nvSpPr>
          <p:cNvPr id="7" name="TextBox 6"/>
          <p:cNvSpPr txBox="1"/>
          <p:nvPr/>
        </p:nvSpPr>
        <p:spPr>
          <a:xfrm>
            <a:off x="4587932" y="4052275"/>
            <a:ext cx="988889" cy="369332"/>
          </a:xfrm>
          <a:prstGeom prst="rect">
            <a:avLst/>
          </a:prstGeom>
          <a:noFill/>
        </p:spPr>
        <p:txBody>
          <a:bodyPr wrap="square" rtlCol="0">
            <a:spAutoFit/>
          </a:bodyPr>
          <a:lstStyle/>
          <a:p>
            <a:r>
              <a:rPr lang="en-US" b="1" u="sng" dirty="0" smtClean="0"/>
              <a:t>WITH</a:t>
            </a:r>
            <a:endParaRPr lang="en-US" b="1" u="sng" dirty="0"/>
          </a:p>
        </p:txBody>
      </p:sp>
      <p:sp>
        <p:nvSpPr>
          <p:cNvPr id="8" name="TextBox 7"/>
          <p:cNvSpPr txBox="1"/>
          <p:nvPr/>
        </p:nvSpPr>
        <p:spPr>
          <a:xfrm>
            <a:off x="355568" y="5759779"/>
            <a:ext cx="11225348" cy="646331"/>
          </a:xfrm>
          <a:prstGeom prst="rect">
            <a:avLst/>
          </a:prstGeom>
          <a:noFill/>
        </p:spPr>
        <p:txBody>
          <a:bodyPr wrap="square" rtlCol="0">
            <a:spAutoFit/>
          </a:bodyPr>
          <a:lstStyle/>
          <a:p>
            <a:pPr lvl="0"/>
            <a:r>
              <a:rPr lang="en-US"/>
              <a:t>Hypoxemia is not equal to acute respiratory failure. You can have hypoxemia without having acute respiratory failure. A good example is obstructive sleep apnea. Patients can have profound hypoxemia, and yet have no respiratory failure. </a:t>
            </a:r>
          </a:p>
        </p:txBody>
      </p:sp>
    </p:spTree>
    <p:extLst>
      <p:ext uri="{BB962C8B-B14F-4D97-AF65-F5344CB8AC3E}">
        <p14:creationId xmlns:p14="http://schemas.microsoft.com/office/powerpoint/2010/main" val="39632419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32063" y="0"/>
            <a:ext cx="6918882" cy="646331"/>
          </a:xfrm>
          <a:prstGeom prst="rect">
            <a:avLst/>
          </a:prstGeom>
          <a:noFill/>
        </p:spPr>
        <p:txBody>
          <a:bodyPr wrap="none" lIns="91440" tIns="45720" rIns="91440" bIns="45720">
            <a:spAutoFit/>
          </a:bodyPr>
          <a:lstStyle/>
          <a:p>
            <a:pPr algn="ctr"/>
            <a:r>
              <a:rPr lang="en-US" sz="3600" b="1" i="1" cap="none" spc="0" dirty="0" smtClean="0">
                <a:ln w="0"/>
                <a:solidFill>
                  <a:schemeClr val="accent1"/>
                </a:solidFill>
                <a:effectLst>
                  <a:outerShdw blurRad="38100" dist="25400" dir="5400000" algn="ctr" rotWithShape="0">
                    <a:srgbClr val="6E747A">
                      <a:alpha val="43000"/>
                    </a:srgbClr>
                  </a:outerShdw>
                </a:effectLst>
              </a:rPr>
              <a:t>Documentation Requirements</a:t>
            </a:r>
            <a:endParaRPr lang="en-US" sz="3600" b="1" i="1"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240694" y="1038743"/>
            <a:ext cx="11878492" cy="5262979"/>
          </a:xfrm>
          <a:prstGeom prst="rect">
            <a:avLst/>
          </a:prstGeom>
          <a:noFill/>
        </p:spPr>
        <p:txBody>
          <a:bodyPr wrap="square" rtlCol="0">
            <a:spAutoFit/>
          </a:bodyPr>
          <a:lstStyle/>
          <a:p>
            <a:pPr algn="ctr"/>
            <a:r>
              <a:rPr lang="en-US" sz="2400" b="1" u="sng" dirty="0" smtClean="0">
                <a:solidFill>
                  <a:schemeClr val="accent1"/>
                </a:solidFill>
              </a:rPr>
              <a:t>When documenting Respiratory Failure you must specify/document:</a:t>
            </a:r>
          </a:p>
          <a:p>
            <a:pPr algn="ctr"/>
            <a:endParaRPr lang="en-US" sz="2400" dirty="0" smtClean="0">
              <a:solidFill>
                <a:schemeClr val="accent1"/>
              </a:solidFill>
            </a:endParaRPr>
          </a:p>
          <a:p>
            <a:pPr marL="285750" indent="-285750">
              <a:buFont typeface="Wingdings" panose="05000000000000000000" pitchFamily="2" charset="2"/>
              <a:buChar char="v"/>
            </a:pPr>
            <a:r>
              <a:rPr lang="en-US" sz="2400" b="1" u="sng" dirty="0" smtClean="0"/>
              <a:t>Acuity</a:t>
            </a:r>
            <a:r>
              <a:rPr lang="en-US" sz="2400" dirty="0" smtClean="0"/>
              <a:t>:  Is it Acute, Acute on Chronic, or Chronic</a:t>
            </a:r>
          </a:p>
          <a:p>
            <a:pPr marL="285750" indent="-285750">
              <a:buFont typeface="Wingdings" panose="05000000000000000000" pitchFamily="2" charset="2"/>
              <a:buChar char="v"/>
            </a:pPr>
            <a:endParaRPr lang="en-US" dirty="0" smtClean="0"/>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endParaRPr lang="en-US" dirty="0" smtClean="0"/>
          </a:p>
          <a:p>
            <a:pPr marL="285750" indent="-285750">
              <a:buFont typeface="Wingdings" panose="05000000000000000000" pitchFamily="2" charset="2"/>
              <a:buChar char="v"/>
            </a:pPr>
            <a:endParaRPr lang="en-US" dirty="0" smtClean="0"/>
          </a:p>
          <a:p>
            <a:pPr marL="342900" indent="-342900">
              <a:buFont typeface="Wingdings" panose="05000000000000000000" pitchFamily="2" charset="2"/>
              <a:buChar char="v"/>
            </a:pPr>
            <a:r>
              <a:rPr lang="en-US" sz="2400" b="1" u="sng" dirty="0" smtClean="0"/>
              <a:t>Type</a:t>
            </a:r>
            <a:r>
              <a:rPr lang="en-US" sz="2400" dirty="0" smtClean="0"/>
              <a:t>:   Is it hypoxic, </a:t>
            </a:r>
            <a:r>
              <a:rPr lang="en-US" sz="2400" dirty="0" err="1" smtClean="0"/>
              <a:t>hypercapnic</a:t>
            </a:r>
            <a:r>
              <a:rPr lang="en-US" sz="2400" dirty="0" smtClean="0"/>
              <a:t>, or both hypoxic and </a:t>
            </a:r>
            <a:r>
              <a:rPr lang="en-US" sz="2400" dirty="0" err="1" smtClean="0"/>
              <a:t>hypercapnic</a:t>
            </a:r>
            <a:endParaRPr lang="en-US" sz="2400" dirty="0" smtClean="0"/>
          </a:p>
          <a:p>
            <a:endParaRPr lang="en-US" dirty="0"/>
          </a:p>
          <a:p>
            <a:endParaRPr lang="en-US" dirty="0" smtClean="0"/>
          </a:p>
          <a:p>
            <a:pPr marL="285750" indent="-285750">
              <a:buFont typeface="Wingdings" panose="05000000000000000000" pitchFamily="2" charset="2"/>
              <a:buChar char="v"/>
            </a:pPr>
            <a:r>
              <a:rPr lang="en-US" sz="2400" b="1" u="sng" dirty="0" smtClean="0"/>
              <a:t>Physical Symptoms</a:t>
            </a:r>
            <a:r>
              <a:rPr lang="en-US" sz="2400" dirty="0" smtClean="0"/>
              <a:t>:  </a:t>
            </a:r>
            <a:r>
              <a:rPr lang="en-US" sz="2400" dirty="0" err="1" smtClean="0"/>
              <a:t>ie</a:t>
            </a:r>
            <a:r>
              <a:rPr lang="en-US" sz="2400" dirty="0" smtClean="0"/>
              <a:t>. Labored breathing, tachypnea, use of accessory muscles, unable to speak in full sentences, retractions, air hunger</a:t>
            </a:r>
          </a:p>
          <a:p>
            <a:pPr marL="342900" indent="-342900">
              <a:buFont typeface="+mj-lt"/>
              <a:buAutoNum type="arabicPeriod"/>
            </a:pPr>
            <a:endParaRPr lang="en-US" dirty="0"/>
          </a:p>
          <a:p>
            <a:pPr marL="342900" indent="-342900">
              <a:buFont typeface="+mj-lt"/>
              <a:buAutoNum type="arabicPeriod"/>
            </a:pPr>
            <a:endParaRPr lang="en-US" dirty="0" smtClean="0"/>
          </a:p>
          <a:p>
            <a:pPr marL="342900" indent="-342900">
              <a:buFont typeface="+mj-lt"/>
              <a:buAutoNum type="arabicPeriod"/>
            </a:pPr>
            <a:endParaRPr lang="en-US" dirty="0" smtClean="0"/>
          </a:p>
          <a:p>
            <a:r>
              <a:rPr lang="en-US" dirty="0" smtClean="0"/>
              <a:t> </a:t>
            </a:r>
            <a:endParaRPr lang="en-US" dirty="0"/>
          </a:p>
        </p:txBody>
      </p:sp>
      <p:sp>
        <p:nvSpPr>
          <p:cNvPr id="4" name="Rectangle 3"/>
          <p:cNvSpPr/>
          <p:nvPr/>
        </p:nvSpPr>
        <p:spPr>
          <a:xfrm>
            <a:off x="1234577" y="2353678"/>
            <a:ext cx="2903872" cy="523220"/>
          </a:xfrm>
          <a:prstGeom prst="rect">
            <a:avLst/>
          </a:prstGeom>
          <a:noFill/>
        </p:spPr>
        <p:txBody>
          <a:bodyPr wrap="none" lIns="91440" tIns="45720" rIns="91440" bIns="45720">
            <a:spAutoFit/>
          </a:bodyPr>
          <a:lstStyle/>
          <a:p>
            <a:pPr algn="ctr"/>
            <a:r>
              <a:rPr lang="en-US" sz="2800" b="0" cap="none" spc="0" dirty="0" smtClean="0">
                <a:ln w="0"/>
                <a:solidFill>
                  <a:schemeClr val="accent1"/>
                </a:solidFill>
                <a:effectLst>
                  <a:outerShdw blurRad="38100" dist="25400" dir="5400000" algn="ctr" rotWithShape="0">
                    <a:srgbClr val="6E747A">
                      <a:alpha val="43000"/>
                    </a:srgbClr>
                  </a:outerShdw>
                </a:effectLst>
              </a:rPr>
              <a:t>Respiratory Failure</a:t>
            </a:r>
            <a:endParaRPr lang="en-US" sz="2800" b="0" cap="none" spc="0" dirty="0">
              <a:ln w="0"/>
              <a:solidFill>
                <a:schemeClr val="accent1"/>
              </a:solidFill>
              <a:effectLst>
                <a:outerShdw blurRad="38100" dist="25400" dir="5400000" algn="ctr" rotWithShape="0">
                  <a:srgbClr val="6E747A">
                    <a:alpha val="43000"/>
                  </a:srgbClr>
                </a:outerShdw>
              </a:effectLst>
            </a:endParaRPr>
          </a:p>
        </p:txBody>
      </p:sp>
      <p:sp>
        <p:nvSpPr>
          <p:cNvPr id="7" name="Right Arrow 6"/>
          <p:cNvSpPr/>
          <p:nvPr/>
        </p:nvSpPr>
        <p:spPr>
          <a:xfrm>
            <a:off x="4347271" y="236882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278949" y="2339157"/>
            <a:ext cx="5228132" cy="523220"/>
          </a:xfrm>
          <a:prstGeom prst="rect">
            <a:avLst/>
          </a:prstGeom>
          <a:noFill/>
        </p:spPr>
        <p:txBody>
          <a:bodyPr wrap="square" lIns="91440" tIns="45720" rIns="91440" bIns="45720">
            <a:spAutoFit/>
          </a:bodyPr>
          <a:lstStyle/>
          <a:p>
            <a:pPr algn="ctr"/>
            <a:r>
              <a:rPr lang="en-US" sz="2800" b="0" cap="none" spc="0" dirty="0" smtClean="0">
                <a:ln w="0"/>
                <a:solidFill>
                  <a:schemeClr val="accent1"/>
                </a:solidFill>
                <a:effectLst>
                  <a:outerShdw blurRad="38100" dist="25400" dir="5400000" algn="ctr" rotWithShape="0">
                    <a:srgbClr val="6E747A">
                      <a:alpha val="43000"/>
                    </a:srgbClr>
                  </a:outerShdw>
                </a:effectLst>
              </a:rPr>
              <a:t>Acute hypoxic respiratory failure</a:t>
            </a:r>
            <a:endParaRPr lang="en-US" sz="2800" b="0" cap="none" spc="0" dirty="0">
              <a:ln w="0"/>
              <a:solidFill>
                <a:schemeClr val="accent1"/>
              </a:solidFill>
              <a:effectLst>
                <a:outerShdw blurRad="38100" dist="25400" dir="5400000" algn="ctr" rotWithShape="0">
                  <a:srgbClr val="6E747A">
                    <a:alpha val="43000"/>
                  </a:srgbClr>
                </a:outerShdw>
              </a:effectLst>
            </a:endParaRPr>
          </a:p>
        </p:txBody>
      </p:sp>
      <p:sp>
        <p:nvSpPr>
          <p:cNvPr id="9" name="&quot;No&quot; Symbol 8"/>
          <p:cNvSpPr/>
          <p:nvPr/>
        </p:nvSpPr>
        <p:spPr>
          <a:xfrm>
            <a:off x="1827996" y="2261397"/>
            <a:ext cx="914400" cy="707782"/>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29932" y="2048248"/>
            <a:ext cx="920931" cy="920931"/>
          </a:xfrm>
          <a:prstGeom prst="rect">
            <a:avLst/>
          </a:prstGeom>
        </p:spPr>
      </p:pic>
      <p:sp>
        <p:nvSpPr>
          <p:cNvPr id="11" name="Rectangle 10"/>
          <p:cNvSpPr/>
          <p:nvPr/>
        </p:nvSpPr>
        <p:spPr>
          <a:xfrm>
            <a:off x="658731" y="5362609"/>
            <a:ext cx="4494939" cy="954107"/>
          </a:xfrm>
          <a:prstGeom prst="rect">
            <a:avLst/>
          </a:prstGeom>
          <a:noFill/>
        </p:spPr>
        <p:txBody>
          <a:bodyPr wrap="square" lIns="91440" tIns="45720" rIns="91440" bIns="45720">
            <a:spAutoFit/>
          </a:bodyPr>
          <a:lstStyle/>
          <a:p>
            <a:pPr algn="ctr"/>
            <a:r>
              <a:rPr lang="en-US" sz="2800" b="0" cap="none" spc="0" dirty="0" smtClean="0">
                <a:ln w="0"/>
                <a:solidFill>
                  <a:schemeClr val="accent1"/>
                </a:solidFill>
                <a:effectLst>
                  <a:outerShdw blurRad="38100" dist="25400" dir="5400000" algn="ctr" rotWithShape="0">
                    <a:srgbClr val="6E747A">
                      <a:alpha val="43000"/>
                    </a:srgbClr>
                  </a:outerShdw>
                </a:effectLst>
              </a:rPr>
              <a:t>Pulmonary: Effort Normal, No respiratory distress</a:t>
            </a:r>
            <a:endParaRPr lang="en-US" sz="2800" b="0" cap="none" spc="0" dirty="0">
              <a:ln w="0"/>
              <a:solidFill>
                <a:schemeClr val="accent1"/>
              </a:solidFill>
              <a:effectLst>
                <a:outerShdw blurRad="38100" dist="25400" dir="5400000" algn="ctr" rotWithShape="0">
                  <a:srgbClr val="6E747A">
                    <a:alpha val="43000"/>
                  </a:srgbClr>
                </a:outerShdw>
              </a:effectLst>
            </a:endParaRPr>
          </a:p>
        </p:txBody>
      </p:sp>
      <p:sp>
        <p:nvSpPr>
          <p:cNvPr id="12" name="&quot;No&quot; Symbol 11"/>
          <p:cNvSpPr/>
          <p:nvPr/>
        </p:nvSpPr>
        <p:spPr>
          <a:xfrm>
            <a:off x="1723561" y="5454890"/>
            <a:ext cx="914400" cy="676175"/>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ight Arrow 12"/>
          <p:cNvSpPr/>
          <p:nvPr/>
        </p:nvSpPr>
        <p:spPr>
          <a:xfrm>
            <a:off x="5325679" y="555066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767055" y="5147164"/>
            <a:ext cx="6163823" cy="1384995"/>
          </a:xfrm>
          <a:prstGeom prst="rect">
            <a:avLst/>
          </a:prstGeom>
          <a:noFill/>
        </p:spPr>
        <p:txBody>
          <a:bodyPr wrap="square" lIns="91440" tIns="45720" rIns="91440" bIns="45720">
            <a:spAutoFit/>
          </a:bodyPr>
          <a:lstStyle/>
          <a:p>
            <a:pPr algn="ctr"/>
            <a:r>
              <a:rPr lang="en-US" sz="2800" b="0" cap="none" spc="0" dirty="0" smtClean="0">
                <a:ln w="0"/>
                <a:solidFill>
                  <a:schemeClr val="accent1"/>
                </a:solidFill>
                <a:effectLst>
                  <a:outerShdw blurRad="38100" dist="25400" dir="5400000" algn="ctr" rotWithShape="0">
                    <a:srgbClr val="6E747A">
                      <a:alpha val="43000"/>
                    </a:srgbClr>
                  </a:outerShdw>
                </a:effectLst>
              </a:rPr>
              <a:t>Pulmonary:  respiratory distress, tachypnea, labored respirations, accessory muscle usage</a:t>
            </a:r>
            <a:endParaRPr lang="en-US" sz="2800" b="0" cap="none" spc="0" dirty="0">
              <a:ln w="0"/>
              <a:solidFill>
                <a:schemeClr val="accent1"/>
              </a:solidFill>
              <a:effectLst>
                <a:outerShdw blurRad="38100" dist="25400" dir="5400000" algn="ctr" rotWithShape="0">
                  <a:srgbClr val="6E747A">
                    <a:alpha val="43000"/>
                  </a:srgbClr>
                </a:outerShdw>
              </a:effectLst>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06912" y="5430319"/>
            <a:ext cx="920931" cy="920931"/>
          </a:xfrm>
          <a:prstGeom prst="rect">
            <a:avLst/>
          </a:prstGeom>
        </p:spPr>
      </p:pic>
    </p:spTree>
    <p:extLst>
      <p:ext uri="{BB962C8B-B14F-4D97-AF65-F5344CB8AC3E}">
        <p14:creationId xmlns:p14="http://schemas.microsoft.com/office/powerpoint/2010/main" val="2136543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9443" y="267678"/>
            <a:ext cx="3654077" cy="769441"/>
          </a:xfrm>
          <a:prstGeom prst="rect">
            <a:avLst/>
          </a:prstGeom>
          <a:noFill/>
        </p:spPr>
        <p:txBody>
          <a:bodyPr wrap="none" lIns="91440" tIns="45720" rIns="91440" bIns="45720">
            <a:spAutoFit/>
          </a:bodyPr>
          <a:lstStyle/>
          <a:p>
            <a:pPr algn="ctr"/>
            <a:r>
              <a:rPr lang="en-US" sz="4400" b="0" cap="none" spc="0" dirty="0" smtClean="0">
                <a:ln w="0"/>
                <a:solidFill>
                  <a:schemeClr val="accent1"/>
                </a:solidFill>
                <a:effectLst>
                  <a:outerShdw blurRad="38100" dist="25400" dir="5400000" algn="ctr" rotWithShape="0">
                    <a:srgbClr val="6E747A">
                      <a:alpha val="43000"/>
                    </a:srgbClr>
                  </a:outerShdw>
                </a:effectLst>
              </a:rPr>
              <a:t>Appeal Process</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489443" y="1219201"/>
            <a:ext cx="11153917" cy="2031325"/>
          </a:xfrm>
          <a:prstGeom prst="rect">
            <a:avLst/>
          </a:prstGeom>
          <a:noFill/>
        </p:spPr>
        <p:txBody>
          <a:bodyPr wrap="square" rtlCol="0">
            <a:spAutoFit/>
          </a:bodyPr>
          <a:lstStyle/>
          <a:p>
            <a:pPr marL="285750" indent="-285750">
              <a:buFont typeface="Arial" panose="020B0604020202020204" pitchFamily="34" charset="0"/>
              <a:buChar char="•"/>
            </a:pPr>
            <a:r>
              <a:rPr lang="en-US" dirty="0" smtClean="0"/>
              <a:t>Denial letter is reviewed by Clinical Denials and Appeals Team, followed by thorough review of the medical record.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Along with assistance from the Physician Advisor, an appeal letter is generated stating our case as to why Catholic Health feels the diagnosis is valid and supported in the medical record.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Appeal letter includes specifics taken right from the documentation in the medical record along with all supportive clinical indicators.   It is sent to the Insurance Carrier within 30 days of receipt of denial letter. </a:t>
            </a:r>
            <a:endParaRPr lang="en-US" dirty="0"/>
          </a:p>
        </p:txBody>
      </p:sp>
      <p:sp>
        <p:nvSpPr>
          <p:cNvPr id="4" name="Rectangle 3"/>
          <p:cNvSpPr/>
          <p:nvPr/>
        </p:nvSpPr>
        <p:spPr>
          <a:xfrm>
            <a:off x="489443" y="3432608"/>
            <a:ext cx="4444358" cy="769441"/>
          </a:xfrm>
          <a:prstGeom prst="rect">
            <a:avLst/>
          </a:prstGeom>
          <a:noFill/>
        </p:spPr>
        <p:txBody>
          <a:bodyPr wrap="none" lIns="91440" tIns="45720" rIns="91440" bIns="45720">
            <a:spAutoFit/>
          </a:bodyPr>
          <a:lstStyle/>
          <a:p>
            <a:pPr algn="ctr"/>
            <a:r>
              <a:rPr lang="en-US" sz="4400" b="0" cap="none" spc="0" dirty="0" smtClean="0">
                <a:ln w="0"/>
                <a:solidFill>
                  <a:schemeClr val="accent1"/>
                </a:solidFill>
                <a:effectLst>
                  <a:outerShdw blurRad="38100" dist="25400" dir="5400000" algn="ctr" rotWithShape="0">
                    <a:srgbClr val="6E747A">
                      <a:alpha val="43000"/>
                    </a:srgbClr>
                  </a:outerShdw>
                </a:effectLst>
              </a:rPr>
              <a:t>No Appeal Process</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5" name="TextBox 4"/>
          <p:cNvSpPr txBox="1"/>
          <p:nvPr/>
        </p:nvSpPr>
        <p:spPr>
          <a:xfrm>
            <a:off x="580001" y="4384131"/>
            <a:ext cx="10972800" cy="2585323"/>
          </a:xfrm>
          <a:prstGeom prst="rect">
            <a:avLst/>
          </a:prstGeom>
          <a:noFill/>
        </p:spPr>
        <p:txBody>
          <a:bodyPr wrap="square" rtlCol="0">
            <a:spAutoFit/>
          </a:bodyPr>
          <a:lstStyle/>
          <a:p>
            <a:pPr marL="285750" indent="-285750">
              <a:buFont typeface="Arial" panose="020B0604020202020204" pitchFamily="34" charset="0"/>
              <a:buChar char="•"/>
            </a:pPr>
            <a:r>
              <a:rPr lang="en-US" dirty="0" smtClean="0"/>
              <a:t>Denial letter is reviewed by the Clinical Denials and Appeals Team, followed by thorough review of the medial record.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With assistance from Physician Advisor, if the reviewed record does not have the proper documentation and clinical support to validate the denied diagnosis, Catholic Health does not send an appeal to the Insurance Carrier.  In other words, Catholic Health is in agreement with the Insurance Carrier that the stated diagnosis is not clinically supported.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721364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9481" y="84798"/>
            <a:ext cx="6918882" cy="646331"/>
          </a:xfrm>
          <a:prstGeom prst="rect">
            <a:avLst/>
          </a:prstGeom>
          <a:noFill/>
        </p:spPr>
        <p:txBody>
          <a:bodyPr wrap="none" lIns="91440" tIns="45720" rIns="91440" bIns="45720">
            <a:spAutoFit/>
          </a:bodyPr>
          <a:lstStyle/>
          <a:p>
            <a:pPr algn="ctr"/>
            <a:r>
              <a:rPr lang="en-US" sz="3600" b="1" i="1" cap="none" spc="0" dirty="0" smtClean="0">
                <a:ln w="0"/>
                <a:solidFill>
                  <a:schemeClr val="accent1"/>
                </a:solidFill>
                <a:effectLst>
                  <a:outerShdw blurRad="38100" dist="25400" dir="5400000" algn="ctr" rotWithShape="0">
                    <a:srgbClr val="6E747A">
                      <a:alpha val="43000"/>
                    </a:srgbClr>
                  </a:outerShdw>
                </a:effectLst>
              </a:rPr>
              <a:t>Documentation Requirements</a:t>
            </a:r>
            <a:endParaRPr lang="en-US" sz="3600" b="1" i="1" cap="none" spc="0" dirty="0">
              <a:ln w="0"/>
              <a:solidFill>
                <a:schemeClr val="accent1"/>
              </a:solidFill>
              <a:effectLst>
                <a:outerShdw blurRad="38100" dist="25400" dir="5400000" algn="ctr" rotWithShape="0">
                  <a:srgbClr val="6E747A">
                    <a:alpha val="43000"/>
                  </a:srgbClr>
                </a:outerShdw>
              </a:effectLst>
            </a:endParaRPr>
          </a:p>
        </p:txBody>
      </p:sp>
      <p:sp>
        <p:nvSpPr>
          <p:cNvPr id="3" name="Rectangle 2"/>
          <p:cNvSpPr/>
          <p:nvPr/>
        </p:nvSpPr>
        <p:spPr>
          <a:xfrm>
            <a:off x="191589" y="1804463"/>
            <a:ext cx="11425644" cy="4524315"/>
          </a:xfrm>
          <a:prstGeom prst="rect">
            <a:avLst/>
          </a:prstGeom>
        </p:spPr>
        <p:txBody>
          <a:bodyPr wrap="square">
            <a:spAutoFit/>
          </a:bodyPr>
          <a:lstStyle/>
          <a:p>
            <a:pPr marL="285750" indent="-285750">
              <a:buFont typeface="Wingdings" panose="05000000000000000000" pitchFamily="2" charset="2"/>
              <a:buChar char="v"/>
            </a:pPr>
            <a:r>
              <a:rPr lang="en-US" sz="2400" b="1" u="sng" dirty="0"/>
              <a:t>Supportive Clinical indicators</a:t>
            </a:r>
            <a:r>
              <a:rPr lang="en-US" sz="2400" dirty="0"/>
              <a:t>:  ABG findings, SpO2, use of Venti-mask, NRB, </a:t>
            </a:r>
            <a:r>
              <a:rPr lang="en-US" sz="2400" dirty="0" err="1"/>
              <a:t>Bipap</a:t>
            </a:r>
            <a:r>
              <a:rPr lang="en-US" sz="2400" dirty="0"/>
              <a:t>/</a:t>
            </a:r>
            <a:r>
              <a:rPr lang="en-US" sz="2400" dirty="0" err="1"/>
              <a:t>Cpap</a:t>
            </a:r>
            <a:r>
              <a:rPr lang="en-US" sz="2400" dirty="0"/>
              <a:t>, P/F ratio, hypoxic on supplemental oxygen, </a:t>
            </a:r>
            <a:r>
              <a:rPr lang="en-US" sz="2400" b="1" u="sng" dirty="0"/>
              <a:t>refractory to </a:t>
            </a:r>
            <a:r>
              <a:rPr lang="en-US" sz="2400" b="1" u="sng" dirty="0" smtClean="0"/>
              <a:t>2-3 L oxygen </a:t>
            </a:r>
            <a:r>
              <a:rPr lang="en-US" sz="2400" b="1" u="sng" dirty="0"/>
              <a:t>requiring increase in oxygen </a:t>
            </a:r>
            <a:endParaRPr lang="en-US" sz="2400" b="1" u="sng" dirty="0" smtClean="0"/>
          </a:p>
          <a:p>
            <a:pPr marL="285750" indent="-285750">
              <a:buFont typeface="Wingdings" panose="05000000000000000000" pitchFamily="2" charset="2"/>
              <a:buChar char="v"/>
            </a:pPr>
            <a:endParaRPr lang="en-US" sz="2400" b="1" u="sng" dirty="0"/>
          </a:p>
          <a:p>
            <a:pPr marL="285750" indent="-285750">
              <a:buFont typeface="Wingdings" panose="05000000000000000000" pitchFamily="2" charset="2"/>
              <a:buChar char="v"/>
            </a:pPr>
            <a:r>
              <a:rPr lang="en-US" sz="2400" dirty="0"/>
              <a:t>The </a:t>
            </a:r>
            <a:r>
              <a:rPr lang="en-US" sz="2400" b="1" u="sng" dirty="0"/>
              <a:t>underlying cause </a:t>
            </a:r>
            <a:r>
              <a:rPr lang="en-US" sz="2400" dirty="0"/>
              <a:t>of patient’s Respiratory </a:t>
            </a:r>
            <a:r>
              <a:rPr lang="en-US" sz="2400" dirty="0" smtClean="0"/>
              <a:t>Failure</a:t>
            </a:r>
          </a:p>
          <a:p>
            <a:pPr marL="285750" indent="-285750">
              <a:buFont typeface="Wingdings" panose="05000000000000000000" pitchFamily="2" charset="2"/>
              <a:buChar char="v"/>
            </a:pPr>
            <a:endParaRPr lang="en-US" sz="2400" dirty="0"/>
          </a:p>
          <a:p>
            <a:pPr marL="285750" indent="-285750">
              <a:buFont typeface="Wingdings" panose="05000000000000000000" pitchFamily="2" charset="2"/>
              <a:buChar char="v"/>
            </a:pPr>
            <a:r>
              <a:rPr lang="en-US" sz="2400" dirty="0"/>
              <a:t>How the patient is </a:t>
            </a:r>
            <a:r>
              <a:rPr lang="en-US" sz="2400" b="1" u="sng" dirty="0"/>
              <a:t>responding to </a:t>
            </a:r>
            <a:r>
              <a:rPr lang="en-US" sz="2400" b="1" u="sng" dirty="0" smtClean="0"/>
              <a:t>treatments</a:t>
            </a:r>
          </a:p>
          <a:p>
            <a:pPr marL="285750" indent="-285750">
              <a:buFont typeface="Wingdings" panose="05000000000000000000" pitchFamily="2" charset="2"/>
              <a:buChar char="v"/>
            </a:pPr>
            <a:endParaRPr lang="en-US" sz="2400" b="1" u="sng" dirty="0"/>
          </a:p>
          <a:p>
            <a:pPr marL="285750" indent="-285750">
              <a:buFont typeface="Wingdings" panose="05000000000000000000" pitchFamily="2" charset="2"/>
              <a:buChar char="v"/>
            </a:pPr>
            <a:r>
              <a:rPr lang="en-US" sz="2400" dirty="0"/>
              <a:t>Update </a:t>
            </a:r>
            <a:r>
              <a:rPr lang="en-US" sz="2400" b="1" u="sng" dirty="0"/>
              <a:t>status</a:t>
            </a:r>
            <a:r>
              <a:rPr lang="en-US" sz="2400" dirty="0"/>
              <a:t> in the daily progress notes:  improving, resolving, worsening, resolved. </a:t>
            </a:r>
            <a:endParaRPr lang="en-US" sz="2400" dirty="0" smtClean="0"/>
          </a:p>
          <a:p>
            <a:pPr marL="285750" indent="-285750">
              <a:buFont typeface="Wingdings" panose="05000000000000000000" pitchFamily="2" charset="2"/>
              <a:buChar char="v"/>
            </a:pPr>
            <a:endParaRPr lang="en-US" sz="2400" dirty="0"/>
          </a:p>
          <a:p>
            <a:pPr marL="285750" indent="-285750">
              <a:buFont typeface="Wingdings" panose="05000000000000000000" pitchFamily="2" charset="2"/>
              <a:buChar char="v"/>
            </a:pPr>
            <a:r>
              <a:rPr lang="en-US" sz="2400" dirty="0"/>
              <a:t>Include the diagnosis in H&amp;P, daily progress notes, and Discharge summary </a:t>
            </a:r>
            <a:r>
              <a:rPr lang="en-US" sz="2400" dirty="0" smtClean="0"/>
              <a:t>– CONSISTENCY!</a:t>
            </a:r>
            <a:endParaRPr lang="en-US" sz="2400" dirty="0"/>
          </a:p>
        </p:txBody>
      </p:sp>
      <p:sp>
        <p:nvSpPr>
          <p:cNvPr id="4" name="Rectangle 3"/>
          <p:cNvSpPr/>
          <p:nvPr/>
        </p:nvSpPr>
        <p:spPr>
          <a:xfrm>
            <a:off x="330926" y="932461"/>
            <a:ext cx="11286307" cy="461665"/>
          </a:xfrm>
          <a:prstGeom prst="rect">
            <a:avLst/>
          </a:prstGeom>
        </p:spPr>
        <p:txBody>
          <a:bodyPr wrap="square">
            <a:spAutoFit/>
          </a:bodyPr>
          <a:lstStyle/>
          <a:p>
            <a:pPr algn="ctr"/>
            <a:r>
              <a:rPr lang="en-US" sz="2400" b="1" u="sng" dirty="0">
                <a:solidFill>
                  <a:schemeClr val="accent1"/>
                </a:solidFill>
              </a:rPr>
              <a:t>When documenting Respiratory Failure you must specify/document:</a:t>
            </a:r>
          </a:p>
        </p:txBody>
      </p:sp>
    </p:spTree>
    <p:extLst>
      <p:ext uri="{BB962C8B-B14F-4D97-AF65-F5344CB8AC3E}">
        <p14:creationId xmlns:p14="http://schemas.microsoft.com/office/powerpoint/2010/main" val="19166260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46331" y="154466"/>
            <a:ext cx="5385833" cy="923330"/>
          </a:xfrm>
          <a:prstGeom prst="rect">
            <a:avLst/>
          </a:prstGeom>
          <a:noFill/>
        </p:spPr>
        <p:txBody>
          <a:bodyPr wrap="none" lIns="91440" tIns="45720" rIns="91440" bIns="45720">
            <a:spAutoFit/>
          </a:bodyPr>
          <a:lstStyle/>
          <a:p>
            <a:pPr algn="ctr"/>
            <a:r>
              <a:rPr lang="en-US" sz="5400" i="1" dirty="0" smtClean="0">
                <a:ln w="0"/>
                <a:solidFill>
                  <a:schemeClr val="accent1"/>
                </a:solidFill>
                <a:effectLst>
                  <a:outerShdw blurRad="38100" dist="25400" dir="5400000" algn="ctr" rotWithShape="0">
                    <a:srgbClr val="6E747A">
                      <a:alpha val="43000"/>
                    </a:srgbClr>
                  </a:outerShdw>
                </a:effectLst>
              </a:rPr>
              <a:t>Conclusion/Recap!</a:t>
            </a:r>
            <a:endParaRPr lang="en-US" sz="5400" b="0" i="1"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182880" y="1217025"/>
            <a:ext cx="11155680" cy="5262979"/>
          </a:xfrm>
          <a:prstGeom prst="rect">
            <a:avLst/>
          </a:prstGeom>
          <a:noFill/>
        </p:spPr>
        <p:txBody>
          <a:bodyPr wrap="square" rtlCol="0">
            <a:spAutoFit/>
          </a:bodyPr>
          <a:lstStyle/>
          <a:p>
            <a:pPr marL="285750" indent="-285750">
              <a:buFont typeface="Wingdings" panose="05000000000000000000" pitchFamily="2" charset="2"/>
              <a:buChar char="v"/>
            </a:pPr>
            <a:r>
              <a:rPr lang="en-US" sz="2400" dirty="0" smtClean="0"/>
              <a:t>Patient must display physical symptoms and be refractory to oxygen for a diagnosis of acute hypoxic respiratory failure.  Make sure physical assessment is in accordance with someone in acute hypoxic respiratory failure.  If pulmonary effort normal, and no distress seen, it is unlikely patient is in respiratory failure. </a:t>
            </a:r>
          </a:p>
          <a:p>
            <a:endParaRPr lang="en-US" sz="2400" dirty="0" smtClean="0"/>
          </a:p>
          <a:p>
            <a:pPr marL="285750" indent="-285750">
              <a:buFont typeface="Wingdings" panose="05000000000000000000" pitchFamily="2" charset="2"/>
              <a:buChar char="v"/>
            </a:pPr>
            <a:r>
              <a:rPr lang="en-US" sz="2400" dirty="0" smtClean="0"/>
              <a:t>If patient has SpO2 &lt; 91% but responds to supplemental oxygen applied without upward titration, patient has hypoxemia, and </a:t>
            </a:r>
            <a:r>
              <a:rPr lang="en-US" sz="2400" b="1" u="sng" dirty="0" smtClean="0"/>
              <a:t>NOT</a:t>
            </a:r>
            <a:r>
              <a:rPr lang="en-US" sz="2400" dirty="0" smtClean="0"/>
              <a:t> Acute hypoxic respiratory failure</a:t>
            </a:r>
          </a:p>
          <a:p>
            <a:endParaRPr lang="en-US" sz="2400" dirty="0" smtClean="0"/>
          </a:p>
          <a:p>
            <a:pPr marL="285750" indent="-285750">
              <a:buFont typeface="Wingdings" panose="05000000000000000000" pitchFamily="2" charset="2"/>
              <a:buChar char="v"/>
            </a:pPr>
            <a:r>
              <a:rPr lang="en-US" sz="2400" dirty="0" smtClean="0"/>
              <a:t>Not being on oxygen at home, and then having O2 applied in the hospital setting due to hypoxia/SOB </a:t>
            </a:r>
            <a:r>
              <a:rPr lang="en-US" sz="2400" b="1" u="sng" dirty="0" smtClean="0"/>
              <a:t>does not </a:t>
            </a:r>
            <a:r>
              <a:rPr lang="en-US" sz="2400" dirty="0" smtClean="0"/>
              <a:t>equate to an acute hypoxic respiratory failure diagnosis.  Patient must meet criteria. </a:t>
            </a:r>
          </a:p>
          <a:p>
            <a:endParaRPr lang="en-US" sz="2400" dirty="0" smtClean="0"/>
          </a:p>
          <a:p>
            <a:pPr marL="285750" indent="-285750">
              <a:buFont typeface="Wingdings" panose="05000000000000000000" pitchFamily="2" charset="2"/>
              <a:buChar char="v"/>
            </a:pPr>
            <a:r>
              <a:rPr lang="en-US" sz="2400" dirty="0" smtClean="0"/>
              <a:t>PRN, Nocturnal use of oxygen </a:t>
            </a:r>
            <a:r>
              <a:rPr lang="en-US" sz="2400" b="1" dirty="0" smtClean="0"/>
              <a:t>IS NOT </a:t>
            </a:r>
            <a:r>
              <a:rPr lang="en-US" sz="2400" dirty="0" smtClean="0"/>
              <a:t>chronic hypoxic respiratory failure. </a:t>
            </a:r>
          </a:p>
          <a:p>
            <a:endParaRPr lang="en-US" sz="2400" dirty="0" smtClean="0"/>
          </a:p>
        </p:txBody>
      </p:sp>
    </p:spTree>
    <p:extLst>
      <p:ext uri="{BB962C8B-B14F-4D97-AF65-F5344CB8AC3E}">
        <p14:creationId xmlns:p14="http://schemas.microsoft.com/office/powerpoint/2010/main" val="7582358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93781" y="0"/>
            <a:ext cx="5385834" cy="923330"/>
          </a:xfrm>
          <a:prstGeom prst="rect">
            <a:avLst/>
          </a:prstGeom>
        </p:spPr>
        <p:txBody>
          <a:bodyPr wrap="none">
            <a:spAutoFit/>
          </a:bodyPr>
          <a:lstStyle/>
          <a:p>
            <a:pPr algn="ctr"/>
            <a:r>
              <a:rPr lang="en-US" sz="5400" i="1" dirty="0" smtClean="0">
                <a:ln w="0"/>
                <a:solidFill>
                  <a:schemeClr val="accent1"/>
                </a:solidFill>
                <a:effectLst>
                  <a:outerShdw blurRad="38100" dist="25400" dir="5400000" algn="ctr" rotWithShape="0">
                    <a:srgbClr val="6E747A">
                      <a:alpha val="43000"/>
                    </a:srgbClr>
                  </a:outerShdw>
                </a:effectLst>
              </a:rPr>
              <a:t>Conclusion/Recap!</a:t>
            </a:r>
            <a:endParaRPr lang="en-US" sz="5400" i="1" dirty="0">
              <a:ln w="0"/>
              <a:solidFill>
                <a:schemeClr val="accent1"/>
              </a:solidFill>
              <a:effectLst>
                <a:outerShdw blurRad="38100" dist="25400" dir="5400000" algn="ctr" rotWithShape="0">
                  <a:srgbClr val="6E747A">
                    <a:alpha val="43000"/>
                  </a:srgbClr>
                </a:outerShdw>
              </a:effectLst>
            </a:endParaRPr>
          </a:p>
        </p:txBody>
      </p:sp>
      <p:sp>
        <p:nvSpPr>
          <p:cNvPr id="3" name="Rectangle 2"/>
          <p:cNvSpPr/>
          <p:nvPr/>
        </p:nvSpPr>
        <p:spPr>
          <a:xfrm>
            <a:off x="391886" y="1062340"/>
            <a:ext cx="10859588" cy="5262979"/>
          </a:xfrm>
          <a:prstGeom prst="rect">
            <a:avLst/>
          </a:prstGeom>
        </p:spPr>
        <p:txBody>
          <a:bodyPr wrap="square">
            <a:spAutoFit/>
          </a:bodyPr>
          <a:lstStyle/>
          <a:p>
            <a:pPr marL="285750" indent="-285750">
              <a:buFont typeface="Wingdings" panose="05000000000000000000" pitchFamily="2" charset="2"/>
              <a:buChar char="v"/>
            </a:pPr>
            <a:r>
              <a:rPr lang="en-US" sz="2400" dirty="0"/>
              <a:t>Use of oxygen around the clock </a:t>
            </a:r>
            <a:r>
              <a:rPr lang="en-US" sz="2400" b="1" dirty="0"/>
              <a:t>IS</a:t>
            </a:r>
            <a:r>
              <a:rPr lang="en-US" sz="2400" dirty="0"/>
              <a:t> </a:t>
            </a:r>
            <a:r>
              <a:rPr lang="en-US" sz="2400" b="1" dirty="0">
                <a:solidFill>
                  <a:schemeClr val="accent1">
                    <a:lumMod val="75000"/>
                  </a:schemeClr>
                </a:solidFill>
              </a:rPr>
              <a:t>chronic hypoxic respiratory failure</a:t>
            </a:r>
            <a:r>
              <a:rPr lang="en-US" sz="2400" dirty="0">
                <a:solidFill>
                  <a:schemeClr val="accent1">
                    <a:lumMod val="75000"/>
                  </a:schemeClr>
                </a:solidFill>
              </a:rPr>
              <a:t>. </a:t>
            </a:r>
          </a:p>
          <a:p>
            <a:pPr marL="285750" indent="-285750">
              <a:buFont typeface="Wingdings" panose="05000000000000000000" pitchFamily="2" charset="2"/>
              <a:buChar char="v"/>
            </a:pPr>
            <a:endParaRPr lang="en-US" sz="2400" dirty="0">
              <a:solidFill>
                <a:schemeClr val="accent1">
                  <a:lumMod val="75000"/>
                </a:schemeClr>
              </a:solidFill>
            </a:endParaRPr>
          </a:p>
          <a:p>
            <a:pPr marL="285750" indent="-285750">
              <a:buFont typeface="Wingdings" panose="05000000000000000000" pitchFamily="2" charset="2"/>
              <a:buChar char="v"/>
            </a:pPr>
            <a:r>
              <a:rPr lang="en-US" sz="2400" b="1" dirty="0">
                <a:solidFill>
                  <a:schemeClr val="accent1">
                    <a:lumMod val="75000"/>
                  </a:schemeClr>
                </a:solidFill>
              </a:rPr>
              <a:t>Document the clinical support and underlying cause of patient’s acute hypoxic respiratory failure. </a:t>
            </a:r>
          </a:p>
          <a:p>
            <a:endParaRPr lang="en-US" sz="2400" dirty="0">
              <a:solidFill>
                <a:schemeClr val="accent1">
                  <a:lumMod val="75000"/>
                </a:schemeClr>
              </a:solidFill>
            </a:endParaRPr>
          </a:p>
          <a:p>
            <a:pPr marL="285750" indent="-285750">
              <a:buFont typeface="Wingdings" panose="05000000000000000000" pitchFamily="2" charset="2"/>
              <a:buChar char="v"/>
            </a:pPr>
            <a:r>
              <a:rPr lang="en-US" sz="2400" dirty="0"/>
              <a:t>If patient’s are kept on ventilator after a surgical procedure for rest, airway protection, </a:t>
            </a:r>
            <a:r>
              <a:rPr lang="en-US" sz="2400" dirty="0" smtClean="0"/>
              <a:t>it is not appropriate to document Postoperative Respiratory </a:t>
            </a:r>
            <a:r>
              <a:rPr lang="en-US" sz="2400" dirty="0"/>
              <a:t>failure.  Only document reason patient is being maintained on the </a:t>
            </a:r>
            <a:r>
              <a:rPr lang="en-US" sz="2400" dirty="0" smtClean="0"/>
              <a:t>ventilator (</a:t>
            </a:r>
            <a:r>
              <a:rPr lang="en-US" sz="2400" dirty="0" err="1" smtClean="0"/>
              <a:t>ie</a:t>
            </a:r>
            <a:r>
              <a:rPr lang="en-US" sz="2400" dirty="0" smtClean="0"/>
              <a:t>. Rest), or if in true Acute Respiratory Failure, be sure patient meets all clinical criteria and include the supportive indicators in your documentation. </a:t>
            </a:r>
            <a:endParaRPr lang="en-US" sz="2400" dirty="0"/>
          </a:p>
          <a:p>
            <a:endParaRPr lang="en-US" sz="2400" dirty="0"/>
          </a:p>
          <a:p>
            <a:pPr marL="285750" indent="-285750">
              <a:buFont typeface="Wingdings" panose="05000000000000000000" pitchFamily="2" charset="2"/>
              <a:buChar char="v"/>
            </a:pPr>
            <a:r>
              <a:rPr lang="en-US" sz="2400" dirty="0"/>
              <a:t>Postoperative Respiratory Failure </a:t>
            </a:r>
            <a:r>
              <a:rPr lang="en-US" sz="2400" dirty="0">
                <a:sym typeface="Wingdings" panose="05000000000000000000" pitchFamily="2" charset="2"/>
              </a:rPr>
              <a:t></a:t>
            </a:r>
            <a:r>
              <a:rPr lang="en-US" sz="2400" dirty="0"/>
              <a:t> If unable to wean the patient from ventilator after 48hours, or patient requires intubation/re-intubation in the postoperative period, </a:t>
            </a:r>
            <a:r>
              <a:rPr lang="en-US" sz="2400" b="1" u="sng" dirty="0"/>
              <a:t>and </a:t>
            </a:r>
            <a:r>
              <a:rPr lang="en-US" sz="2400" dirty="0"/>
              <a:t>MD links the respiratory failure to the procedure in the documentation. </a:t>
            </a:r>
          </a:p>
        </p:txBody>
      </p:sp>
    </p:spTree>
    <p:extLst>
      <p:ext uri="{BB962C8B-B14F-4D97-AF65-F5344CB8AC3E}">
        <p14:creationId xmlns:p14="http://schemas.microsoft.com/office/powerpoint/2010/main" val="41514682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15708" y="0"/>
            <a:ext cx="1743170" cy="769441"/>
          </a:xfrm>
          <a:prstGeom prst="rect">
            <a:avLst/>
          </a:prstGeom>
          <a:noFill/>
        </p:spPr>
        <p:txBody>
          <a:bodyPr wrap="none" lIns="91440" tIns="45720" rIns="91440" bIns="45720">
            <a:spAutoFit/>
          </a:bodyPr>
          <a:lstStyle/>
          <a:p>
            <a:pPr algn="ctr"/>
            <a:r>
              <a:rPr lang="en-US" sz="4400" i="1" dirty="0" smtClean="0">
                <a:ln w="0"/>
                <a:solidFill>
                  <a:schemeClr val="accent1"/>
                </a:solidFill>
                <a:effectLst>
                  <a:outerShdw blurRad="38100" dist="25400" dir="5400000" algn="ctr" rotWithShape="0">
                    <a:srgbClr val="6E747A">
                      <a:alpha val="43000"/>
                    </a:srgbClr>
                  </a:outerShdw>
                </a:effectLst>
              </a:rPr>
              <a:t>LASTLY</a:t>
            </a:r>
            <a:endParaRPr lang="en-US" sz="4400" b="0" i="1" cap="none" spc="0" dirty="0">
              <a:ln w="0"/>
              <a:solidFill>
                <a:schemeClr val="accent1"/>
              </a:solidFill>
              <a:effectLst>
                <a:outerShdw blurRad="38100" dist="25400" dir="5400000" algn="ctr" rotWithShape="0">
                  <a:srgbClr val="6E747A">
                    <a:alpha val="43000"/>
                  </a:srgbClr>
                </a:outerShdw>
              </a:effectLst>
            </a:endParaRPr>
          </a:p>
        </p:txBody>
      </p:sp>
      <p:sp>
        <p:nvSpPr>
          <p:cNvPr id="4" name="Rectangle 3"/>
          <p:cNvSpPr/>
          <p:nvPr/>
        </p:nvSpPr>
        <p:spPr>
          <a:xfrm>
            <a:off x="269966" y="585256"/>
            <a:ext cx="11922034" cy="6555641"/>
          </a:xfrm>
          <a:prstGeom prst="rect">
            <a:avLst/>
          </a:prstGeom>
          <a:noFill/>
        </p:spPr>
        <p:txBody>
          <a:bodyPr wrap="square" lIns="91440" tIns="45720" rIns="91440" bIns="45720">
            <a:spAutoFit/>
          </a:bodyPr>
          <a:lstStyle/>
          <a:p>
            <a:r>
              <a:rPr lang="en-US" sz="2800" b="0" cap="none" spc="0" dirty="0" smtClean="0">
                <a:ln w="0"/>
                <a:solidFill>
                  <a:schemeClr val="tx1"/>
                </a:solidFill>
                <a:effectLst>
                  <a:outerShdw blurRad="38100" dist="19050" dir="2700000" algn="tl" rotWithShape="0">
                    <a:schemeClr val="dk1">
                      <a:alpha val="40000"/>
                    </a:schemeClr>
                  </a:outerShdw>
                </a:effectLst>
              </a:rPr>
              <a:t>There are no ICD-10 codes for:</a:t>
            </a:r>
          </a:p>
          <a:p>
            <a:pPr marL="914400" indent="-914400">
              <a:buFont typeface="+mj-lt"/>
              <a:buAutoNum type="arabicPeriod"/>
            </a:pPr>
            <a:r>
              <a:rPr lang="en-US" sz="2800" dirty="0" smtClean="0">
                <a:ln w="0"/>
                <a:effectLst>
                  <a:outerShdw blurRad="38100" dist="19050" dir="2700000" algn="tl" rotWithShape="0">
                    <a:schemeClr val="dk1">
                      <a:alpha val="40000"/>
                    </a:schemeClr>
                  </a:outerShdw>
                </a:effectLst>
              </a:rPr>
              <a:t>Type 1 Respiratory Failure</a:t>
            </a:r>
          </a:p>
          <a:p>
            <a:pPr marL="914400" indent="-914400">
              <a:buFont typeface="+mj-lt"/>
              <a:buAutoNum type="arabicPeriod"/>
            </a:pPr>
            <a:r>
              <a:rPr lang="en-US" sz="2800" b="0" cap="none" spc="0" dirty="0" smtClean="0">
                <a:ln w="0"/>
                <a:solidFill>
                  <a:schemeClr val="tx1"/>
                </a:solidFill>
                <a:effectLst>
                  <a:outerShdw blurRad="38100" dist="19050" dir="2700000" algn="tl" rotWithShape="0">
                    <a:schemeClr val="dk1">
                      <a:alpha val="40000"/>
                    </a:schemeClr>
                  </a:outerShdw>
                </a:effectLst>
              </a:rPr>
              <a:t>Type 2 Respiratory Failure</a:t>
            </a:r>
          </a:p>
          <a:p>
            <a:pPr marL="914400" indent="-914400">
              <a:buFont typeface="+mj-lt"/>
              <a:buAutoNum type="arabicPeriod"/>
            </a:pPr>
            <a:r>
              <a:rPr lang="en-US" sz="2800" dirty="0" smtClean="0">
                <a:ln w="0"/>
                <a:effectLst>
                  <a:outerShdw blurRad="38100" dist="19050" dir="2700000" algn="tl" rotWithShape="0">
                    <a:schemeClr val="dk1">
                      <a:alpha val="40000"/>
                    </a:schemeClr>
                  </a:outerShdw>
                </a:effectLst>
              </a:rPr>
              <a:t>Type 3 Respiratory Failure</a:t>
            </a:r>
          </a:p>
          <a:p>
            <a:pPr marL="914400" indent="-914400">
              <a:buFont typeface="+mj-lt"/>
              <a:buAutoNum type="arabicPeriod"/>
            </a:pPr>
            <a:r>
              <a:rPr lang="en-US" sz="2800" b="0" cap="none" spc="0" dirty="0" smtClean="0">
                <a:ln w="0"/>
                <a:solidFill>
                  <a:schemeClr val="tx1"/>
                </a:solidFill>
                <a:effectLst>
                  <a:outerShdw blurRad="38100" dist="19050" dir="2700000" algn="tl" rotWithShape="0">
                    <a:schemeClr val="dk1">
                      <a:alpha val="40000"/>
                    </a:schemeClr>
                  </a:outerShdw>
                </a:effectLst>
              </a:rPr>
              <a:t>Type 4 Respiratory Failure</a:t>
            </a:r>
          </a:p>
          <a:p>
            <a:r>
              <a:rPr lang="en-US" sz="2800" b="0" cap="none" spc="0" dirty="0" smtClean="0">
                <a:ln w="0"/>
                <a:solidFill>
                  <a:schemeClr val="tx1"/>
                </a:solidFill>
                <a:effectLst>
                  <a:outerShdw blurRad="38100" dist="19050" dir="2700000" algn="tl" rotWithShape="0">
                    <a:schemeClr val="dk1">
                      <a:alpha val="40000"/>
                    </a:schemeClr>
                  </a:outerShdw>
                </a:effectLst>
              </a:rPr>
              <a:t>** they will go to an “unspecified respiratory failure”.</a:t>
            </a:r>
          </a:p>
          <a:p>
            <a:endParaRPr lang="en-US" sz="2800" dirty="0">
              <a:ln w="0"/>
              <a:effectLst>
                <a:outerShdw blurRad="38100" dist="19050" dir="2700000" algn="tl" rotWithShape="0">
                  <a:schemeClr val="dk1">
                    <a:alpha val="40000"/>
                  </a:schemeClr>
                </a:outerShdw>
              </a:effectLst>
            </a:endParaRPr>
          </a:p>
          <a:p>
            <a:r>
              <a:rPr lang="en-US" sz="2800" b="0" cap="none" spc="0" dirty="0" smtClean="0">
                <a:ln w="0"/>
                <a:solidFill>
                  <a:schemeClr val="tx1"/>
                </a:solidFill>
                <a:effectLst>
                  <a:outerShdw blurRad="38100" dist="19050" dir="2700000" algn="tl" rotWithShape="0">
                    <a:schemeClr val="dk1">
                      <a:alpha val="40000"/>
                    </a:schemeClr>
                  </a:outerShdw>
                </a:effectLst>
              </a:rPr>
              <a:t>Therefore, in order to accurately capture patient’s severity of illness, </a:t>
            </a:r>
            <a:endParaRPr lang="en-US"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b</a:t>
            </a:r>
            <a:r>
              <a:rPr lang="en-US" sz="2800" b="0" cap="none" spc="0" dirty="0" smtClean="0">
                <a:ln w="0"/>
                <a:solidFill>
                  <a:schemeClr val="tx1"/>
                </a:solidFill>
                <a:effectLst>
                  <a:outerShdw blurRad="38100" dist="19050" dir="2700000" algn="tl" rotWithShape="0">
                    <a:schemeClr val="dk1">
                      <a:alpha val="40000"/>
                    </a:schemeClr>
                  </a:outerShdw>
                </a:effectLst>
              </a:rPr>
              <a:t>e sure to capture these diagnosis in terms of:</a:t>
            </a:r>
          </a:p>
          <a:p>
            <a:pPr marL="514350" indent="-514350">
              <a:buFont typeface="+mj-lt"/>
              <a:buAutoNum type="arabicPeriod"/>
            </a:pPr>
            <a:r>
              <a:rPr lang="en-US" sz="2800" dirty="0" smtClean="0">
                <a:ln w="0"/>
                <a:effectLst>
                  <a:outerShdw blurRad="38100" dist="19050" dir="2700000" algn="tl" rotWithShape="0">
                    <a:schemeClr val="dk1">
                      <a:alpha val="40000"/>
                    </a:schemeClr>
                  </a:outerShdw>
                </a:effectLst>
              </a:rPr>
              <a:t>Acute hypoxic respiratory failure</a:t>
            </a:r>
          </a:p>
          <a:p>
            <a:pPr marL="514350" indent="-514350">
              <a:buFont typeface="+mj-lt"/>
              <a:buAutoNum type="arabicPeriod"/>
            </a:pPr>
            <a:r>
              <a:rPr lang="en-US" sz="2800" b="0" cap="none" spc="0" dirty="0" smtClean="0">
                <a:ln w="0"/>
                <a:solidFill>
                  <a:schemeClr val="tx1"/>
                </a:solidFill>
                <a:effectLst>
                  <a:outerShdw blurRad="38100" dist="19050" dir="2700000" algn="tl" rotWithShape="0">
                    <a:schemeClr val="dk1">
                      <a:alpha val="40000"/>
                    </a:schemeClr>
                  </a:outerShdw>
                </a:effectLst>
              </a:rPr>
              <a:t>Acute </a:t>
            </a:r>
            <a:r>
              <a:rPr lang="en-US" sz="2800" b="0" cap="none" spc="0" dirty="0" err="1" smtClean="0">
                <a:ln w="0"/>
                <a:solidFill>
                  <a:schemeClr val="tx1"/>
                </a:solidFill>
                <a:effectLst>
                  <a:outerShdw blurRad="38100" dist="19050" dir="2700000" algn="tl" rotWithShape="0">
                    <a:schemeClr val="dk1">
                      <a:alpha val="40000"/>
                    </a:schemeClr>
                  </a:outerShdw>
                </a:effectLst>
              </a:rPr>
              <a:t>hypercapnic</a:t>
            </a:r>
            <a:r>
              <a:rPr lang="en-US" sz="2800" b="0" cap="none" spc="0" dirty="0" smtClean="0">
                <a:ln w="0"/>
                <a:solidFill>
                  <a:schemeClr val="tx1"/>
                </a:solidFill>
                <a:effectLst>
                  <a:outerShdw blurRad="38100" dist="19050" dir="2700000" algn="tl" rotWithShape="0">
                    <a:schemeClr val="dk1">
                      <a:alpha val="40000"/>
                    </a:schemeClr>
                  </a:outerShdw>
                </a:effectLst>
              </a:rPr>
              <a:t> respiratory failure</a:t>
            </a:r>
          </a:p>
          <a:p>
            <a:pPr marL="514350" indent="-514350">
              <a:buFont typeface="+mj-lt"/>
              <a:buAutoNum type="arabicPeriod"/>
            </a:pPr>
            <a:r>
              <a:rPr lang="en-US" sz="2800" dirty="0" smtClean="0">
                <a:ln w="0"/>
                <a:effectLst>
                  <a:outerShdw blurRad="38100" dist="19050" dir="2700000" algn="tl" rotWithShape="0">
                    <a:schemeClr val="dk1">
                      <a:alpha val="40000"/>
                    </a:schemeClr>
                  </a:outerShdw>
                </a:effectLst>
              </a:rPr>
              <a:t>Postoperative Respiratory Failure</a:t>
            </a:r>
          </a:p>
          <a:p>
            <a:pPr marL="514350" indent="-514350">
              <a:buFont typeface="+mj-lt"/>
              <a:buAutoNum type="arabicPeriod"/>
            </a:pPr>
            <a:r>
              <a:rPr lang="en-US" sz="2800" b="0" cap="none" spc="0" dirty="0" smtClean="0">
                <a:ln w="0"/>
                <a:solidFill>
                  <a:schemeClr val="tx1"/>
                </a:solidFill>
                <a:effectLst>
                  <a:outerShdw blurRad="38100" dist="19050" dir="2700000" algn="tl" rotWithShape="0">
                    <a:schemeClr val="dk1">
                      <a:alpha val="40000"/>
                    </a:schemeClr>
                  </a:outerShdw>
                </a:effectLst>
              </a:rPr>
              <a:t>Acute Respiratory failure secondary to Shock (cardiovascular instability)</a:t>
            </a:r>
          </a:p>
          <a:p>
            <a:endParaRPr lang="en-US" sz="2800" dirty="0">
              <a:ln w="0"/>
              <a:effectLst>
                <a:outerShdw blurRad="38100" dist="19050" dir="2700000" algn="tl" rotWithShape="0">
                  <a:schemeClr val="dk1">
                    <a:alpha val="40000"/>
                  </a:schemeClr>
                </a:outerShdw>
              </a:effectLst>
            </a:endParaRPr>
          </a:p>
          <a:p>
            <a:endParaRPr lang="en-US" sz="2800" b="0" cap="none" spc="0" dirty="0">
              <a:ln w="0"/>
              <a:solidFill>
                <a:schemeClr val="tx1"/>
              </a:solidFill>
              <a:effectLst>
                <a:outerShdw blurRad="38100" dist="19050" dir="2700000" algn="tl" rotWithShape="0">
                  <a:schemeClr val="dk1">
                    <a:alpha val="40000"/>
                  </a:schemeClr>
                </a:outerShdw>
              </a:effectLst>
            </a:endParaRPr>
          </a:p>
        </p:txBody>
      </p:sp>
      <p:sp>
        <p:nvSpPr>
          <p:cNvPr id="5" name="TextBox 4"/>
          <p:cNvSpPr txBox="1"/>
          <p:nvPr/>
        </p:nvSpPr>
        <p:spPr>
          <a:xfrm>
            <a:off x="8051074" y="6396335"/>
            <a:ext cx="3715558" cy="461665"/>
          </a:xfrm>
          <a:prstGeom prst="rect">
            <a:avLst/>
          </a:prstGeom>
          <a:noFill/>
        </p:spPr>
        <p:txBody>
          <a:bodyPr wrap="square" rtlCol="0">
            <a:spAutoFit/>
          </a:bodyPr>
          <a:lstStyle/>
          <a:p>
            <a:r>
              <a:rPr lang="en-US" sz="2400" dirty="0" smtClean="0">
                <a:latin typeface="Segoe UI Black" panose="020B0A02040204020203" pitchFamily="34" charset="0"/>
                <a:ea typeface="Segoe UI Black" panose="020B0A02040204020203" pitchFamily="34" charset="0"/>
              </a:rPr>
              <a:t>YOU WILL BE QUERIED</a:t>
            </a:r>
            <a:endParaRPr lang="en-US" sz="2400" dirty="0">
              <a:latin typeface="Segoe UI Black" panose="020B0A02040204020203" pitchFamily="34" charset="0"/>
              <a:ea typeface="Segoe UI Black" panose="020B0A02040204020203" pitchFamily="34" charset="0"/>
            </a:endParaRPr>
          </a:p>
        </p:txBody>
      </p:sp>
    </p:spTree>
    <p:extLst>
      <p:ext uri="{BB962C8B-B14F-4D97-AF65-F5344CB8AC3E}">
        <p14:creationId xmlns:p14="http://schemas.microsoft.com/office/powerpoint/2010/main" val="16043312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7430"/>
            <a:ext cx="10515600" cy="1325563"/>
          </a:xfrm>
        </p:spPr>
        <p:txBody>
          <a:bodyPr>
            <a:noAutofit/>
          </a:bodyPr>
          <a:lstStyle/>
          <a:p>
            <a:r>
              <a:rPr lang="en-US" i="1" dirty="0">
                <a:ln w="0"/>
                <a:solidFill>
                  <a:schemeClr val="accent1"/>
                </a:solidFill>
                <a:effectLst>
                  <a:outerShdw blurRad="38100" dist="25400" dir="5400000" algn="ctr" rotWithShape="0">
                    <a:srgbClr val="6E747A">
                      <a:alpha val="43000"/>
                    </a:srgbClr>
                  </a:outerShdw>
                </a:effectLst>
                <a:latin typeface="+mn-lt"/>
                <a:ea typeface="+mn-ea"/>
                <a:cs typeface="+mn-cs"/>
              </a:rPr>
              <a:t>Please feel free to contact us with </a:t>
            </a:r>
            <a:r>
              <a:rPr lang="en-US" i="1" dirty="0" smtClean="0">
                <a:ln w="0"/>
                <a:solidFill>
                  <a:schemeClr val="accent1"/>
                </a:solidFill>
                <a:effectLst>
                  <a:outerShdw blurRad="38100" dist="25400" dir="5400000" algn="ctr" rotWithShape="0">
                    <a:srgbClr val="6E747A">
                      <a:alpha val="43000"/>
                    </a:srgbClr>
                  </a:outerShdw>
                </a:effectLst>
                <a:latin typeface="+mn-lt"/>
                <a:ea typeface="+mn-ea"/>
                <a:cs typeface="+mn-cs"/>
              </a:rPr>
              <a:t>Questions </a:t>
            </a:r>
            <a:endParaRPr lang="en-US" i="1" dirty="0">
              <a:ln w="0"/>
              <a:solidFill>
                <a:schemeClr val="accent1"/>
              </a:solidFill>
              <a:effectLst>
                <a:outerShdw blurRad="38100" dist="25400" dir="5400000" algn="ctr" rotWithShape="0">
                  <a:srgbClr val="6E747A">
                    <a:alpha val="43000"/>
                  </a:srgbClr>
                </a:outerShdw>
              </a:effectLst>
              <a:latin typeface="+mn-lt"/>
              <a:ea typeface="+mn-ea"/>
              <a:cs typeface="+mn-cs"/>
            </a:endParaRPr>
          </a:p>
        </p:txBody>
      </p:sp>
      <p:sp>
        <p:nvSpPr>
          <p:cNvPr id="3" name="Content Placeholder 2"/>
          <p:cNvSpPr>
            <a:spLocks noGrp="1"/>
          </p:cNvSpPr>
          <p:nvPr>
            <p:ph idx="1"/>
          </p:nvPr>
        </p:nvSpPr>
        <p:spPr>
          <a:xfrm>
            <a:off x="838199" y="1825625"/>
            <a:ext cx="11230069" cy="4351338"/>
          </a:xfrm>
        </p:spPr>
        <p:txBody>
          <a:bodyPr>
            <a:normAutofit fontScale="77500" lnSpcReduction="20000"/>
          </a:bodyPr>
          <a:lstStyle/>
          <a:p>
            <a:pPr marL="0" indent="0">
              <a:buNone/>
            </a:pPr>
            <a:r>
              <a:rPr lang="en-US" sz="2200" b="1" dirty="0"/>
              <a:t>Clinical </a:t>
            </a:r>
            <a:r>
              <a:rPr lang="en-US" sz="2200" b="1" dirty="0" smtClean="0"/>
              <a:t>Documentation Integrity(CDI)</a:t>
            </a:r>
            <a:endParaRPr lang="en-US" sz="2200" b="1" dirty="0"/>
          </a:p>
          <a:p>
            <a:pPr marL="0" indent="0">
              <a:buNone/>
            </a:pPr>
            <a:r>
              <a:rPr lang="en-US" sz="2200" dirty="0" smtClean="0"/>
              <a:t>Deborah Mazur– Manager, Clinical Documentation Integrity</a:t>
            </a:r>
            <a:endParaRPr lang="en-US" sz="2200" dirty="0"/>
          </a:p>
          <a:p>
            <a:pPr marL="0" indent="0">
              <a:buNone/>
            </a:pPr>
            <a:r>
              <a:rPr lang="en-US" sz="2200" dirty="0"/>
              <a:t>	Office #: (716) </a:t>
            </a:r>
            <a:r>
              <a:rPr lang="en-US" sz="2200" dirty="0" smtClean="0"/>
              <a:t>601-3752</a:t>
            </a:r>
            <a:endParaRPr lang="en-US" sz="2200" dirty="0"/>
          </a:p>
          <a:p>
            <a:pPr marL="0" indent="0">
              <a:buNone/>
            </a:pPr>
            <a:r>
              <a:rPr lang="en-US" sz="2200" dirty="0"/>
              <a:t>	Email: </a:t>
            </a:r>
            <a:r>
              <a:rPr lang="en-US" sz="2200" dirty="0" smtClean="0">
                <a:hlinkClick r:id="rId2"/>
              </a:rPr>
              <a:t>dmazur@chsbuffalo.org</a:t>
            </a:r>
            <a:r>
              <a:rPr lang="en-US" sz="2200" dirty="0" smtClean="0"/>
              <a:t> </a:t>
            </a:r>
            <a:endParaRPr lang="en-US" sz="2200" dirty="0"/>
          </a:p>
          <a:p>
            <a:pPr marL="0" indent="0">
              <a:buNone/>
            </a:pPr>
            <a:endParaRPr lang="en-US" sz="2200" b="1" dirty="0" smtClean="0"/>
          </a:p>
          <a:p>
            <a:pPr marL="0" indent="0">
              <a:buNone/>
            </a:pPr>
            <a:r>
              <a:rPr lang="en-US" sz="2200" b="1" dirty="0" smtClean="0"/>
              <a:t>Coding Education Quality Auditing</a:t>
            </a:r>
            <a:endParaRPr lang="en-US" sz="2200" b="1" dirty="0"/>
          </a:p>
          <a:p>
            <a:pPr marL="0" indent="0">
              <a:buNone/>
            </a:pPr>
            <a:r>
              <a:rPr lang="en-US" sz="2200" dirty="0" smtClean="0"/>
              <a:t>Justine Whitman </a:t>
            </a:r>
            <a:r>
              <a:rPr lang="en-US" sz="2200" dirty="0"/>
              <a:t>– </a:t>
            </a:r>
            <a:r>
              <a:rPr lang="en-US" sz="2200" dirty="0" smtClean="0"/>
              <a:t>Manger, Coding Education Quality Auditing Inpatient</a:t>
            </a:r>
            <a:endParaRPr lang="en-US" sz="2200" dirty="0"/>
          </a:p>
          <a:p>
            <a:pPr marL="0" indent="0">
              <a:buNone/>
            </a:pPr>
            <a:r>
              <a:rPr lang="en-US" sz="2200" dirty="0"/>
              <a:t>	Office #: (716) </a:t>
            </a:r>
            <a:r>
              <a:rPr lang="en-US" sz="2200" dirty="0" smtClean="0"/>
              <a:t>447-6581</a:t>
            </a:r>
            <a:endParaRPr lang="en-US" sz="2200" dirty="0"/>
          </a:p>
          <a:p>
            <a:pPr marL="0" indent="0">
              <a:buNone/>
            </a:pPr>
            <a:r>
              <a:rPr lang="en-US" sz="2200" dirty="0"/>
              <a:t>	Email: </a:t>
            </a:r>
            <a:r>
              <a:rPr lang="en-US" sz="2200" dirty="0" smtClean="0">
                <a:hlinkClick r:id="rId3"/>
              </a:rPr>
              <a:t>Jnolder@chsbuffalo.org</a:t>
            </a:r>
            <a:r>
              <a:rPr lang="en-US" sz="2200" dirty="0" smtClean="0"/>
              <a:t>  </a:t>
            </a:r>
            <a:endParaRPr lang="en-US" sz="2200" dirty="0"/>
          </a:p>
          <a:p>
            <a:pPr marL="0" indent="0">
              <a:buNone/>
            </a:pPr>
            <a:endParaRPr lang="en-US" sz="2400" b="1" dirty="0" smtClean="0"/>
          </a:p>
          <a:p>
            <a:pPr marL="0" indent="0">
              <a:buNone/>
            </a:pPr>
            <a:r>
              <a:rPr lang="en-US" sz="2300" b="1" dirty="0" smtClean="0"/>
              <a:t>Clinical Denials and Appeals Department (CDAD)</a:t>
            </a:r>
          </a:p>
          <a:p>
            <a:pPr marL="0" indent="0">
              <a:buNone/>
            </a:pPr>
            <a:r>
              <a:rPr lang="en-US" sz="2300" dirty="0"/>
              <a:t>Brandon Schulz-Koller – </a:t>
            </a:r>
            <a:r>
              <a:rPr lang="en-US" sz="2300" dirty="0" smtClean="0"/>
              <a:t>Director, Documentation Cycle Integrity and Improvement </a:t>
            </a:r>
            <a:endParaRPr lang="en-US" sz="2300" dirty="0"/>
          </a:p>
          <a:p>
            <a:pPr marL="0" indent="0">
              <a:buNone/>
            </a:pPr>
            <a:r>
              <a:rPr lang="en-US" sz="2300" dirty="0"/>
              <a:t>	Office #: (716) 601-3602</a:t>
            </a:r>
          </a:p>
          <a:p>
            <a:pPr marL="0" indent="0">
              <a:buNone/>
            </a:pPr>
            <a:r>
              <a:rPr lang="en-US" sz="2300" dirty="0"/>
              <a:t>	</a:t>
            </a:r>
            <a:r>
              <a:rPr lang="en-US" sz="2300" dirty="0" smtClean="0"/>
              <a:t>Email</a:t>
            </a:r>
            <a:r>
              <a:rPr lang="en-US" sz="2300" dirty="0"/>
              <a:t>: </a:t>
            </a:r>
            <a:r>
              <a:rPr lang="en-US" sz="2300" dirty="0">
                <a:hlinkClick r:id="rId4"/>
              </a:rPr>
              <a:t>bkoller@chsbuffalo.org</a:t>
            </a:r>
            <a:r>
              <a:rPr lang="en-US" sz="2300" dirty="0"/>
              <a:t> </a:t>
            </a:r>
          </a:p>
          <a:p>
            <a:pPr marL="0" indent="0">
              <a:buNone/>
            </a:pPr>
            <a:endParaRPr lang="en-US" dirty="0"/>
          </a:p>
        </p:txBody>
      </p:sp>
    </p:spTree>
    <p:extLst>
      <p:ext uri="{BB962C8B-B14F-4D97-AF65-F5344CB8AC3E}">
        <p14:creationId xmlns:p14="http://schemas.microsoft.com/office/powerpoint/2010/main" val="29388670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43530" y="2662535"/>
            <a:ext cx="4479111" cy="1569660"/>
          </a:xfrm>
          <a:prstGeom prst="rect">
            <a:avLst/>
          </a:prstGeom>
          <a:noFill/>
        </p:spPr>
        <p:txBody>
          <a:bodyPr wrap="none" lIns="91440" tIns="45720" rIns="91440" bIns="45720">
            <a:spAutoFit/>
          </a:bodyPr>
          <a:lstStyle/>
          <a:p>
            <a:pPr algn="ctr"/>
            <a:r>
              <a:rPr lang="en-US" sz="9600" b="0" cap="none" spc="0" dirty="0" smtClean="0">
                <a:ln w="0"/>
                <a:solidFill>
                  <a:schemeClr val="tx1"/>
                </a:solidFill>
                <a:effectLst>
                  <a:outerShdw blurRad="38100" dist="19050" dir="2700000" algn="tl" rotWithShape="0">
                    <a:schemeClr val="dk1">
                      <a:alpha val="40000"/>
                    </a:schemeClr>
                  </a:outerShdw>
                </a:effectLst>
                <a:latin typeface="Edwardian Script ITC" panose="030303020407070D0804" pitchFamily="66" charset="0"/>
              </a:rPr>
              <a:t>Thank you! </a:t>
            </a:r>
            <a:endParaRPr lang="en-US" sz="9600" b="0" cap="none" spc="0" dirty="0">
              <a:ln w="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Tree>
    <p:extLst>
      <p:ext uri="{BB962C8B-B14F-4D97-AF65-F5344CB8AC3E}">
        <p14:creationId xmlns:p14="http://schemas.microsoft.com/office/powerpoint/2010/main" val="2796882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303" y="0"/>
            <a:ext cx="10515600" cy="1325563"/>
          </a:xfrm>
        </p:spPr>
        <p:txBody>
          <a:bodyPr/>
          <a:lstStyle/>
          <a:p>
            <a:r>
              <a:rPr lang="en-US" sz="3200" dirty="0" smtClean="0">
                <a:solidFill>
                  <a:schemeClr val="accent1"/>
                </a:solidFill>
                <a:latin typeface="Bahnschrift SemiBold SemiConden" panose="020B0502040204020203" pitchFamily="34" charset="0"/>
              </a:rPr>
              <a:t>If Appealed, Appeal letter is sent to Insurance Carrier.  If the Insurance Carrier</a:t>
            </a:r>
            <a:r>
              <a:rPr lang="en-US" dirty="0">
                <a:solidFill>
                  <a:srgbClr val="0070C0"/>
                </a:solidFill>
              </a:rPr>
              <a:t>:</a:t>
            </a:r>
          </a:p>
        </p:txBody>
      </p:sp>
      <p:sp>
        <p:nvSpPr>
          <p:cNvPr id="4" name="Content Placeholder 3"/>
          <p:cNvSpPr>
            <a:spLocks noGrp="1"/>
          </p:cNvSpPr>
          <p:nvPr>
            <p:ph sz="half" idx="2"/>
          </p:nvPr>
        </p:nvSpPr>
        <p:spPr>
          <a:xfrm>
            <a:off x="470263" y="2592699"/>
            <a:ext cx="5157787" cy="3684588"/>
          </a:xfrm>
        </p:spPr>
        <p:txBody>
          <a:bodyPr>
            <a:normAutofit/>
          </a:bodyPr>
          <a:lstStyle/>
          <a:p>
            <a:r>
              <a:rPr lang="en-US" sz="1900" dirty="0" smtClean="0"/>
              <a:t>Original diagnosis that was denied is re-instated and Catholic Health receives full value for resources  associated with patient encounter. </a:t>
            </a:r>
          </a:p>
          <a:p>
            <a:r>
              <a:rPr lang="en-US" sz="1900" dirty="0" smtClean="0"/>
              <a:t>Catholic Health receives the appropriate severity of illness, risk of mortality, and more accurate length of stay for patient encounter. </a:t>
            </a:r>
            <a:endParaRPr lang="en-US" sz="1900" dirty="0"/>
          </a:p>
          <a:p>
            <a:r>
              <a:rPr lang="en-US" sz="2000" dirty="0" smtClean="0"/>
              <a:t>More accurate reflection of the Hospital’s CMI (Meaning your are caring for very sick patients)</a:t>
            </a:r>
            <a:endParaRPr lang="en-US" sz="2000" dirty="0"/>
          </a:p>
          <a:p>
            <a:endParaRPr lang="en-US" sz="1900" dirty="0" smtClean="0"/>
          </a:p>
          <a:p>
            <a:pPr marL="0" indent="0">
              <a:buNone/>
            </a:pPr>
            <a:endParaRPr lang="en-US" sz="2400" dirty="0"/>
          </a:p>
        </p:txBody>
      </p:sp>
      <p:sp>
        <p:nvSpPr>
          <p:cNvPr id="6" name="Content Placeholder 5"/>
          <p:cNvSpPr>
            <a:spLocks noGrp="1"/>
          </p:cNvSpPr>
          <p:nvPr>
            <p:ph sz="quarter" idx="4"/>
          </p:nvPr>
        </p:nvSpPr>
        <p:spPr>
          <a:xfrm>
            <a:off x="6374674" y="2592699"/>
            <a:ext cx="5453743" cy="4405748"/>
          </a:xfrm>
        </p:spPr>
        <p:txBody>
          <a:bodyPr>
            <a:noAutofit/>
          </a:bodyPr>
          <a:lstStyle/>
          <a:p>
            <a:r>
              <a:rPr lang="en-US" sz="1900" dirty="0" smtClean="0"/>
              <a:t>Catholic Health can choose to do no further appeal, and the diagnosis is removed from the patient’s claim.</a:t>
            </a:r>
          </a:p>
          <a:p>
            <a:r>
              <a:rPr lang="en-US" sz="1900" dirty="0"/>
              <a:t>Catholic Health can choose to </a:t>
            </a:r>
            <a:r>
              <a:rPr lang="en-US" sz="1900" dirty="0" smtClean="0"/>
              <a:t>try second </a:t>
            </a:r>
            <a:r>
              <a:rPr lang="en-US" sz="1900" dirty="0"/>
              <a:t>review </a:t>
            </a:r>
            <a:r>
              <a:rPr lang="en-US" sz="1900" dirty="0" smtClean="0"/>
              <a:t>with the insurance company</a:t>
            </a:r>
            <a:r>
              <a:rPr lang="en-US" sz="1900" dirty="0"/>
              <a:t>. </a:t>
            </a:r>
            <a:endParaRPr lang="en-US" sz="1900" dirty="0" smtClean="0"/>
          </a:p>
          <a:p>
            <a:r>
              <a:rPr lang="en-US" sz="1900" dirty="0" smtClean="0"/>
              <a:t>If the second review is still upheld Catholic Health can choose to send for a third review to an Outside company. </a:t>
            </a:r>
          </a:p>
          <a:p>
            <a:r>
              <a:rPr lang="en-US" sz="1900" dirty="0" smtClean="0"/>
              <a:t>The Outside Company does a thorough review of the patient’s record hearing both sides, and makes a non-biased decision on the validity of the diagnosis. </a:t>
            </a:r>
          </a:p>
          <a:p>
            <a:r>
              <a:rPr lang="en-US" sz="1900" dirty="0" smtClean="0"/>
              <a:t>Whomever the decision is in favor of, the other must pay the Outside Company for their services.</a:t>
            </a:r>
            <a:endParaRPr lang="en-US" sz="1900" dirty="0"/>
          </a:p>
        </p:txBody>
      </p:sp>
      <p:sp>
        <p:nvSpPr>
          <p:cNvPr id="7" name="Horizontal Scroll 6"/>
          <p:cNvSpPr/>
          <p:nvPr/>
        </p:nvSpPr>
        <p:spPr>
          <a:xfrm>
            <a:off x="470263" y="1352646"/>
            <a:ext cx="5190308"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Agrees</a:t>
            </a:r>
            <a:r>
              <a:rPr lang="en-US" b="1" dirty="0" smtClean="0"/>
              <a:t> </a:t>
            </a:r>
            <a:r>
              <a:rPr lang="en-US" sz="2000" b="1" dirty="0" smtClean="0"/>
              <a:t>with Catholic Health</a:t>
            </a:r>
            <a:endParaRPr lang="en-US" sz="2000" b="1" dirty="0"/>
          </a:p>
        </p:txBody>
      </p:sp>
      <p:sp>
        <p:nvSpPr>
          <p:cNvPr id="9" name="Horizontal Scroll 8"/>
          <p:cNvSpPr/>
          <p:nvPr/>
        </p:nvSpPr>
        <p:spPr>
          <a:xfrm>
            <a:off x="6374674" y="1325563"/>
            <a:ext cx="5190308"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Disagrees</a:t>
            </a:r>
            <a:r>
              <a:rPr lang="en-US" b="1" dirty="0" smtClean="0"/>
              <a:t> </a:t>
            </a:r>
            <a:r>
              <a:rPr lang="en-US" sz="2000" b="1" dirty="0" smtClean="0"/>
              <a:t>with Catholic Health</a:t>
            </a:r>
            <a:endParaRPr lang="en-US" sz="2000" b="1" dirty="0"/>
          </a:p>
        </p:txBody>
      </p:sp>
    </p:spTree>
    <p:extLst>
      <p:ext uri="{BB962C8B-B14F-4D97-AF65-F5344CB8AC3E}">
        <p14:creationId xmlns:p14="http://schemas.microsoft.com/office/powerpoint/2010/main" val="29114120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36" y="33405"/>
            <a:ext cx="10515600" cy="1325563"/>
          </a:xfrm>
        </p:spPr>
        <p:txBody>
          <a:bodyPr/>
          <a:lstStyle/>
          <a:p>
            <a:r>
              <a:rPr lang="en-US" dirty="0" smtClean="0">
                <a:solidFill>
                  <a:schemeClr val="accent1"/>
                </a:solidFill>
                <a:latin typeface="Bahnschrift SemiBold SemiConden" panose="020B0502040204020203" pitchFamily="34" charset="0"/>
              </a:rPr>
              <a:t>When an Appeal                           :</a:t>
            </a:r>
            <a:endParaRPr lang="en-US" dirty="0">
              <a:solidFill>
                <a:schemeClr val="accent1"/>
              </a:solidFill>
              <a:latin typeface="Bahnschrift SemiBold SemiConden" panose="020B0502040204020203" pitchFamily="34" charset="0"/>
            </a:endParaRPr>
          </a:p>
        </p:txBody>
      </p:sp>
      <p:sp>
        <p:nvSpPr>
          <p:cNvPr id="4" name="Content Placeholder 3"/>
          <p:cNvSpPr>
            <a:spLocks noGrp="1"/>
          </p:cNvSpPr>
          <p:nvPr>
            <p:ph sz="half" idx="2"/>
          </p:nvPr>
        </p:nvSpPr>
        <p:spPr>
          <a:xfrm>
            <a:off x="441664" y="1688384"/>
            <a:ext cx="11134499" cy="3684588"/>
          </a:xfrm>
        </p:spPr>
        <p:txBody>
          <a:bodyPr>
            <a:noAutofit/>
          </a:bodyPr>
          <a:lstStyle/>
          <a:p>
            <a:r>
              <a:rPr lang="en-US" dirty="0" smtClean="0"/>
              <a:t>Diagnosis is removed from patient’s claim.  This indicates you never took care of patient for this during their stay. </a:t>
            </a:r>
          </a:p>
          <a:p>
            <a:endParaRPr lang="en-US" dirty="0" smtClean="0"/>
          </a:p>
          <a:p>
            <a:r>
              <a:rPr lang="en-US" dirty="0" smtClean="0"/>
              <a:t>This leads to Catholic Health returning resources to insurance company. </a:t>
            </a:r>
          </a:p>
          <a:p>
            <a:endParaRPr lang="en-US" dirty="0" smtClean="0"/>
          </a:p>
          <a:p>
            <a:r>
              <a:rPr lang="en-US" dirty="0" smtClean="0"/>
              <a:t>This leads to lowering of patient’s SOI/ROM for said visit, which also lowers what their length of stay should have been. </a:t>
            </a:r>
          </a:p>
          <a:p>
            <a:endParaRPr lang="en-US" dirty="0" smtClean="0"/>
          </a:p>
          <a:p>
            <a:r>
              <a:rPr lang="en-US" dirty="0" smtClean="0"/>
              <a:t>This lowers the Hospital’s CMI (Case Mix Index).  A low CMI indicates you are not caring for very sick patients.</a:t>
            </a:r>
            <a:endParaRPr lang="en-US" dirty="0"/>
          </a:p>
        </p:txBody>
      </p:sp>
      <p:sp>
        <p:nvSpPr>
          <p:cNvPr id="7" name="Horizontal Scroll 6"/>
          <p:cNvSpPr/>
          <p:nvPr/>
        </p:nvSpPr>
        <p:spPr>
          <a:xfrm>
            <a:off x="4066903" y="179550"/>
            <a:ext cx="3884022"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t>IS LOST</a:t>
            </a:r>
            <a:endParaRPr lang="en-US" sz="4400" b="1" dirty="0"/>
          </a:p>
        </p:txBody>
      </p:sp>
    </p:spTree>
    <p:extLst>
      <p:ext uri="{BB962C8B-B14F-4D97-AF65-F5344CB8AC3E}">
        <p14:creationId xmlns:p14="http://schemas.microsoft.com/office/powerpoint/2010/main" val="3492752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2221" y="67381"/>
            <a:ext cx="7368236"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We Are Here to Help You!</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4" name="Horizontal Scroll 3"/>
          <p:cNvSpPr/>
          <p:nvPr/>
        </p:nvSpPr>
        <p:spPr>
          <a:xfrm>
            <a:off x="557349" y="1206137"/>
            <a:ext cx="2412274" cy="91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CDI </a:t>
            </a:r>
            <a:endParaRPr lang="en-US" dirty="0"/>
          </a:p>
        </p:txBody>
      </p:sp>
      <p:sp>
        <p:nvSpPr>
          <p:cNvPr id="5" name="Horizontal Scroll 4"/>
          <p:cNvSpPr/>
          <p:nvPr/>
        </p:nvSpPr>
        <p:spPr>
          <a:xfrm>
            <a:off x="4458789" y="1197428"/>
            <a:ext cx="2342613" cy="91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CODING </a:t>
            </a:r>
            <a:endParaRPr lang="en-US" dirty="0"/>
          </a:p>
        </p:txBody>
      </p:sp>
      <p:sp>
        <p:nvSpPr>
          <p:cNvPr id="6" name="Horizontal Scroll 5"/>
          <p:cNvSpPr/>
          <p:nvPr/>
        </p:nvSpPr>
        <p:spPr>
          <a:xfrm>
            <a:off x="8621486" y="1197428"/>
            <a:ext cx="2255520" cy="91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CDAD</a:t>
            </a:r>
            <a:endParaRPr lang="en-US" dirty="0"/>
          </a:p>
        </p:txBody>
      </p:sp>
      <p:sp>
        <p:nvSpPr>
          <p:cNvPr id="7" name="TextBox 6"/>
          <p:cNvSpPr txBox="1"/>
          <p:nvPr/>
        </p:nvSpPr>
        <p:spPr>
          <a:xfrm>
            <a:off x="222067" y="2231460"/>
            <a:ext cx="3243944" cy="397031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Review the medical record and all documentation </a:t>
            </a:r>
            <a:r>
              <a:rPr lang="en-US" b="1" dirty="0" smtClean="0"/>
              <a:t>while patient is in the hospital.</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Place queries/talk with the Provider to obtain clarification, more specific documentation and to alert Provider of conflicting and/or inaccurate documentation.</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Goal is to obtain a complete and accurate record before the patient is discharged.</a:t>
            </a:r>
            <a:endParaRPr lang="en-US" dirty="0"/>
          </a:p>
        </p:txBody>
      </p:sp>
      <p:sp>
        <p:nvSpPr>
          <p:cNvPr id="8" name="TextBox 7"/>
          <p:cNvSpPr txBox="1"/>
          <p:nvPr/>
        </p:nvSpPr>
        <p:spPr>
          <a:xfrm>
            <a:off x="4084327" y="2231460"/>
            <a:ext cx="3457296" cy="424731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Review the medical record and all documentation </a:t>
            </a:r>
            <a:r>
              <a:rPr lang="en-US" b="1" dirty="0" smtClean="0"/>
              <a:t>after the patient is discharged.</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endParaRPr lang="en-US" b="1" dirty="0" smtClean="0"/>
          </a:p>
          <a:p>
            <a:pPr marL="285750" indent="-285750">
              <a:buFont typeface="Arial" panose="020B0604020202020204" pitchFamily="34" charset="0"/>
              <a:buChar char="•"/>
            </a:pPr>
            <a:endParaRPr lang="en-US" b="1" dirty="0"/>
          </a:p>
          <a:p>
            <a:endParaRPr lang="en-US" b="1" dirty="0"/>
          </a:p>
          <a:p>
            <a:endParaRPr lang="en-US" dirty="0"/>
          </a:p>
          <a:p>
            <a:pPr marL="285750" indent="-285750">
              <a:buFont typeface="Arial" panose="020B0604020202020204" pitchFamily="34" charset="0"/>
              <a:buChar char="•"/>
            </a:pPr>
            <a:r>
              <a:rPr lang="en-US" dirty="0" smtClean="0"/>
              <a:t>Also query if there is inaccurate, conflicting documentation or if further clarification is needed in the medical record.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Goal is to obtain a complete and accurate record.</a:t>
            </a:r>
            <a:endParaRPr lang="en-US" dirty="0"/>
          </a:p>
        </p:txBody>
      </p:sp>
      <p:sp>
        <p:nvSpPr>
          <p:cNvPr id="9" name="TextBox 8"/>
          <p:cNvSpPr txBox="1"/>
          <p:nvPr/>
        </p:nvSpPr>
        <p:spPr>
          <a:xfrm>
            <a:off x="8243061" y="2231460"/>
            <a:ext cx="2934789" cy="424731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Review the documentation </a:t>
            </a:r>
            <a:r>
              <a:rPr lang="en-US" b="1" dirty="0" smtClean="0"/>
              <a:t>after the Insurance Carrier has denied a diagnosis.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Team up with the Physician Advisor to effectively determine medical necessity, to locate and identify crucial medical record documentation in order to support the denied diagnosis and Appeal to the Insurance Carrier. </a:t>
            </a:r>
            <a:endParaRPr lang="en-US" dirty="0"/>
          </a:p>
        </p:txBody>
      </p:sp>
      <p:sp>
        <p:nvSpPr>
          <p:cNvPr id="3" name="Rectangle 2"/>
          <p:cNvSpPr/>
          <p:nvPr/>
        </p:nvSpPr>
        <p:spPr>
          <a:xfrm>
            <a:off x="4084327" y="3293289"/>
            <a:ext cx="3457296" cy="923330"/>
          </a:xfrm>
          <a:prstGeom prst="rect">
            <a:avLst/>
          </a:prstGeom>
        </p:spPr>
        <p:txBody>
          <a:bodyPr wrap="square">
            <a:spAutoFit/>
          </a:bodyPr>
          <a:lstStyle/>
          <a:p>
            <a:pPr marL="285750" indent="-285750">
              <a:buFont typeface="Arial" panose="020B0604020202020204" pitchFamily="34" charset="0"/>
              <a:buChar char="•"/>
            </a:pPr>
            <a:r>
              <a:rPr lang="en-US" dirty="0"/>
              <a:t>Final codes record and sends to billing department for final claim to the Insurance Carrier.</a:t>
            </a:r>
          </a:p>
        </p:txBody>
      </p:sp>
    </p:spTree>
    <p:extLst>
      <p:ext uri="{BB962C8B-B14F-4D97-AF65-F5344CB8AC3E}">
        <p14:creationId xmlns:p14="http://schemas.microsoft.com/office/powerpoint/2010/main" val="3000779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988" y="2690313"/>
            <a:ext cx="10515600" cy="1325563"/>
          </a:xfrm>
        </p:spPr>
        <p:txBody>
          <a:bodyPr>
            <a:normAutofit fontScale="90000"/>
          </a:bodyPr>
          <a:lstStyle/>
          <a:p>
            <a:pPr algn="ctr"/>
            <a:r>
              <a:rPr lang="en-US" dirty="0" smtClean="0">
                <a:latin typeface="Adobe Heiti Std R" panose="020B0400000000000000" pitchFamily="34" charset="-128"/>
                <a:ea typeface="Adobe Heiti Std R" panose="020B0400000000000000" pitchFamily="34" charset="-128"/>
              </a:rPr>
              <a:t>Patient Encounters where Insurance Carrier </a:t>
            </a:r>
            <a:br>
              <a:rPr lang="en-US" dirty="0" smtClean="0">
                <a:latin typeface="Adobe Heiti Std R" panose="020B0400000000000000" pitchFamily="34" charset="-128"/>
                <a:ea typeface="Adobe Heiti Std R" panose="020B0400000000000000" pitchFamily="34" charset="-128"/>
              </a:rPr>
            </a:br>
            <a:r>
              <a:rPr lang="en-US" dirty="0" smtClean="0">
                <a:latin typeface="Adobe Heiti Std R" panose="020B0400000000000000" pitchFamily="34" charset="-128"/>
                <a:ea typeface="Adobe Heiti Std R" panose="020B0400000000000000" pitchFamily="34" charset="-128"/>
              </a:rPr>
              <a:t>Denied</a:t>
            </a:r>
            <a:br>
              <a:rPr lang="en-US" dirty="0" smtClean="0">
                <a:latin typeface="Adobe Heiti Std R" panose="020B0400000000000000" pitchFamily="34" charset="-128"/>
                <a:ea typeface="Adobe Heiti Std R" panose="020B0400000000000000" pitchFamily="34" charset="-128"/>
              </a:rPr>
            </a:br>
            <a:r>
              <a:rPr lang="en-US" dirty="0" smtClean="0">
                <a:latin typeface="Adobe Heiti Std R" panose="020B0400000000000000" pitchFamily="34" charset="-128"/>
                <a:ea typeface="Adobe Heiti Std R" panose="020B0400000000000000" pitchFamily="34" charset="-128"/>
              </a:rPr>
              <a:t>Acute Respiratory Failure</a:t>
            </a:r>
            <a:br>
              <a:rPr lang="en-US" dirty="0" smtClean="0">
                <a:latin typeface="Adobe Heiti Std R" panose="020B0400000000000000" pitchFamily="34" charset="-128"/>
                <a:ea typeface="Adobe Heiti Std R" panose="020B0400000000000000" pitchFamily="34" charset="-128"/>
              </a:rPr>
            </a:br>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476294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351562" y="31246"/>
            <a:ext cx="2493568" cy="523220"/>
          </a:xfrm>
          <a:prstGeom prst="rect">
            <a:avLst/>
          </a:prstGeom>
        </p:spPr>
        <p:txBody>
          <a:bodyPr wrap="none">
            <a:spAutoFit/>
          </a:bodyPr>
          <a:lstStyle/>
          <a:p>
            <a:pPr algn="ctr"/>
            <a:r>
              <a:rPr lang="en-US" sz="2800" b="1" i="1" dirty="0" smtClean="0">
                <a:ln w="13462">
                  <a:solidFill>
                    <a:schemeClr val="bg1"/>
                  </a:solidFill>
                  <a:prstDash val="solid"/>
                </a:ln>
                <a:solidFill>
                  <a:schemeClr val="accent1"/>
                </a:solidFill>
                <a:effectLst>
                  <a:outerShdw dist="38100" dir="2700000" algn="bl" rotWithShape="0">
                    <a:schemeClr val="accent5"/>
                  </a:outerShdw>
                </a:effectLst>
              </a:rPr>
              <a:t>Case Scenario 1</a:t>
            </a:r>
          </a:p>
        </p:txBody>
      </p:sp>
      <p:sp>
        <p:nvSpPr>
          <p:cNvPr id="4" name="Rectangle 3"/>
          <p:cNvSpPr/>
          <p:nvPr/>
        </p:nvSpPr>
        <p:spPr>
          <a:xfrm>
            <a:off x="229608" y="1225689"/>
            <a:ext cx="11535671" cy="5632311"/>
          </a:xfrm>
          <a:prstGeom prst="rect">
            <a:avLst/>
          </a:prstGeom>
        </p:spPr>
        <p:txBody>
          <a:bodyPr wrap="square">
            <a:spAutoFit/>
          </a:bodyPr>
          <a:lstStyle/>
          <a:p>
            <a:r>
              <a:rPr lang="en-US" sz="1400" dirty="0"/>
              <a:t>CC</a:t>
            </a:r>
            <a:r>
              <a:rPr lang="en-US" sz="1500" dirty="0"/>
              <a:t>:  “difficulty breathing”</a:t>
            </a:r>
          </a:p>
          <a:p>
            <a:endParaRPr lang="en-US" sz="1500" dirty="0"/>
          </a:p>
          <a:p>
            <a:r>
              <a:rPr lang="en-US" sz="1500" dirty="0"/>
              <a:t>EMS: “</a:t>
            </a:r>
            <a:r>
              <a:rPr lang="en-US" sz="1500" dirty="0">
                <a:solidFill>
                  <a:schemeClr val="accent1"/>
                </a:solidFill>
              </a:rPr>
              <a:t>pale, dusky nail beds</a:t>
            </a:r>
            <a:r>
              <a:rPr lang="en-US" sz="1500" dirty="0"/>
              <a:t>”.  SpO2 </a:t>
            </a:r>
            <a:r>
              <a:rPr lang="en-US" sz="1500" dirty="0">
                <a:solidFill>
                  <a:srgbClr val="C00000"/>
                </a:solidFill>
              </a:rPr>
              <a:t>90% RA… placed on 2 L/min NC, SpO2 improved to 95%</a:t>
            </a:r>
          </a:p>
          <a:p>
            <a:endParaRPr lang="en-US" sz="1500" dirty="0"/>
          </a:p>
          <a:p>
            <a:r>
              <a:rPr lang="en-US" sz="1500" dirty="0"/>
              <a:t>ED Vitals:  97.2, 84, </a:t>
            </a:r>
            <a:r>
              <a:rPr lang="en-US" sz="1500" dirty="0" smtClean="0"/>
              <a:t> RR 16- 22;  </a:t>
            </a:r>
            <a:r>
              <a:rPr lang="en-US" sz="1500" dirty="0"/>
              <a:t>150/60:  </a:t>
            </a:r>
            <a:r>
              <a:rPr lang="en-US" sz="1500" dirty="0">
                <a:solidFill>
                  <a:srgbClr val="C00000"/>
                </a:solidFill>
              </a:rPr>
              <a:t>SpO2 98% </a:t>
            </a:r>
            <a:r>
              <a:rPr lang="en-US" sz="1500" dirty="0" smtClean="0">
                <a:solidFill>
                  <a:srgbClr val="C00000"/>
                </a:solidFill>
              </a:rPr>
              <a:t>2L/min</a:t>
            </a:r>
            <a:r>
              <a:rPr lang="en-US" sz="1500" dirty="0" smtClean="0"/>
              <a:t>;  </a:t>
            </a:r>
            <a:r>
              <a:rPr lang="en-US" sz="1500" dirty="0" smtClean="0">
                <a:solidFill>
                  <a:srgbClr val="C00000"/>
                </a:solidFill>
              </a:rPr>
              <a:t>RR 16-20 </a:t>
            </a:r>
            <a:r>
              <a:rPr lang="en-US" sz="1500" dirty="0" smtClean="0"/>
              <a:t>during inpatient stay</a:t>
            </a:r>
            <a:endParaRPr lang="en-US" sz="1500" dirty="0"/>
          </a:p>
          <a:p>
            <a:endParaRPr lang="en-US" sz="1500" dirty="0"/>
          </a:p>
          <a:p>
            <a:r>
              <a:rPr lang="en-US" sz="1500" dirty="0"/>
              <a:t>Imaging:  Consolidative process RLL, infiltrate such as </a:t>
            </a:r>
            <a:r>
              <a:rPr lang="en-US" sz="1500" dirty="0" smtClean="0"/>
              <a:t>PNA</a:t>
            </a:r>
          </a:p>
          <a:p>
            <a:endParaRPr lang="en-US" sz="1500" dirty="0"/>
          </a:p>
          <a:p>
            <a:r>
              <a:rPr lang="en-US" sz="1500" dirty="0" smtClean="0"/>
              <a:t>Labs:  WBC 14.7.. No blood gas obtained</a:t>
            </a:r>
            <a:endParaRPr lang="en-US" sz="1500" dirty="0"/>
          </a:p>
          <a:p>
            <a:endParaRPr lang="en-US" sz="1500" dirty="0"/>
          </a:p>
          <a:p>
            <a:r>
              <a:rPr lang="en-US" sz="1500" dirty="0"/>
              <a:t>ER RN: </a:t>
            </a:r>
            <a:r>
              <a:rPr lang="en-US" sz="1500" dirty="0" err="1"/>
              <a:t>Resp</a:t>
            </a:r>
            <a:r>
              <a:rPr lang="en-US" sz="1500" dirty="0"/>
              <a:t> Assess:  cough, </a:t>
            </a:r>
            <a:r>
              <a:rPr lang="en-US" sz="1500" dirty="0">
                <a:solidFill>
                  <a:srgbClr val="C00000"/>
                </a:solidFill>
              </a:rPr>
              <a:t>SOB, unlabored</a:t>
            </a:r>
            <a:r>
              <a:rPr lang="en-US" sz="1500" dirty="0"/>
              <a:t>;  taken off O2 -&gt; SpO2 down to 89%;  Placed back on </a:t>
            </a:r>
            <a:r>
              <a:rPr lang="en-US" sz="1500" dirty="0" smtClean="0"/>
              <a:t>2 </a:t>
            </a:r>
            <a:r>
              <a:rPr lang="en-US" sz="1500" dirty="0"/>
              <a:t>L/min up to 96%</a:t>
            </a:r>
          </a:p>
          <a:p>
            <a:endParaRPr lang="en-US" sz="1500" dirty="0"/>
          </a:p>
          <a:p>
            <a:r>
              <a:rPr lang="en-US" sz="1500" dirty="0"/>
              <a:t>ER MD:  </a:t>
            </a:r>
            <a:r>
              <a:rPr lang="en-US" sz="1500" dirty="0">
                <a:solidFill>
                  <a:srgbClr val="C00000"/>
                </a:solidFill>
              </a:rPr>
              <a:t>“still having significant hypoxia and on re-exam, wheezed on forced expiration”. </a:t>
            </a:r>
            <a:r>
              <a:rPr lang="en-US" sz="1500" dirty="0"/>
              <a:t>Physical exam</a:t>
            </a:r>
            <a:r>
              <a:rPr lang="en-US" sz="1500" dirty="0" smtClean="0"/>
              <a:t>: </a:t>
            </a:r>
            <a:r>
              <a:rPr lang="en-US" sz="1500" dirty="0">
                <a:solidFill>
                  <a:srgbClr val="C00000"/>
                </a:solidFill>
              </a:rPr>
              <a:t>“pulmonary effort normal, No respiratory distress</a:t>
            </a:r>
            <a:r>
              <a:rPr lang="en-US" sz="1500" dirty="0"/>
              <a:t>.  Admit for “hypoxic respiratory failure and PNA”</a:t>
            </a:r>
          </a:p>
          <a:p>
            <a:endParaRPr lang="en-US" sz="1500" dirty="0"/>
          </a:p>
          <a:p>
            <a:r>
              <a:rPr lang="en-US" sz="1500" dirty="0"/>
              <a:t>Treatments:  breathing treatments (SpO2’s remained upper 80s, low 90s even after breathing treatments</a:t>
            </a:r>
            <a:r>
              <a:rPr lang="en-US" sz="1500" dirty="0" smtClean="0"/>
              <a:t>),  </a:t>
            </a:r>
            <a:r>
              <a:rPr lang="en-US" sz="1500" dirty="0"/>
              <a:t>IV </a:t>
            </a:r>
            <a:r>
              <a:rPr lang="en-US" sz="1500" dirty="0" err="1"/>
              <a:t>solumedrol</a:t>
            </a:r>
            <a:r>
              <a:rPr lang="en-US" sz="1500" dirty="0"/>
              <a:t>,  IV </a:t>
            </a:r>
            <a:r>
              <a:rPr lang="en-US" sz="1500" dirty="0" err="1"/>
              <a:t>rocephin</a:t>
            </a:r>
            <a:r>
              <a:rPr lang="en-US" sz="1500" dirty="0"/>
              <a:t>, IV azithromycin</a:t>
            </a:r>
          </a:p>
          <a:p>
            <a:endParaRPr lang="en-US" sz="1500" dirty="0"/>
          </a:p>
          <a:p>
            <a:r>
              <a:rPr lang="en-US" sz="1500" dirty="0"/>
              <a:t>H&amp;P: physical exam</a:t>
            </a:r>
            <a:r>
              <a:rPr lang="en-US" sz="1500" dirty="0">
                <a:solidFill>
                  <a:srgbClr val="C00000"/>
                </a:solidFill>
              </a:rPr>
              <a:t>:  mild </a:t>
            </a:r>
            <a:r>
              <a:rPr lang="en-US" sz="1500" dirty="0" err="1">
                <a:solidFill>
                  <a:srgbClr val="C00000"/>
                </a:solidFill>
              </a:rPr>
              <a:t>tacypneic</a:t>
            </a:r>
            <a:r>
              <a:rPr lang="en-US" sz="1500" dirty="0">
                <a:solidFill>
                  <a:srgbClr val="C00000"/>
                </a:solidFill>
              </a:rPr>
              <a:t>, mild labored breathing though is currently off NC, O2 92% on </a:t>
            </a:r>
            <a:r>
              <a:rPr lang="en-US" sz="1500" dirty="0" smtClean="0">
                <a:solidFill>
                  <a:srgbClr val="C00000"/>
                </a:solidFill>
              </a:rPr>
              <a:t>RA; No accessory muscle use</a:t>
            </a:r>
            <a:r>
              <a:rPr lang="en-US" sz="1500" dirty="0" smtClean="0"/>
              <a:t>.  RLL mild rhonchi, very faint end expiratory wheeze scattered.. </a:t>
            </a:r>
          </a:p>
          <a:p>
            <a:endParaRPr lang="en-US" sz="1500" dirty="0"/>
          </a:p>
          <a:p>
            <a:r>
              <a:rPr lang="en-US" sz="1500" dirty="0" smtClean="0"/>
              <a:t>Nursing notes:  </a:t>
            </a:r>
            <a:r>
              <a:rPr lang="en-US" sz="1500" dirty="0" smtClean="0">
                <a:solidFill>
                  <a:srgbClr val="C00000"/>
                </a:solidFill>
              </a:rPr>
              <a:t>Respiratory WDL…   SpO2’s ranging 94-98% on room air </a:t>
            </a:r>
            <a:endParaRPr lang="en-US" sz="1500" dirty="0">
              <a:solidFill>
                <a:srgbClr val="C00000"/>
              </a:solidFill>
            </a:endParaRPr>
          </a:p>
          <a:p>
            <a:endParaRPr lang="en-US" sz="1500" dirty="0"/>
          </a:p>
          <a:p>
            <a:r>
              <a:rPr lang="en-US" sz="1500" dirty="0">
                <a:solidFill>
                  <a:srgbClr val="C00000"/>
                </a:solidFill>
              </a:rPr>
              <a:t>Taken off Oxygen at end of ED stay, and remained off oxygen rest of hospitalization. </a:t>
            </a:r>
          </a:p>
        </p:txBody>
      </p:sp>
      <p:sp>
        <p:nvSpPr>
          <p:cNvPr id="5" name="Rectangle 4"/>
          <p:cNvSpPr/>
          <p:nvPr/>
        </p:nvSpPr>
        <p:spPr>
          <a:xfrm>
            <a:off x="133815" y="554466"/>
            <a:ext cx="10206445" cy="646331"/>
          </a:xfrm>
          <a:prstGeom prst="rect">
            <a:avLst/>
          </a:prstGeom>
        </p:spPr>
        <p:txBody>
          <a:bodyPr wrap="square">
            <a:spAutoFit/>
          </a:bodyPr>
          <a:lstStyle/>
          <a:p>
            <a:r>
              <a:rPr lang="en-US" b="1" u="sng" dirty="0"/>
              <a:t>Admitted for Acute hypoxic respiratory failure secondary to RLL Pneumonia</a:t>
            </a:r>
            <a:r>
              <a:rPr lang="en-US" dirty="0"/>
              <a:t>, likely community –acquired;  </a:t>
            </a:r>
            <a:r>
              <a:rPr lang="en-US" dirty="0" smtClean="0"/>
              <a:t>Reactive airways</a:t>
            </a:r>
            <a:r>
              <a:rPr lang="en-US" dirty="0"/>
              <a:t>, bronchospasm</a:t>
            </a:r>
          </a:p>
        </p:txBody>
      </p:sp>
    </p:spTree>
    <p:extLst>
      <p:ext uri="{BB962C8B-B14F-4D97-AF65-F5344CB8AC3E}">
        <p14:creationId xmlns:p14="http://schemas.microsoft.com/office/powerpoint/2010/main" val="2064925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8926" y="110923"/>
            <a:ext cx="6299994" cy="1200329"/>
          </a:xfrm>
          <a:prstGeom prst="rect">
            <a:avLst/>
          </a:prstGeom>
          <a:noFill/>
        </p:spPr>
        <p:txBody>
          <a:bodyPr wrap="none" lIns="91440" tIns="45720" rIns="91440" bIns="45720">
            <a:spAutoFit/>
          </a:bodyPr>
          <a:lstStyle/>
          <a:p>
            <a:pPr algn="ctr"/>
            <a:r>
              <a:rPr lang="en-US" sz="3600" b="0" cap="none" spc="0" dirty="0" smtClean="0">
                <a:ln w="0"/>
                <a:solidFill>
                  <a:schemeClr val="accent1"/>
                </a:solidFill>
                <a:effectLst>
                  <a:outerShdw blurRad="38100" dist="25400" dir="5400000" algn="ctr" rotWithShape="0">
                    <a:srgbClr val="6E747A">
                      <a:alpha val="43000"/>
                    </a:srgbClr>
                  </a:outerShdw>
                </a:effectLst>
              </a:rPr>
              <a:t>Is the Diagnosis of Acute hypoxic</a:t>
            </a:r>
          </a:p>
          <a:p>
            <a:pPr algn="ctr"/>
            <a:r>
              <a:rPr lang="en-US" sz="3600" dirty="0" smtClean="0">
                <a:ln w="0"/>
                <a:solidFill>
                  <a:schemeClr val="accent1"/>
                </a:solidFill>
                <a:effectLst>
                  <a:outerShdw blurRad="38100" dist="25400" dir="5400000" algn="ctr" rotWithShape="0">
                    <a:srgbClr val="6E747A">
                      <a:alpha val="43000"/>
                    </a:srgbClr>
                  </a:outerShdw>
                </a:effectLst>
              </a:rPr>
              <a:t>Respiratory Failure supported?</a:t>
            </a:r>
            <a:endParaRPr lang="en-US" sz="3600" b="0"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300445" y="1407046"/>
            <a:ext cx="6618516" cy="5262979"/>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t>ER MD documented to admit for Acute hypoxic respiratory.  His Physical exam: </a:t>
            </a:r>
            <a:r>
              <a:rPr lang="en-US" sz="1400" b="1" dirty="0" smtClean="0">
                <a:solidFill>
                  <a:srgbClr val="FF0000"/>
                </a:solidFill>
              </a:rPr>
              <a:t>pulmonary effort normal, no respiratory distress</a:t>
            </a:r>
            <a:r>
              <a:rPr lang="en-US" sz="1400" b="1" dirty="0" smtClean="0"/>
              <a:t>, </a:t>
            </a:r>
            <a:r>
              <a:rPr lang="en-US" sz="1400" dirty="0" smtClean="0"/>
              <a:t>but adds, still having significant hypoxia and on re-exam, wheezes on forced Expiration</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ER RN:  SOB, </a:t>
            </a:r>
            <a:r>
              <a:rPr lang="en-US" sz="1400" b="1" dirty="0" smtClean="0">
                <a:solidFill>
                  <a:srgbClr val="FF0000"/>
                </a:solidFill>
              </a:rPr>
              <a:t>Unlabored breathing</a:t>
            </a:r>
          </a:p>
          <a:p>
            <a:pPr marL="285750" indent="-285750">
              <a:buFont typeface="Arial" panose="020B0604020202020204" pitchFamily="34" charset="0"/>
              <a:buChar char="•"/>
            </a:pPr>
            <a:endParaRPr lang="en-US" sz="1400" b="1" dirty="0" smtClean="0"/>
          </a:p>
          <a:p>
            <a:pPr marL="285750" indent="-285750">
              <a:buFont typeface="Arial" panose="020B0604020202020204" pitchFamily="34" charset="0"/>
              <a:buChar char="•"/>
            </a:pPr>
            <a:r>
              <a:rPr lang="en-US" sz="1400" b="1" dirty="0" smtClean="0">
                <a:solidFill>
                  <a:srgbClr val="FF0000"/>
                </a:solidFill>
              </a:rPr>
              <a:t>SpO2 90% on room air</a:t>
            </a:r>
          </a:p>
          <a:p>
            <a:endParaRPr lang="en-US" sz="1400" b="1" dirty="0" smtClean="0"/>
          </a:p>
          <a:p>
            <a:pPr marL="285750" indent="-285750">
              <a:buFont typeface="Arial" panose="020B0604020202020204" pitchFamily="34" charset="0"/>
              <a:buChar char="•"/>
            </a:pPr>
            <a:r>
              <a:rPr lang="en-US" sz="1400" b="1" dirty="0" smtClean="0">
                <a:solidFill>
                  <a:srgbClr val="FF0000"/>
                </a:solidFill>
              </a:rPr>
              <a:t>SpO2 increased to 98% on 2LPM; Not on O2 at home</a:t>
            </a:r>
          </a:p>
          <a:p>
            <a:pPr marL="285750" indent="-285750">
              <a:buFont typeface="Arial" panose="020B0604020202020204" pitchFamily="34" charset="0"/>
              <a:buChar char="•"/>
            </a:pPr>
            <a:endParaRPr lang="en-US" sz="1400" b="1" dirty="0" smtClean="0"/>
          </a:p>
          <a:p>
            <a:pPr marL="285750" indent="-285750">
              <a:buFont typeface="Arial" panose="020B0604020202020204" pitchFamily="34" charset="0"/>
              <a:buChar char="•"/>
            </a:pPr>
            <a:r>
              <a:rPr lang="en-US" sz="1400" dirty="0" smtClean="0"/>
              <a:t>Was taken off O2 – SpO2 down to 89% so placed back on 2 LPM – SpO2 back up to 96% </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Was </a:t>
            </a:r>
            <a:r>
              <a:rPr lang="en-US" sz="1400" b="1" dirty="0" smtClean="0">
                <a:solidFill>
                  <a:srgbClr val="FF0000"/>
                </a:solidFill>
              </a:rPr>
              <a:t>weaned off O2 in ER, </a:t>
            </a:r>
            <a:r>
              <a:rPr lang="en-US" sz="1400" b="1" dirty="0" err="1" smtClean="0">
                <a:solidFill>
                  <a:srgbClr val="FF0000"/>
                </a:solidFill>
              </a:rPr>
              <a:t>Sats</a:t>
            </a:r>
            <a:r>
              <a:rPr lang="en-US" sz="1400" b="1" dirty="0" smtClean="0">
                <a:solidFill>
                  <a:srgbClr val="FF0000"/>
                </a:solidFill>
              </a:rPr>
              <a:t> 94-98% room air</a:t>
            </a:r>
          </a:p>
          <a:p>
            <a:pPr marL="285750" indent="-285750">
              <a:buFont typeface="Arial" panose="020B0604020202020204" pitchFamily="34" charset="0"/>
              <a:buChar char="•"/>
            </a:pPr>
            <a:endParaRPr lang="en-US" sz="1400" b="1" dirty="0" smtClean="0"/>
          </a:p>
          <a:p>
            <a:pPr marL="285750" indent="-285750">
              <a:buFont typeface="Arial" panose="020B0604020202020204" pitchFamily="34" charset="0"/>
              <a:buChar char="•"/>
            </a:pPr>
            <a:r>
              <a:rPr lang="en-US" sz="1400" dirty="0" smtClean="0"/>
              <a:t>H&amp;P Physical Exam:  </a:t>
            </a:r>
            <a:r>
              <a:rPr lang="en-US" sz="1400" b="1" dirty="0" smtClean="0">
                <a:solidFill>
                  <a:srgbClr val="FF0000"/>
                </a:solidFill>
              </a:rPr>
              <a:t>No accessory muscle use</a:t>
            </a:r>
            <a:r>
              <a:rPr lang="en-US" sz="1400" b="1" dirty="0" smtClean="0"/>
              <a:t>; Captures acute hypoxic respiratory failure due to the Pneumonia. </a:t>
            </a:r>
          </a:p>
          <a:p>
            <a:pPr marL="285750" indent="-285750">
              <a:buFont typeface="Arial" panose="020B0604020202020204" pitchFamily="34" charset="0"/>
              <a:buChar char="•"/>
            </a:pPr>
            <a:endParaRPr lang="en-US" sz="1400" b="1" dirty="0" smtClean="0"/>
          </a:p>
          <a:p>
            <a:pPr marL="285750" indent="-285750">
              <a:buFont typeface="Arial" panose="020B0604020202020204" pitchFamily="34" charset="0"/>
              <a:buChar char="•"/>
            </a:pPr>
            <a:r>
              <a:rPr lang="en-US" sz="1400" dirty="0" smtClean="0"/>
              <a:t>Daily progress notes have Acute hypoxic respiratory failure documented</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Discharge Summary has acute hypoxic respiratory failure as a DC Diagnosis</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Documentation was consistent</a:t>
            </a:r>
          </a:p>
          <a:p>
            <a:pPr marL="285750" indent="-285750">
              <a:buFont typeface="Arial" panose="020B0604020202020204" pitchFamily="34" charset="0"/>
              <a:buChar char="•"/>
            </a:pPr>
            <a:r>
              <a:rPr lang="en-US" sz="1400" dirty="0" smtClean="0"/>
              <a:t>LOS: 3 days</a:t>
            </a:r>
            <a:endParaRPr lang="en-US" sz="1400" dirty="0"/>
          </a:p>
        </p:txBody>
      </p:sp>
      <p:sp>
        <p:nvSpPr>
          <p:cNvPr id="4" name="Right Arrow 3"/>
          <p:cNvSpPr/>
          <p:nvPr/>
        </p:nvSpPr>
        <p:spPr>
          <a:xfrm>
            <a:off x="7062651" y="364098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328440" y="2751329"/>
            <a:ext cx="3570515" cy="3693319"/>
          </a:xfrm>
          <a:prstGeom prst="rect">
            <a:avLst/>
          </a:prstGeom>
          <a:noFill/>
        </p:spPr>
        <p:txBody>
          <a:bodyPr wrap="square" rtlCol="0">
            <a:spAutoFit/>
          </a:bodyPr>
          <a:lstStyle/>
          <a:p>
            <a:r>
              <a:rPr lang="en-US" dirty="0" smtClean="0"/>
              <a:t>Why is it not supported:</a:t>
            </a:r>
          </a:p>
          <a:p>
            <a:pPr marL="342900" indent="-342900">
              <a:buAutoNum type="arabicPeriod"/>
            </a:pPr>
            <a:r>
              <a:rPr lang="en-US" dirty="0" smtClean="0"/>
              <a:t>Physical Exam did not reflect a patient in acute respiratory failure</a:t>
            </a:r>
          </a:p>
          <a:p>
            <a:pPr marL="342900" indent="-342900">
              <a:buAutoNum type="arabicPeriod"/>
            </a:pPr>
            <a:r>
              <a:rPr lang="en-US" dirty="0" smtClean="0"/>
              <a:t>Providers did not document their supportive clinical indicators for the acute hypoxic respiratory failure</a:t>
            </a:r>
          </a:p>
          <a:p>
            <a:pPr marL="342900" indent="-342900">
              <a:buAutoNum type="arabicPeriod"/>
            </a:pPr>
            <a:r>
              <a:rPr lang="en-US" dirty="0" smtClean="0"/>
              <a:t>There is no clinical support based on the documentation in the record</a:t>
            </a:r>
          </a:p>
          <a:p>
            <a:pPr marL="342900" indent="-342900">
              <a:buAutoNum type="arabicPeriod"/>
            </a:pPr>
            <a:r>
              <a:rPr lang="en-US" dirty="0" smtClean="0"/>
              <a:t>Patient was not refractory to oxygen </a:t>
            </a:r>
            <a:endParaRPr lang="en-US" dirty="0"/>
          </a:p>
        </p:txBody>
      </p:sp>
      <p:sp>
        <p:nvSpPr>
          <p:cNvPr id="8" name="Horizontal Scroll 7"/>
          <p:cNvSpPr/>
          <p:nvPr/>
        </p:nvSpPr>
        <p:spPr>
          <a:xfrm>
            <a:off x="8586651" y="1606094"/>
            <a:ext cx="3021875"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 is NO</a:t>
            </a:r>
            <a:endParaRPr lang="en-US" dirty="0"/>
          </a:p>
        </p:txBody>
      </p:sp>
    </p:spTree>
    <p:extLst>
      <p:ext uri="{BB962C8B-B14F-4D97-AF65-F5344CB8AC3E}">
        <p14:creationId xmlns:p14="http://schemas.microsoft.com/office/powerpoint/2010/main" val="18285488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2319</TotalTime>
  <Words>4045</Words>
  <Application>Microsoft Office PowerPoint</Application>
  <PresentationFormat>Widescreen</PresentationFormat>
  <Paragraphs>409</Paragraphs>
  <Slides>35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35</vt:i4>
      </vt:variant>
    </vt:vector>
  </HeadingPairs>
  <TitlesOfParts>
    <vt:vector size="46" baseType="lpstr">
      <vt:lpstr>Adobe Heiti Std R</vt:lpstr>
      <vt:lpstr>Algerian</vt:lpstr>
      <vt:lpstr>Arial</vt:lpstr>
      <vt:lpstr>Bahnschrift SemiBold SemiConden</vt:lpstr>
      <vt:lpstr>Calibri</vt:lpstr>
      <vt:lpstr>Calibri Light</vt:lpstr>
      <vt:lpstr>CCHVeraItalic</vt:lpstr>
      <vt:lpstr>Edwardian Script ITC</vt:lpstr>
      <vt:lpstr>Segoe UI Black</vt:lpstr>
      <vt:lpstr>Wingdings</vt:lpstr>
      <vt:lpstr>Office Theme</vt:lpstr>
      <vt:lpstr>Respiratory Failure</vt:lpstr>
      <vt:lpstr>PowerPoint Presentation</vt:lpstr>
      <vt:lpstr>PowerPoint Presentation</vt:lpstr>
      <vt:lpstr>If Appealed, Appeal letter is sent to Insurance Carrier.  If the Insurance Carrier:</vt:lpstr>
      <vt:lpstr>When an Appeal                           :</vt:lpstr>
      <vt:lpstr>PowerPoint Presentation</vt:lpstr>
      <vt:lpstr>Patient Encounters where Insurance Carrier  Denied Acute Respiratory Failure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Please feel free to contact us with Questions </vt:lpstr>
      <vt:lpstr>PowerPoint Presentation</vt:lpstr>
    </vt:vector>
  </TitlesOfParts>
  <Company>Catholic Health System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Failure</dc:title>
  <dc:creator>Mazur, Deborah</dc:creator>
  <cp:lastModifiedBy>Lach, Jeffrey J</cp:lastModifiedBy>
  <cp:revision>208</cp:revision>
  <dcterms:created xsi:type="dcterms:W3CDTF">2022-05-23T13:30:54Z</dcterms:created>
  <dcterms:modified xsi:type="dcterms:W3CDTF">2023-01-25T18:17:15Z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-2069961815</vt:i4>
  </property>
  <property fmtid="{D5CDD505-2E9C-101B-9397-08002B2CF9AE}" pid="3" name="_NewReviewCycle">
    <vt:lpwstr/>
  </property>
  <property fmtid="{D5CDD505-2E9C-101B-9397-08002B2CF9AE}" pid="4" name="_EmailSubject">
    <vt:lpwstr>respiratory failure </vt:lpwstr>
  </property>
  <property fmtid="{D5CDD505-2E9C-101B-9397-08002B2CF9AE}" pid="5" name="_AuthorEmail">
    <vt:lpwstr>jlach@chsbuffalo.org</vt:lpwstr>
  </property>
  <property fmtid="{D5CDD505-2E9C-101B-9397-08002B2CF9AE}" pid="6" name="_AuthorEmailDisplayName">
    <vt:lpwstr>Lach, Jeffrey J</vt:lpwstr>
  </property>
  <property fmtid="{D5CDD505-2E9C-101B-9397-08002B2CF9AE}" pid="7" name="_PreviousAdHocReviewCycleID">
    <vt:i4>-413653353</vt:i4>
  </property>
</Properties>
</file>