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27"/>
  </p:notesMasterIdLst>
  <p:sldIdLst>
    <p:sldId id="264" r:id="rId2"/>
    <p:sldId id="286" r:id="rId3"/>
    <p:sldId id="293" r:id="rId4"/>
    <p:sldId id="294" r:id="rId5"/>
    <p:sldId id="296" r:id="rId6"/>
    <p:sldId id="285" r:id="rId7"/>
    <p:sldId id="297" r:id="rId8"/>
    <p:sldId id="266" r:id="rId9"/>
    <p:sldId id="267" r:id="rId10"/>
    <p:sldId id="275" r:id="rId11"/>
    <p:sldId id="295" r:id="rId12"/>
    <p:sldId id="290" r:id="rId13"/>
    <p:sldId id="265" r:id="rId14"/>
    <p:sldId id="282" r:id="rId15"/>
    <p:sldId id="262" r:id="rId16"/>
    <p:sldId id="263" r:id="rId17"/>
    <p:sldId id="277" r:id="rId18"/>
    <p:sldId id="278" r:id="rId19"/>
    <p:sldId id="279" r:id="rId20"/>
    <p:sldId id="276" r:id="rId21"/>
    <p:sldId id="284" r:id="rId22"/>
    <p:sldId id="270" r:id="rId23"/>
    <p:sldId id="283" r:id="rId24"/>
    <p:sldId id="269" r:id="rId25"/>
    <p:sldId id="29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6B96"/>
    <a:srgbClr val="797098"/>
    <a:srgbClr val="AA5E9F"/>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0" d="100"/>
          <a:sy n="60" d="100"/>
        </p:scale>
        <p:origin x="72"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B510A2-AFEB-4BF7-89EF-59F51BB5ADF7}" type="datetimeFigureOut">
              <a:rPr lang="en-US" smtClean="0"/>
              <a:t>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5DE0FF-765C-40BC-A65B-0F1C6A1C9B0C}" type="slidenum">
              <a:rPr lang="en-US" smtClean="0"/>
              <a:t>‹#›</a:t>
            </a:fld>
            <a:endParaRPr lang="en-US"/>
          </a:p>
        </p:txBody>
      </p:sp>
    </p:spTree>
    <p:extLst>
      <p:ext uri="{BB962C8B-B14F-4D97-AF65-F5344CB8AC3E}">
        <p14:creationId xmlns:p14="http://schemas.microsoft.com/office/powerpoint/2010/main" val="143712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 hospital in NYS that provides care to Septic</a:t>
            </a:r>
            <a:r>
              <a:rPr lang="en-US" baseline="0" dirty="0" smtClean="0"/>
              <a:t> patients is legally responsible for the quality of patient care services and for ensuring compliance to Federal, State, and Local law.  NYS stepped in 2013 and initiated the NYS Sepsis Care Improvement Initiative (also known as the Surviving Sepsis Campaign) as the Mortality rates of patients with Sepsis was overwhelming.   The intent is to identify Sepsis in its early stages and intervene in order to improve the outcome for the patient </a:t>
            </a:r>
            <a:r>
              <a:rPr lang="en-US" baseline="0" dirty="0" smtClean="0">
                <a:sym typeface="Wingdings" panose="05000000000000000000" pitchFamily="2" charset="2"/>
              </a:rPr>
              <a:t> meaning to decrease the mortality rate. </a:t>
            </a:r>
            <a:endParaRPr lang="en-US" dirty="0"/>
          </a:p>
        </p:txBody>
      </p:sp>
      <p:sp>
        <p:nvSpPr>
          <p:cNvPr id="4" name="Slide Number Placeholder 3"/>
          <p:cNvSpPr>
            <a:spLocks noGrp="1"/>
          </p:cNvSpPr>
          <p:nvPr>
            <p:ph type="sldNum" sz="quarter" idx="10"/>
          </p:nvPr>
        </p:nvSpPr>
        <p:spPr/>
        <p:txBody>
          <a:bodyPr/>
          <a:lstStyle/>
          <a:p>
            <a:fld id="{445DE0FF-765C-40BC-A65B-0F1C6A1C9B0C}" type="slidenum">
              <a:rPr lang="en-US" smtClean="0"/>
              <a:t>13</a:t>
            </a:fld>
            <a:endParaRPr lang="en-US"/>
          </a:p>
        </p:txBody>
      </p:sp>
    </p:spTree>
    <p:extLst>
      <p:ext uri="{BB962C8B-B14F-4D97-AF65-F5344CB8AC3E}">
        <p14:creationId xmlns:p14="http://schemas.microsoft.com/office/powerpoint/2010/main" val="3441856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Identification of early sepsis has</a:t>
            </a:r>
            <a:r>
              <a:rPr lang="en-US" baseline="0" dirty="0" smtClean="0"/>
              <a:t> been proven to reduce </a:t>
            </a:r>
            <a:r>
              <a:rPr lang="en-US" dirty="0" smtClean="0"/>
              <a:t>Mortality.   CMS (Centers for Medicare and Medicaid Services) continues</a:t>
            </a:r>
            <a:r>
              <a:rPr lang="en-US" baseline="0" dirty="0" smtClean="0"/>
              <a:t> to support SIRS, Sepsis and Severe Sepsis, however, SCCM (Society of Critical Care Medicine) no longer includes SIRS in the definition of Sepsis because SIRS isn’t always caused by an infection- SIRS may occur in several conditions not related to Sepsis such as autoimmune disorders, vasculitis, thromboembolism, burns or surgery.  The Society of Critical Care medicine defines Sepsis as a life threatening organ dysfunction caused by a dysregulated host response to Infection.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Society of Critical Care Medicine has established that Sepsis typically presents with hypotension, tachycardia, fever, and leukocytosis and as its severity worsens, signs of shock (cool skin, cyanosis) and organ dysfunction develop.  </a:t>
            </a:r>
            <a:endParaRPr lang="en-US" dirty="0" smtClean="0"/>
          </a:p>
          <a:p>
            <a:endParaRPr lang="en-US" dirty="0"/>
          </a:p>
        </p:txBody>
      </p:sp>
      <p:sp>
        <p:nvSpPr>
          <p:cNvPr id="4" name="Slide Number Placeholder 3"/>
          <p:cNvSpPr>
            <a:spLocks noGrp="1"/>
          </p:cNvSpPr>
          <p:nvPr>
            <p:ph type="sldNum" sz="quarter" idx="10"/>
          </p:nvPr>
        </p:nvSpPr>
        <p:spPr/>
        <p:txBody>
          <a:bodyPr/>
          <a:lstStyle/>
          <a:p>
            <a:fld id="{445DE0FF-765C-40BC-A65B-0F1C6A1C9B0C}" type="slidenum">
              <a:rPr lang="en-US" smtClean="0"/>
              <a:t>15</a:t>
            </a:fld>
            <a:endParaRPr lang="en-US"/>
          </a:p>
        </p:txBody>
      </p:sp>
    </p:spTree>
    <p:extLst>
      <p:ext uri="{BB962C8B-B14F-4D97-AF65-F5344CB8AC3E}">
        <p14:creationId xmlns:p14="http://schemas.microsoft.com/office/powerpoint/2010/main" val="1318530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typical</a:t>
            </a:r>
            <a:r>
              <a:rPr lang="en-US" baseline="0" dirty="0" smtClean="0"/>
              <a:t> organ dysfunctions seen are acute kidney injury, acute hypoxic respiratory failure, hypotension, metabolic encephalopathy, elevated lactate (&gt;2), hyperbilirubinemia, and platelets &lt; 100,000.  There are many other organ dysfunctions that may be associated with Sepsis (see above).  It is vital to make sure these organ dysfunctions cannot be associated with causes other than Sepsis.  If there is no cause other than sepsis, then the documentation must link the organ </a:t>
            </a:r>
            <a:r>
              <a:rPr lang="en-US" baseline="0" dirty="0" err="1" smtClean="0"/>
              <a:t>dysfuntion</a:t>
            </a:r>
            <a:r>
              <a:rPr lang="en-US" baseline="0" dirty="0" smtClean="0"/>
              <a:t> to the Sepsis.  Also be aware that pre-existing conditions and medications may alter these findings.  For example, if a patient is on a beta blocker, you may not see an appropriate tachycardia as BP falls, and younger patients tend to become severely </a:t>
            </a:r>
            <a:r>
              <a:rPr lang="en-US" baseline="0" dirty="0" err="1" smtClean="0"/>
              <a:t>tachycardic</a:t>
            </a:r>
            <a:r>
              <a:rPr lang="en-US" baseline="0" dirty="0" smtClean="0"/>
              <a:t> but fail to become hypotensive until acute decompensation occurs which is often very suddenly.  </a:t>
            </a:r>
            <a:endParaRPr lang="en-US" dirty="0"/>
          </a:p>
        </p:txBody>
      </p:sp>
      <p:sp>
        <p:nvSpPr>
          <p:cNvPr id="4" name="Slide Number Placeholder 3"/>
          <p:cNvSpPr>
            <a:spLocks noGrp="1"/>
          </p:cNvSpPr>
          <p:nvPr>
            <p:ph type="sldNum" sz="quarter" idx="10"/>
          </p:nvPr>
        </p:nvSpPr>
        <p:spPr/>
        <p:txBody>
          <a:bodyPr/>
          <a:lstStyle/>
          <a:p>
            <a:fld id="{445DE0FF-765C-40BC-A65B-0F1C6A1C9B0C}" type="slidenum">
              <a:rPr lang="en-US" smtClean="0"/>
              <a:t>20</a:t>
            </a:fld>
            <a:endParaRPr lang="en-US"/>
          </a:p>
        </p:txBody>
      </p:sp>
    </p:spTree>
    <p:extLst>
      <p:ext uri="{BB962C8B-B14F-4D97-AF65-F5344CB8AC3E}">
        <p14:creationId xmlns:p14="http://schemas.microsoft.com/office/powerpoint/2010/main" val="111129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175258-2A6B-4EC6-910E-18D63D12C043}" type="datetimeFigureOut">
              <a:rPr lang="en-US" smtClean="0"/>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3930460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75258-2A6B-4EC6-910E-18D63D12C043}" type="datetimeFigureOut">
              <a:rPr lang="en-US" smtClean="0"/>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1188502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75258-2A6B-4EC6-910E-18D63D12C043}" type="datetimeFigureOut">
              <a:rPr lang="en-US" smtClean="0"/>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2541405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75258-2A6B-4EC6-910E-18D63D12C043}" type="datetimeFigureOut">
              <a:rPr lang="en-US" smtClean="0"/>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814769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175258-2A6B-4EC6-910E-18D63D12C043}" type="datetimeFigureOut">
              <a:rPr lang="en-US" smtClean="0"/>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2486617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175258-2A6B-4EC6-910E-18D63D12C043}" type="datetimeFigureOut">
              <a:rPr lang="en-US" smtClean="0"/>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201237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175258-2A6B-4EC6-910E-18D63D12C043}" type="datetimeFigureOut">
              <a:rPr lang="en-US" smtClean="0"/>
              <a:t>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2150701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175258-2A6B-4EC6-910E-18D63D12C043}" type="datetimeFigureOut">
              <a:rPr lang="en-US" smtClean="0"/>
              <a:t>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818189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75258-2A6B-4EC6-910E-18D63D12C043}" type="datetimeFigureOut">
              <a:rPr lang="en-US" smtClean="0"/>
              <a:t>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78191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75258-2A6B-4EC6-910E-18D63D12C043}" type="datetimeFigureOut">
              <a:rPr lang="en-US" smtClean="0"/>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2946653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75258-2A6B-4EC6-910E-18D63D12C043}" type="datetimeFigureOut">
              <a:rPr lang="en-US" smtClean="0"/>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89FE90-FA21-4B86-8157-9E8538DC990E}" type="slidenum">
              <a:rPr lang="en-US" smtClean="0"/>
              <a:t>‹#›</a:t>
            </a:fld>
            <a:endParaRPr lang="en-US"/>
          </a:p>
        </p:txBody>
      </p:sp>
    </p:spTree>
    <p:extLst>
      <p:ext uri="{BB962C8B-B14F-4D97-AF65-F5344CB8AC3E}">
        <p14:creationId xmlns:p14="http://schemas.microsoft.com/office/powerpoint/2010/main" val="3128661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175258-2A6B-4EC6-910E-18D63D12C043}" type="datetimeFigureOut">
              <a:rPr lang="en-US" smtClean="0"/>
              <a:t>3/1/2023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89FE90-FA21-4B86-8157-9E8538DC990E}" type="slidenum">
              <a:rPr lang="en-US" smtClean="0"/>
              <a:t>‹#›</a:t>
            </a:fld>
            <a:endParaRPr lang="en-US"/>
          </a:p>
        </p:txBody>
      </p:sp>
    </p:spTree>
    <p:extLst>
      <p:ext uri="{BB962C8B-B14F-4D97-AF65-F5344CB8AC3E}">
        <p14:creationId xmlns:p14="http://schemas.microsoft.com/office/powerpoint/2010/main" val="2321187473"/>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mailto:Jnolder@chsbuffalo.org" TargetMode="External"/><Relationship Id="rId2" Type="http://schemas.openxmlformats.org/officeDocument/2006/relationships/hyperlink" Target="mailto:dmazur@chsbuffalo.org" TargetMode="External"/><Relationship Id="rId1" Type="http://schemas.openxmlformats.org/officeDocument/2006/relationships/slideLayout" Target="../slideLayouts/slideLayout2.xml"/><Relationship Id="rId4" Type="http://schemas.openxmlformats.org/officeDocument/2006/relationships/hyperlink" Target="mailto:bkoller@chsbuffalo.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p:cNvSpPr/>
          <p:nvPr/>
        </p:nvSpPr>
        <p:spPr>
          <a:xfrm>
            <a:off x="1426371" y="1623626"/>
            <a:ext cx="887935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rgbClr val="7030A0"/>
                </a:solidFill>
                <a:effectLst>
                  <a:outerShdw blurRad="12700" dist="38100" dir="2700000" algn="tl" rotWithShape="0">
                    <a:schemeClr val="accent5">
                      <a:lumMod val="60000"/>
                      <a:lumOff val="40000"/>
                    </a:scheme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Severe Sepsis/Septic Shock</a:t>
            </a:r>
            <a:endParaRPr lang="en-US" sz="5400" b="1" cap="none" spc="0" dirty="0">
              <a:ln w="9525">
                <a:solidFill>
                  <a:schemeClr val="bg1"/>
                </a:solidFill>
                <a:prstDash val="solid"/>
              </a:ln>
              <a:solidFill>
                <a:srgbClr val="7030A0"/>
              </a:solidFill>
              <a:effectLst>
                <a:outerShdw blurRad="12700" dist="38100" dir="2700000" algn="tl" rotWithShape="0">
                  <a:schemeClr val="accent5">
                    <a:lumMod val="60000"/>
                    <a:lumOff val="40000"/>
                  </a:scheme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2" name="Rectangle 1"/>
          <p:cNvSpPr/>
          <p:nvPr/>
        </p:nvSpPr>
        <p:spPr>
          <a:xfrm>
            <a:off x="797213" y="5272063"/>
            <a:ext cx="10719601" cy="769441"/>
          </a:xfrm>
          <a:prstGeom prst="rect">
            <a:avLst/>
          </a:prstGeom>
          <a:noFill/>
        </p:spPr>
        <p:txBody>
          <a:bodyPr wrap="none" lIns="91440" tIns="45720" rIns="91440" bIns="45720">
            <a:spAutoFit/>
          </a:bodyPr>
          <a:lstStyle/>
          <a:p>
            <a:pPr algn="ctr"/>
            <a:r>
              <a:rPr lang="en-US" sz="4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rPr>
              <a:t>Presented by CDI, HIM, and CDAD</a:t>
            </a:r>
            <a:endParaRPr lang="en-US" sz="4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endParaRPr>
          </a:p>
        </p:txBody>
      </p:sp>
      <p:sp>
        <p:nvSpPr>
          <p:cNvPr id="5" name="Rectangle 4"/>
          <p:cNvSpPr/>
          <p:nvPr/>
        </p:nvSpPr>
        <p:spPr>
          <a:xfrm>
            <a:off x="9282525" y="6127786"/>
            <a:ext cx="1858202" cy="461665"/>
          </a:xfrm>
          <a:prstGeom prst="rect">
            <a:avLst/>
          </a:prstGeom>
          <a:noFill/>
        </p:spPr>
        <p:txBody>
          <a:bodyPr wrap="none" lIns="91440" tIns="45720" rIns="91440" bIns="45720">
            <a:spAutoFit/>
          </a:bodyPr>
          <a:lstStyle/>
          <a:p>
            <a:pPr algn="ctr"/>
            <a:r>
              <a:rPr lang="en-US" sz="2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rPr>
              <a:t>June 2022</a:t>
            </a:r>
            <a:endParaRPr lang="en-US" sz="2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CHVeraItalic" panose="020B06090303040B0204" pitchFamily="49" charset="0"/>
            </a:endParaRPr>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380" y="224058"/>
            <a:ext cx="3439005" cy="75258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8235" y="2915222"/>
            <a:ext cx="7655511" cy="1988574"/>
          </a:xfrm>
          <a:prstGeom prst="rect">
            <a:avLst/>
          </a:prstGeom>
        </p:spPr>
      </p:pic>
    </p:spTree>
    <p:extLst>
      <p:ext uri="{BB962C8B-B14F-4D97-AF65-F5344CB8AC3E}">
        <p14:creationId xmlns:p14="http://schemas.microsoft.com/office/powerpoint/2010/main" val="14345782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39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Rectangle 2"/>
          <p:cNvSpPr/>
          <p:nvPr/>
        </p:nvSpPr>
        <p:spPr>
          <a:xfrm>
            <a:off x="131805" y="972407"/>
            <a:ext cx="11570585" cy="276999"/>
          </a:xfrm>
          <a:prstGeom prst="rect">
            <a:avLst/>
          </a:prstGeom>
          <a:noFill/>
        </p:spPr>
        <p:txBody>
          <a:bodyPr wrap="square" lIns="91440" tIns="45720" rIns="91440" bIns="45720">
            <a:spAutoFit/>
          </a:bodyPr>
          <a:lstStyle/>
          <a:p>
            <a:r>
              <a:rPr lang="en-US" sz="1200" b="0" cap="none" spc="0" dirty="0" smtClean="0">
                <a:ln w="0"/>
                <a:solidFill>
                  <a:schemeClr val="tx1"/>
                </a:solidFill>
                <a:effectLst>
                  <a:outerShdw blurRad="38100" dist="19050" dir="2700000" algn="tl" rotWithShape="0">
                    <a:schemeClr val="dk1">
                      <a:alpha val="40000"/>
                    </a:schemeClr>
                  </a:outerShdw>
                </a:effectLst>
              </a:rPr>
              <a:t>    </a:t>
            </a:r>
            <a:endParaRPr lang="en-US" sz="1200" b="0" cap="none" spc="0" dirty="0">
              <a:ln w="0"/>
              <a:solidFill>
                <a:schemeClr val="tx1"/>
              </a:solidFill>
              <a:effectLst>
                <a:outerShdw blurRad="38100" dist="19050" dir="2700000" algn="tl" rotWithShape="0">
                  <a:schemeClr val="dk1">
                    <a:alpha val="40000"/>
                  </a:schemeClr>
                </a:outerShdw>
              </a:effectLst>
            </a:endParaRPr>
          </a:p>
        </p:txBody>
      </p:sp>
      <p:sp>
        <p:nvSpPr>
          <p:cNvPr id="4" name="Rectangle 3"/>
          <p:cNvSpPr/>
          <p:nvPr/>
        </p:nvSpPr>
        <p:spPr>
          <a:xfrm>
            <a:off x="4287769" y="-2717"/>
            <a:ext cx="3382401" cy="507831"/>
          </a:xfrm>
          <a:prstGeom prst="rect">
            <a:avLst/>
          </a:prstGeom>
        </p:spPr>
        <p:txBody>
          <a:bodyPr wrap="none">
            <a:spAutoFit/>
          </a:bodyPr>
          <a:lstStyle/>
          <a:p>
            <a:r>
              <a:rPr lang="en-US" sz="2700" b="1" u="sng" dirty="0"/>
              <a:t>Sepsis </a:t>
            </a:r>
            <a:r>
              <a:rPr lang="en-US" sz="2700" b="1" u="sng" dirty="0" smtClean="0"/>
              <a:t>Documentation</a:t>
            </a:r>
            <a:endParaRPr lang="en-US" sz="2700" dirty="0"/>
          </a:p>
        </p:txBody>
      </p:sp>
      <p:sp>
        <p:nvSpPr>
          <p:cNvPr id="2" name="Rectangle 1"/>
          <p:cNvSpPr/>
          <p:nvPr/>
        </p:nvSpPr>
        <p:spPr>
          <a:xfrm>
            <a:off x="546490" y="406729"/>
            <a:ext cx="1653017" cy="369332"/>
          </a:xfrm>
          <a:prstGeom prst="rect">
            <a:avLst/>
          </a:prstGeom>
        </p:spPr>
        <p:txBody>
          <a:bodyPr wrap="none">
            <a:spAutoFit/>
          </a:bodyPr>
          <a:lstStyle/>
          <a:p>
            <a:pPr algn="ctr"/>
            <a:r>
              <a:rPr lang="en-US" dirty="0">
                <a:ln w="0"/>
                <a:effectLst>
                  <a:outerShdw blurRad="38100" dist="19050" dir="2700000" algn="tl" rotWithShape="0">
                    <a:schemeClr val="dk1">
                      <a:alpha val="40000"/>
                    </a:schemeClr>
                  </a:outerShdw>
                </a:effectLst>
              </a:rPr>
              <a:t>Case Scenario </a:t>
            </a:r>
            <a:r>
              <a:rPr lang="en-US" dirty="0" smtClean="0">
                <a:ln w="0"/>
                <a:effectLst>
                  <a:outerShdw blurRad="38100" dist="19050" dir="2700000" algn="tl" rotWithShape="0">
                    <a:schemeClr val="dk1">
                      <a:alpha val="40000"/>
                    </a:schemeClr>
                  </a:outerShdw>
                </a:effectLst>
              </a:rPr>
              <a:t>3</a:t>
            </a:r>
            <a:endParaRPr lang="en-US" dirty="0">
              <a:ln w="0"/>
              <a:effectLst>
                <a:outerShdw blurRad="38100" dist="19050" dir="2700000" algn="tl" rotWithShape="0">
                  <a:schemeClr val="dk1">
                    <a:alpha val="40000"/>
                  </a:schemeClr>
                </a:outerShdw>
              </a:effectLst>
            </a:endParaRPr>
          </a:p>
        </p:txBody>
      </p:sp>
      <p:sp>
        <p:nvSpPr>
          <p:cNvPr id="5" name="TextBox 4"/>
          <p:cNvSpPr txBox="1"/>
          <p:nvPr/>
        </p:nvSpPr>
        <p:spPr>
          <a:xfrm>
            <a:off x="546490" y="926240"/>
            <a:ext cx="11155900" cy="954107"/>
          </a:xfrm>
          <a:prstGeom prst="rect">
            <a:avLst/>
          </a:prstGeom>
          <a:noFill/>
        </p:spPr>
        <p:txBody>
          <a:bodyPr wrap="square" rtlCol="0">
            <a:spAutoFit/>
          </a:bodyPr>
          <a:lstStyle/>
          <a:p>
            <a:r>
              <a:rPr lang="en-US" sz="1400" dirty="0"/>
              <a:t>81 </a:t>
            </a:r>
            <a:r>
              <a:rPr lang="en-US" sz="1400" dirty="0" smtClean="0"/>
              <a:t>y/o </a:t>
            </a:r>
            <a:r>
              <a:rPr lang="en-US" sz="1400" dirty="0"/>
              <a:t>female with </a:t>
            </a:r>
            <a:r>
              <a:rPr lang="en-US" sz="1400" dirty="0" smtClean="0"/>
              <a:t>history significant </a:t>
            </a:r>
            <a:r>
              <a:rPr lang="en-US" sz="1400" dirty="0"/>
              <a:t>for cholangiocarcinoma, </a:t>
            </a:r>
            <a:r>
              <a:rPr lang="en-US" sz="1400" dirty="0" smtClean="0"/>
              <a:t>Primary Biliary Cholangitis who was diagnosed with </a:t>
            </a:r>
            <a:r>
              <a:rPr lang="en-US" sz="1400" dirty="0"/>
              <a:t>UTI 7 </a:t>
            </a:r>
            <a:r>
              <a:rPr lang="en-US" sz="1400" dirty="0" smtClean="0"/>
              <a:t>days PTA, </a:t>
            </a:r>
            <a:r>
              <a:rPr lang="en-US" sz="1400" dirty="0"/>
              <a:t>treated with a course of Bactrim. </a:t>
            </a:r>
            <a:r>
              <a:rPr lang="en-US" sz="1400" dirty="0" smtClean="0"/>
              <a:t>Failed </a:t>
            </a:r>
            <a:r>
              <a:rPr lang="en-US" sz="1400" dirty="0" err="1" smtClean="0"/>
              <a:t>outpt</a:t>
            </a:r>
            <a:r>
              <a:rPr lang="en-US" sz="1400" dirty="0" smtClean="0"/>
              <a:t> treatment &amp; presented to hospital with c/o </a:t>
            </a:r>
            <a:r>
              <a:rPr lang="en-US" sz="1400" dirty="0"/>
              <a:t>of </a:t>
            </a:r>
            <a:r>
              <a:rPr lang="en-US" sz="1400" dirty="0" smtClean="0"/>
              <a:t>fever, weakness. Febrile </a:t>
            </a:r>
            <a:r>
              <a:rPr lang="en-US" sz="1400" dirty="0"/>
              <a:t>with a T 101.2 F &amp; hypotensive with BP 99/56 - 82/49. Despite her recent 1 week course of antibiotics her UA was notable for pyuria (11-20 WBC) and she was complaining of urgency and pelvic discomfort. </a:t>
            </a:r>
            <a:r>
              <a:rPr lang="en-US" sz="1400" dirty="0" smtClean="0"/>
              <a:t> Admitted with Sepsis secondary to UTI and hospitalized for 3 days. </a:t>
            </a:r>
            <a:endParaRPr lang="en-US" sz="1400" dirty="0"/>
          </a:p>
        </p:txBody>
      </p:sp>
      <p:sp>
        <p:nvSpPr>
          <p:cNvPr id="6" name="Rectangle 5"/>
          <p:cNvSpPr/>
          <p:nvPr/>
        </p:nvSpPr>
        <p:spPr>
          <a:xfrm>
            <a:off x="546490" y="2525580"/>
            <a:ext cx="3125799" cy="1846659"/>
          </a:xfrm>
          <a:prstGeom prst="rect">
            <a:avLst/>
          </a:prstGeom>
        </p:spPr>
        <p:txBody>
          <a:bodyPr wrap="square">
            <a:spAutoFit/>
          </a:bodyPr>
          <a:lstStyle/>
          <a:p>
            <a:r>
              <a:rPr lang="en-US" sz="1600" dirty="0"/>
              <a:t>DRG:  </a:t>
            </a:r>
            <a:r>
              <a:rPr lang="en-US" sz="1600" dirty="0" smtClean="0"/>
              <a:t>872 (Sepsis or Severe Sepsis</a:t>
            </a:r>
          </a:p>
          <a:p>
            <a:r>
              <a:rPr lang="en-US" sz="1600" dirty="0"/>
              <a:t>w</a:t>
            </a:r>
            <a:r>
              <a:rPr lang="en-US" sz="1600" dirty="0" smtClean="0"/>
              <a:t>ithout MV &gt;96hrs without MCC)</a:t>
            </a:r>
            <a:endParaRPr lang="en-US" sz="1600" dirty="0"/>
          </a:p>
          <a:p>
            <a:r>
              <a:rPr lang="en-US" sz="1600" dirty="0"/>
              <a:t>SOI: </a:t>
            </a:r>
            <a:r>
              <a:rPr lang="en-US" sz="1600" dirty="0" smtClean="0"/>
              <a:t>3</a:t>
            </a:r>
            <a:endParaRPr lang="en-US" sz="1600" dirty="0"/>
          </a:p>
          <a:p>
            <a:r>
              <a:rPr lang="en-US" sz="1600" dirty="0"/>
              <a:t>ROM: </a:t>
            </a:r>
            <a:r>
              <a:rPr lang="en-US" sz="1600" dirty="0" smtClean="0"/>
              <a:t>3</a:t>
            </a:r>
            <a:endParaRPr lang="en-US" sz="1600" dirty="0"/>
          </a:p>
          <a:p>
            <a:r>
              <a:rPr lang="en-US" sz="1600" dirty="0"/>
              <a:t>Claim total charges: </a:t>
            </a:r>
            <a:r>
              <a:rPr lang="en-US" sz="1600" dirty="0" smtClean="0"/>
              <a:t>$9,908.33</a:t>
            </a:r>
          </a:p>
          <a:p>
            <a:r>
              <a:rPr lang="en-US" sz="1600" dirty="0" smtClean="0"/>
              <a:t>Original </a:t>
            </a:r>
            <a:r>
              <a:rPr lang="en-US" sz="1600" dirty="0"/>
              <a:t>Reimbursement</a:t>
            </a:r>
            <a:r>
              <a:rPr lang="en-US" sz="1600" dirty="0" smtClean="0"/>
              <a:t>: $6,265.74</a:t>
            </a:r>
            <a:endParaRPr lang="en-US" sz="1600" dirty="0"/>
          </a:p>
          <a:p>
            <a:r>
              <a:rPr lang="en-US" dirty="0" smtClean="0"/>
              <a:t>   </a:t>
            </a:r>
            <a:endParaRPr lang="en-US" dirty="0"/>
          </a:p>
        </p:txBody>
      </p:sp>
      <p:sp>
        <p:nvSpPr>
          <p:cNvPr id="7" name="Rectangle 6"/>
          <p:cNvSpPr/>
          <p:nvPr/>
        </p:nvSpPr>
        <p:spPr>
          <a:xfrm>
            <a:off x="4379130" y="2555388"/>
            <a:ext cx="3199681" cy="1569660"/>
          </a:xfrm>
          <a:prstGeom prst="rect">
            <a:avLst/>
          </a:prstGeom>
        </p:spPr>
        <p:txBody>
          <a:bodyPr wrap="square">
            <a:spAutoFit/>
          </a:bodyPr>
          <a:lstStyle/>
          <a:p>
            <a:r>
              <a:rPr lang="en-US" sz="1600" dirty="0"/>
              <a:t>DRG:  </a:t>
            </a:r>
            <a:r>
              <a:rPr lang="en-US" sz="1600" dirty="0" smtClean="0"/>
              <a:t>690 (Kidney and Urinary</a:t>
            </a:r>
          </a:p>
          <a:p>
            <a:r>
              <a:rPr lang="en-US" sz="1600" dirty="0" smtClean="0"/>
              <a:t>Tract Infections without MCC)</a:t>
            </a:r>
            <a:endParaRPr lang="en-US" sz="1600" dirty="0"/>
          </a:p>
          <a:p>
            <a:r>
              <a:rPr lang="en-US" sz="1600" dirty="0"/>
              <a:t>SOI: </a:t>
            </a:r>
            <a:r>
              <a:rPr lang="en-US" sz="1600" dirty="0" smtClean="0">
                <a:solidFill>
                  <a:srgbClr val="C00000"/>
                </a:solidFill>
              </a:rPr>
              <a:t>2</a:t>
            </a:r>
            <a:endParaRPr lang="en-US" sz="1600" dirty="0">
              <a:solidFill>
                <a:srgbClr val="C00000"/>
              </a:solidFill>
            </a:endParaRPr>
          </a:p>
          <a:p>
            <a:r>
              <a:rPr lang="en-US" sz="1600" dirty="0"/>
              <a:t>ROM: </a:t>
            </a:r>
            <a:r>
              <a:rPr lang="en-US" sz="1600" dirty="0" smtClean="0">
                <a:solidFill>
                  <a:srgbClr val="C00000"/>
                </a:solidFill>
              </a:rPr>
              <a:t>2</a:t>
            </a:r>
            <a:endParaRPr lang="en-US" sz="1600" dirty="0">
              <a:solidFill>
                <a:srgbClr val="C00000"/>
              </a:solidFill>
            </a:endParaRPr>
          </a:p>
          <a:p>
            <a:r>
              <a:rPr lang="en-US" sz="1600" dirty="0"/>
              <a:t>Revised Reimbursement</a:t>
            </a:r>
            <a:r>
              <a:rPr lang="en-US" sz="1600" dirty="0" smtClean="0"/>
              <a:t>: $2,873.15</a:t>
            </a:r>
            <a:endParaRPr lang="en-US" sz="1600" dirty="0"/>
          </a:p>
          <a:p>
            <a:r>
              <a:rPr lang="en-US" sz="1600" dirty="0"/>
              <a:t>Recovery Amount Due: </a:t>
            </a:r>
            <a:r>
              <a:rPr lang="en-US" sz="1600" dirty="0" smtClean="0">
                <a:solidFill>
                  <a:srgbClr val="C00000"/>
                </a:solidFill>
              </a:rPr>
              <a:t>$3,392.59</a:t>
            </a:r>
            <a:endParaRPr lang="en-US" sz="1600" dirty="0">
              <a:solidFill>
                <a:srgbClr val="C00000"/>
              </a:solidFill>
            </a:endParaRPr>
          </a:p>
        </p:txBody>
      </p:sp>
      <p:sp>
        <p:nvSpPr>
          <p:cNvPr id="8" name="Rectangle 7"/>
          <p:cNvSpPr/>
          <p:nvPr/>
        </p:nvSpPr>
        <p:spPr>
          <a:xfrm>
            <a:off x="1238744" y="2186056"/>
            <a:ext cx="1410772" cy="369332"/>
          </a:xfrm>
          <a:prstGeom prst="rect">
            <a:avLst/>
          </a:prstGeom>
        </p:spPr>
        <p:txBody>
          <a:bodyPr wrap="none">
            <a:spAutoFit/>
          </a:bodyPr>
          <a:lstStyle/>
          <a:p>
            <a:pPr algn="ctr"/>
            <a:r>
              <a:rPr lang="en-US" b="1" u="sng" dirty="0">
                <a:ln w="0"/>
                <a:solidFill>
                  <a:schemeClr val="accent1">
                    <a:lumMod val="75000"/>
                  </a:schemeClr>
                </a:solidFill>
                <a:effectLst>
                  <a:outerShdw blurRad="38100" dist="19050" dir="2700000" algn="tl" rotWithShape="0">
                    <a:schemeClr val="dk1">
                      <a:alpha val="40000"/>
                    </a:schemeClr>
                  </a:outerShdw>
                </a:effectLst>
              </a:rPr>
              <a:t>Original DRG</a:t>
            </a:r>
          </a:p>
        </p:txBody>
      </p:sp>
      <p:sp>
        <p:nvSpPr>
          <p:cNvPr id="9" name="Rectangle 8"/>
          <p:cNvSpPr/>
          <p:nvPr/>
        </p:nvSpPr>
        <p:spPr>
          <a:xfrm>
            <a:off x="4357073" y="2149102"/>
            <a:ext cx="2823530" cy="369332"/>
          </a:xfrm>
          <a:prstGeom prst="rect">
            <a:avLst/>
          </a:prstGeom>
        </p:spPr>
        <p:txBody>
          <a:bodyPr wrap="none">
            <a:spAutoFit/>
          </a:bodyPr>
          <a:lstStyle/>
          <a:p>
            <a:pPr algn="ctr"/>
            <a:r>
              <a:rPr lang="en-US" b="1" u="sng" dirty="0" smtClean="0">
                <a:ln w="0"/>
                <a:solidFill>
                  <a:schemeClr val="accent1">
                    <a:lumMod val="75000"/>
                  </a:schemeClr>
                </a:solidFill>
                <a:effectLst>
                  <a:outerShdw blurRad="38100" dist="19050" dir="2700000" algn="tl" rotWithShape="0">
                    <a:schemeClr val="dk1">
                      <a:alpha val="40000"/>
                    </a:schemeClr>
                  </a:outerShdw>
                </a:effectLst>
              </a:rPr>
              <a:t>Proposed </a:t>
            </a:r>
            <a:r>
              <a:rPr lang="en-US" b="1" u="sng" dirty="0">
                <a:ln w="0"/>
                <a:solidFill>
                  <a:schemeClr val="accent1">
                    <a:lumMod val="75000"/>
                  </a:schemeClr>
                </a:solidFill>
                <a:effectLst>
                  <a:outerShdw blurRad="38100" dist="19050" dir="2700000" algn="tl" rotWithShape="0">
                    <a:schemeClr val="dk1">
                      <a:alpha val="40000"/>
                    </a:schemeClr>
                  </a:outerShdw>
                </a:effectLst>
              </a:rPr>
              <a:t>DRG </a:t>
            </a:r>
            <a:r>
              <a:rPr lang="en-US" b="1" u="sng" dirty="0" smtClean="0">
                <a:ln w="0"/>
                <a:solidFill>
                  <a:schemeClr val="accent1">
                    <a:lumMod val="75000"/>
                  </a:schemeClr>
                </a:solidFill>
                <a:effectLst>
                  <a:outerShdw blurRad="38100" dist="19050" dir="2700000" algn="tl" rotWithShape="0">
                    <a:schemeClr val="dk1">
                      <a:alpha val="40000"/>
                    </a:schemeClr>
                  </a:outerShdw>
                </a:effectLst>
              </a:rPr>
              <a:t>by Insurance</a:t>
            </a:r>
            <a:endParaRPr lang="en-US" b="1" u="sng" dirty="0">
              <a:ln w="0"/>
              <a:solidFill>
                <a:schemeClr val="accent1">
                  <a:lumMod val="75000"/>
                </a:schemeClr>
              </a:solidFill>
              <a:effectLst>
                <a:outerShdw blurRad="38100" dist="19050" dir="2700000" algn="tl" rotWithShape="0">
                  <a:schemeClr val="dk1">
                    <a:alpha val="40000"/>
                  </a:schemeClr>
                </a:outerShdw>
              </a:effectLst>
            </a:endParaRPr>
          </a:p>
        </p:txBody>
      </p:sp>
      <p:sp>
        <p:nvSpPr>
          <p:cNvPr id="10" name="Rectangle 9"/>
          <p:cNvSpPr/>
          <p:nvPr/>
        </p:nvSpPr>
        <p:spPr>
          <a:xfrm>
            <a:off x="8353169" y="2555388"/>
            <a:ext cx="3673093" cy="1569660"/>
          </a:xfrm>
          <a:prstGeom prst="rect">
            <a:avLst/>
          </a:prstGeom>
        </p:spPr>
        <p:txBody>
          <a:bodyPr wrap="square">
            <a:spAutoFit/>
          </a:bodyPr>
          <a:lstStyle/>
          <a:p>
            <a:r>
              <a:rPr lang="en-US" sz="1600" dirty="0"/>
              <a:t>DRG:  872 (Sepsis or Severe Sepsis</a:t>
            </a:r>
          </a:p>
          <a:p>
            <a:r>
              <a:rPr lang="en-US" sz="1600" dirty="0"/>
              <a:t>without MV &gt;96hrs without MCC)</a:t>
            </a:r>
          </a:p>
          <a:p>
            <a:r>
              <a:rPr lang="en-US" sz="1600" dirty="0"/>
              <a:t>SOI: 3</a:t>
            </a:r>
          </a:p>
          <a:p>
            <a:r>
              <a:rPr lang="en-US" sz="1600" dirty="0"/>
              <a:t>ROM: 3</a:t>
            </a:r>
          </a:p>
          <a:p>
            <a:r>
              <a:rPr lang="en-US" sz="1600" dirty="0" smtClean="0"/>
              <a:t>Insurance Reversal: $3,392.59</a:t>
            </a:r>
            <a:endParaRPr lang="en-US" sz="1600" dirty="0"/>
          </a:p>
          <a:p>
            <a:r>
              <a:rPr lang="en-US" sz="1600" dirty="0" smtClean="0"/>
              <a:t>Final </a:t>
            </a:r>
            <a:r>
              <a:rPr lang="en-US" sz="1600" dirty="0"/>
              <a:t>Reimbursement</a:t>
            </a:r>
            <a:r>
              <a:rPr lang="en-US" sz="1600" dirty="0" smtClean="0"/>
              <a:t>: $6,265.74</a:t>
            </a:r>
            <a:endParaRPr lang="en-US" sz="1600" dirty="0"/>
          </a:p>
        </p:txBody>
      </p:sp>
      <p:sp>
        <p:nvSpPr>
          <p:cNvPr id="11" name="Rectangle 10"/>
          <p:cNvSpPr/>
          <p:nvPr/>
        </p:nvSpPr>
        <p:spPr>
          <a:xfrm>
            <a:off x="8401135" y="2186056"/>
            <a:ext cx="2853217" cy="369332"/>
          </a:xfrm>
          <a:prstGeom prst="rect">
            <a:avLst/>
          </a:prstGeom>
        </p:spPr>
        <p:txBody>
          <a:bodyPr wrap="none">
            <a:spAutoFit/>
          </a:bodyPr>
          <a:lstStyle/>
          <a:p>
            <a:pPr algn="ctr"/>
            <a:r>
              <a:rPr lang="en-US" b="1" u="sng" dirty="0" smtClean="0">
                <a:ln w="0"/>
                <a:solidFill>
                  <a:schemeClr val="accent1">
                    <a:lumMod val="75000"/>
                  </a:schemeClr>
                </a:solidFill>
                <a:effectLst>
                  <a:outerShdw blurRad="38100" dist="19050" dir="2700000" algn="tl" rotWithShape="0">
                    <a:schemeClr val="dk1">
                      <a:alpha val="40000"/>
                    </a:schemeClr>
                  </a:outerShdw>
                </a:effectLst>
              </a:rPr>
              <a:t>Final </a:t>
            </a:r>
            <a:r>
              <a:rPr lang="en-US" b="1" u="sng" dirty="0">
                <a:ln w="0"/>
                <a:solidFill>
                  <a:schemeClr val="accent1">
                    <a:lumMod val="75000"/>
                  </a:schemeClr>
                </a:solidFill>
                <a:effectLst>
                  <a:outerShdw blurRad="38100" dist="19050" dir="2700000" algn="tl" rotWithShape="0">
                    <a:schemeClr val="dk1">
                      <a:alpha val="40000"/>
                    </a:schemeClr>
                  </a:outerShdw>
                </a:effectLst>
              </a:rPr>
              <a:t>DRG </a:t>
            </a:r>
            <a:r>
              <a:rPr lang="en-US" b="1" u="sng" dirty="0" smtClean="0">
                <a:ln w="0"/>
                <a:solidFill>
                  <a:schemeClr val="accent1">
                    <a:lumMod val="75000"/>
                  </a:schemeClr>
                </a:solidFill>
                <a:effectLst>
                  <a:outerShdw blurRad="38100" dist="19050" dir="2700000" algn="tl" rotWithShape="0">
                    <a:schemeClr val="dk1">
                      <a:alpha val="40000"/>
                    </a:schemeClr>
                  </a:outerShdw>
                </a:effectLst>
              </a:rPr>
              <a:t>after Appeal Won</a:t>
            </a:r>
            <a:endParaRPr lang="en-US" b="1" u="sng" dirty="0">
              <a:ln w="0"/>
              <a:solidFill>
                <a:schemeClr val="accent1">
                  <a:lumMod val="75000"/>
                </a:schemeClr>
              </a:solidFill>
              <a:effectLst>
                <a:outerShdw blurRad="38100" dist="19050" dir="2700000" algn="tl" rotWithShape="0">
                  <a:schemeClr val="dk1">
                    <a:alpha val="40000"/>
                  </a:schemeClr>
                </a:outerShdw>
              </a:effectLst>
            </a:endParaRPr>
          </a:p>
        </p:txBody>
      </p:sp>
      <p:sp>
        <p:nvSpPr>
          <p:cNvPr id="12" name="Right Arrow 11"/>
          <p:cNvSpPr/>
          <p:nvPr/>
        </p:nvSpPr>
        <p:spPr>
          <a:xfrm>
            <a:off x="3409286" y="2136481"/>
            <a:ext cx="683741" cy="4386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ight Arrow 12"/>
          <p:cNvSpPr/>
          <p:nvPr/>
        </p:nvSpPr>
        <p:spPr>
          <a:xfrm>
            <a:off x="7430415" y="2123034"/>
            <a:ext cx="727287" cy="458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546490" y="4209320"/>
            <a:ext cx="11271149" cy="2462213"/>
          </a:xfrm>
          <a:prstGeom prst="rect">
            <a:avLst/>
          </a:prstGeom>
        </p:spPr>
        <p:txBody>
          <a:bodyPr wrap="square">
            <a:spAutoFit/>
          </a:bodyPr>
          <a:lstStyle/>
          <a:p>
            <a:r>
              <a:rPr lang="en-US" sz="1400" dirty="0"/>
              <a:t>DRG </a:t>
            </a:r>
            <a:r>
              <a:rPr lang="en-US" sz="1400" dirty="0" smtClean="0"/>
              <a:t>WIN </a:t>
            </a:r>
            <a:r>
              <a:rPr lang="en-US" sz="1400" dirty="0"/>
              <a:t>was based on:</a:t>
            </a:r>
          </a:p>
          <a:p>
            <a:pPr marL="342900" indent="-342900">
              <a:buFont typeface="+mj-lt"/>
              <a:buAutoNum type="arabicPeriod"/>
            </a:pPr>
            <a:r>
              <a:rPr lang="en-US" sz="1400" dirty="0"/>
              <a:t>C</a:t>
            </a:r>
            <a:r>
              <a:rPr lang="en-US" sz="1400" dirty="0" smtClean="0"/>
              <a:t>onsistent </a:t>
            </a:r>
            <a:r>
              <a:rPr lang="en-US" sz="1400" dirty="0"/>
              <a:t>and supportive documentation in the medical record:</a:t>
            </a:r>
          </a:p>
          <a:p>
            <a:pPr marL="800100" lvl="1" indent="-342900">
              <a:buFont typeface="+mj-lt"/>
              <a:buAutoNum type="alphaUcPeriod"/>
            </a:pPr>
            <a:r>
              <a:rPr lang="en-US" sz="1400" dirty="0"/>
              <a:t>Sepsis was clearly, consistently and appropriately diagnosed by the admitting </a:t>
            </a:r>
            <a:r>
              <a:rPr lang="en-US" sz="1400" dirty="0" smtClean="0"/>
              <a:t>provider, in the daily progress notes along with status updates. Discharging provider documented </a:t>
            </a:r>
            <a:r>
              <a:rPr lang="en-US" sz="1400" dirty="0" smtClean="0">
                <a:solidFill>
                  <a:srgbClr val="C00000"/>
                </a:solidFill>
              </a:rPr>
              <a:t>Sepsis secondary to UTI present on admission </a:t>
            </a:r>
            <a:r>
              <a:rPr lang="en-US" sz="1400" dirty="0" smtClean="0"/>
              <a:t>as discharge diagnosis in the DC Summary. </a:t>
            </a:r>
          </a:p>
          <a:p>
            <a:pPr marL="800100" lvl="1" indent="-342900">
              <a:buFont typeface="+mj-lt"/>
              <a:buAutoNum type="alphaUcPeriod"/>
            </a:pPr>
            <a:r>
              <a:rPr lang="en-US" sz="1400" dirty="0" smtClean="0"/>
              <a:t>Admitting Provider </a:t>
            </a:r>
            <a:r>
              <a:rPr lang="en-US" sz="1400" dirty="0" smtClean="0">
                <a:solidFill>
                  <a:srgbClr val="C00000"/>
                </a:solidFill>
              </a:rPr>
              <a:t>“Sepsis 2/2 UTI with fever, hypotension, and </a:t>
            </a:r>
            <a:r>
              <a:rPr lang="en-US" sz="1400" dirty="0" err="1" smtClean="0">
                <a:solidFill>
                  <a:srgbClr val="C00000"/>
                </a:solidFill>
              </a:rPr>
              <a:t>bandemia</a:t>
            </a:r>
            <a:r>
              <a:rPr lang="en-US" sz="1400" dirty="0" smtClean="0"/>
              <a:t>”.. Plan “IVF resuscitation, Ceftriaxone, </a:t>
            </a:r>
            <a:r>
              <a:rPr lang="en-US" sz="1400" dirty="0" err="1" smtClean="0"/>
              <a:t>Flagyl</a:t>
            </a:r>
            <a:endParaRPr lang="en-US" sz="1400" dirty="0" smtClean="0"/>
          </a:p>
          <a:p>
            <a:pPr marL="800100" lvl="1" indent="-342900">
              <a:buFont typeface="+mj-lt"/>
              <a:buAutoNum type="alphaUcPeriod"/>
            </a:pPr>
            <a:r>
              <a:rPr lang="en-US" sz="1400" dirty="0" smtClean="0"/>
              <a:t>Sepsis secondary to UTI documented in daily progress notes with status updates “</a:t>
            </a:r>
            <a:r>
              <a:rPr lang="en-US" sz="1400" dirty="0" smtClean="0">
                <a:solidFill>
                  <a:srgbClr val="C00000"/>
                </a:solidFill>
              </a:rPr>
              <a:t>Sepsis improving- </a:t>
            </a:r>
            <a:r>
              <a:rPr lang="en-US" sz="1400" dirty="0" smtClean="0"/>
              <a:t>T max 37.8, </a:t>
            </a:r>
            <a:r>
              <a:rPr lang="en-US" sz="1400" dirty="0" smtClean="0">
                <a:solidFill>
                  <a:srgbClr val="C00000"/>
                </a:solidFill>
              </a:rPr>
              <a:t>BP low but stable, </a:t>
            </a:r>
            <a:r>
              <a:rPr lang="en-US" sz="1400" dirty="0" err="1" smtClean="0">
                <a:solidFill>
                  <a:srgbClr val="C00000"/>
                </a:solidFill>
              </a:rPr>
              <a:t>bandemia</a:t>
            </a:r>
            <a:r>
              <a:rPr lang="en-US" sz="1400" dirty="0" smtClean="0">
                <a:solidFill>
                  <a:srgbClr val="C00000"/>
                </a:solidFill>
              </a:rPr>
              <a:t> resolved”; “Urinary urgency/frequency improving”: “Will stop IVF’s given CHF </a:t>
            </a:r>
            <a:r>
              <a:rPr lang="en-US" sz="1400" dirty="0" err="1" smtClean="0">
                <a:solidFill>
                  <a:srgbClr val="C00000"/>
                </a:solidFill>
              </a:rPr>
              <a:t>hx</a:t>
            </a:r>
            <a:r>
              <a:rPr lang="en-US" sz="1400" dirty="0" smtClean="0">
                <a:solidFill>
                  <a:srgbClr val="C00000"/>
                </a:solidFill>
              </a:rPr>
              <a:t> and patient taking </a:t>
            </a:r>
            <a:r>
              <a:rPr lang="en-US" sz="1400" dirty="0" err="1" smtClean="0">
                <a:solidFill>
                  <a:srgbClr val="C00000"/>
                </a:solidFill>
              </a:rPr>
              <a:t>po</a:t>
            </a:r>
            <a:r>
              <a:rPr lang="en-US" sz="1400" dirty="0" smtClean="0">
                <a:solidFill>
                  <a:srgbClr val="C00000"/>
                </a:solidFill>
              </a:rPr>
              <a:t>”  </a:t>
            </a:r>
            <a:r>
              <a:rPr lang="en-US" sz="1400" dirty="0" smtClean="0"/>
              <a:t>Minimal cut and paste – progress note updated and accurately reflected patient’s response to treatment rendered.</a:t>
            </a:r>
          </a:p>
          <a:p>
            <a:pPr marL="800100" lvl="1" indent="-342900">
              <a:buFont typeface="+mj-lt"/>
              <a:buAutoNum type="alphaUcPeriod"/>
            </a:pPr>
            <a:r>
              <a:rPr lang="en-US" sz="1400" dirty="0" smtClean="0">
                <a:solidFill>
                  <a:srgbClr val="C00000"/>
                </a:solidFill>
              </a:rPr>
              <a:t>Sepsis protocol was followed, patient received 3000ml IV fluid bolus and remained on IVF’s for 48hrs. IV </a:t>
            </a:r>
            <a:r>
              <a:rPr lang="en-US" sz="1400" dirty="0" err="1" smtClean="0">
                <a:solidFill>
                  <a:srgbClr val="C00000"/>
                </a:solidFill>
              </a:rPr>
              <a:t>abx</a:t>
            </a:r>
            <a:r>
              <a:rPr lang="en-US" sz="1400" dirty="0" smtClean="0">
                <a:solidFill>
                  <a:srgbClr val="C00000"/>
                </a:solidFill>
              </a:rPr>
              <a:t> (ceftriaxone &amp; </a:t>
            </a:r>
            <a:r>
              <a:rPr lang="en-US" sz="1400" dirty="0" err="1" smtClean="0">
                <a:solidFill>
                  <a:srgbClr val="C00000"/>
                </a:solidFill>
              </a:rPr>
              <a:t>flagyl</a:t>
            </a:r>
            <a:r>
              <a:rPr lang="en-US" sz="1400" dirty="0" smtClean="0">
                <a:solidFill>
                  <a:srgbClr val="C00000"/>
                </a:solidFill>
              </a:rPr>
              <a:t>)</a:t>
            </a:r>
            <a:r>
              <a:rPr lang="en-US" sz="1400" dirty="0" smtClean="0"/>
              <a:t>.  </a:t>
            </a:r>
            <a:endParaRPr lang="en-US" sz="1400" dirty="0"/>
          </a:p>
          <a:p>
            <a:pPr marL="800100" lvl="1" indent="-342900">
              <a:buFont typeface="+mj-lt"/>
              <a:buAutoNum type="alphaUcPeriod"/>
            </a:pPr>
            <a:r>
              <a:rPr lang="en-US" sz="1400" dirty="0" smtClean="0"/>
              <a:t>Physical </a:t>
            </a:r>
            <a:r>
              <a:rPr lang="en-US" sz="1400" dirty="0"/>
              <a:t>Exam </a:t>
            </a:r>
            <a:r>
              <a:rPr lang="en-US" sz="1400" dirty="0" smtClean="0"/>
              <a:t>Findings: </a:t>
            </a:r>
            <a:r>
              <a:rPr lang="en-US" sz="1400" dirty="0" smtClean="0">
                <a:solidFill>
                  <a:srgbClr val="C00000"/>
                </a:solidFill>
              </a:rPr>
              <a:t>“fever”, “weakness”;  “feeling better but appears very fatigued”</a:t>
            </a:r>
          </a:p>
          <a:p>
            <a:pPr marL="342900" indent="-342900">
              <a:buFont typeface="+mj-lt"/>
              <a:buAutoNum type="arabicPeriod"/>
            </a:pPr>
            <a:r>
              <a:rPr lang="en-US" sz="1400" dirty="0" smtClean="0"/>
              <a:t>Physician </a:t>
            </a:r>
            <a:r>
              <a:rPr lang="en-US" sz="1400" dirty="0" smtClean="0">
                <a:solidFill>
                  <a:srgbClr val="C00000"/>
                </a:solidFill>
              </a:rPr>
              <a:t>related the hypotension to Sepsis using “with”.  </a:t>
            </a:r>
            <a:r>
              <a:rPr lang="en-US" sz="1400" dirty="0" smtClean="0"/>
              <a:t>Can also use terms such as ‘’due to”, “related to”, “as evidence by”</a:t>
            </a:r>
            <a:endParaRPr lang="en-US" sz="1400" dirty="0"/>
          </a:p>
        </p:txBody>
      </p:sp>
    </p:spTree>
    <p:extLst>
      <p:ext uri="{BB962C8B-B14F-4D97-AF65-F5344CB8AC3E}">
        <p14:creationId xmlns:p14="http://schemas.microsoft.com/office/powerpoint/2010/main" val="12870758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39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144443" y="202985"/>
            <a:ext cx="11936217" cy="769441"/>
          </a:xfrm>
          <a:prstGeom prst="rect">
            <a:avLst/>
          </a:prstGeom>
          <a:noFill/>
        </p:spPr>
        <p:txBody>
          <a:bodyPr wrap="none" lIns="91440" tIns="45720" rIns="91440" bIns="45720">
            <a:spAutoFit/>
          </a:bodyPr>
          <a:lstStyle/>
          <a:p>
            <a:pPr algn="ctr"/>
            <a:r>
              <a:rPr lang="en-US" sz="4400" dirty="0" smtClean="0">
                <a:ln w="0"/>
                <a:solidFill>
                  <a:schemeClr val="accent1"/>
                </a:solidFill>
                <a:effectLst>
                  <a:outerShdw blurRad="38100" dist="25400" dir="5400000" algn="ctr" rotWithShape="0">
                    <a:srgbClr val="6E747A">
                      <a:alpha val="43000"/>
                    </a:srgbClr>
                  </a:outerShdw>
                </a:effectLst>
              </a:rPr>
              <a:t>So, When it Comes to the Patient’s Medical Record:</a:t>
            </a:r>
            <a:endParaRPr lang="en-US" sz="4400" b="0"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348342" y="871656"/>
            <a:ext cx="11103429" cy="5170646"/>
          </a:xfrm>
          <a:prstGeom prst="rect">
            <a:avLst/>
          </a:prstGeom>
          <a:noFill/>
        </p:spPr>
        <p:txBody>
          <a:bodyPr wrap="square" rtlCol="0">
            <a:spAutoFit/>
          </a:bodyPr>
          <a:lstStyle/>
          <a:p>
            <a:endParaRPr lang="en-US" sz="2200" dirty="0"/>
          </a:p>
          <a:p>
            <a:pPr marL="285750" indent="-285750">
              <a:buFont typeface="Arial" panose="020B0604020202020204" pitchFamily="34" charset="0"/>
              <a:buChar char="•"/>
            </a:pPr>
            <a:r>
              <a:rPr lang="en-US" sz="2800" b="1" u="sng" dirty="0" smtClean="0"/>
              <a:t>Your documentation is looked at </a:t>
            </a:r>
            <a:r>
              <a:rPr lang="en-US" sz="2800" dirty="0" smtClean="0"/>
              <a:t>by many to make sure it is accurate, valid, and complete.</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Be cautious when using cut and paste.  You do not want to carry forward any inaccurate or old information.  It can be seen by all.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Make sure your physical exams give a clear picture of what the patient looks like at the time you are completing it.</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smtClean="0"/>
              <a:t>Be sure to individualize and update your documentation daily to ensure the documentation is most accurate.</a:t>
            </a:r>
            <a:endParaRPr lang="en-US" sz="2800" dirty="0"/>
          </a:p>
        </p:txBody>
      </p:sp>
    </p:spTree>
    <p:extLst>
      <p:ext uri="{BB962C8B-B14F-4D97-AF65-F5344CB8AC3E}">
        <p14:creationId xmlns:p14="http://schemas.microsoft.com/office/powerpoint/2010/main" val="23769680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858" y="1636599"/>
            <a:ext cx="10563496" cy="2677656"/>
          </a:xfrm>
          <a:prstGeom prst="rect">
            <a:avLst/>
          </a:prstGeom>
        </p:spPr>
        <p:txBody>
          <a:bodyPr wrap="square">
            <a:spAutoFit/>
          </a:bodyPr>
          <a:lstStyle/>
          <a:p>
            <a:pPr marL="457200" indent="-457200">
              <a:buFont typeface="Wingdings" panose="05000000000000000000" pitchFamily="2" charset="2"/>
              <a:buChar char="Ø"/>
            </a:pPr>
            <a:r>
              <a:rPr lang="en-US" sz="2800" dirty="0">
                <a:latin typeface="Imprint MT Shadow" panose="04020605060303030202" pitchFamily="82" charset="0"/>
              </a:rPr>
              <a:t>Severe Sepsis and Septic Shock impact approximately 50,000 patients in </a:t>
            </a:r>
            <a:r>
              <a:rPr lang="en-US" sz="2800" dirty="0" smtClean="0">
                <a:latin typeface="Imprint MT Shadow" panose="04020605060303030202" pitchFamily="82" charset="0"/>
              </a:rPr>
              <a:t>NY </a:t>
            </a:r>
            <a:r>
              <a:rPr lang="en-US" sz="2800" dirty="0">
                <a:latin typeface="Imprint MT Shadow" panose="04020605060303030202" pitchFamily="82" charset="0"/>
              </a:rPr>
              <a:t>State every year.  </a:t>
            </a:r>
            <a:endParaRPr lang="en-US" sz="2800" dirty="0" smtClean="0">
              <a:latin typeface="Imprint MT Shadow" panose="04020605060303030202" pitchFamily="82" charset="0"/>
            </a:endParaRPr>
          </a:p>
          <a:p>
            <a:endParaRPr lang="en-US" sz="2800" dirty="0">
              <a:latin typeface="Imprint MT Shadow" panose="04020605060303030202" pitchFamily="82" charset="0"/>
            </a:endParaRPr>
          </a:p>
          <a:p>
            <a:pPr marL="457200" indent="-457200">
              <a:buFont typeface="Wingdings" panose="05000000000000000000" pitchFamily="2" charset="2"/>
              <a:buChar char="Ø"/>
            </a:pPr>
            <a:r>
              <a:rPr lang="en-US" sz="2800" dirty="0">
                <a:latin typeface="Imprint MT Shadow" panose="04020605060303030202" pitchFamily="82" charset="0"/>
              </a:rPr>
              <a:t>B</a:t>
            </a:r>
            <a:r>
              <a:rPr lang="en-US" sz="2800" dirty="0" smtClean="0">
                <a:latin typeface="Imprint MT Shadow" panose="04020605060303030202" pitchFamily="82" charset="0"/>
              </a:rPr>
              <a:t>efore </a:t>
            </a:r>
            <a:r>
              <a:rPr lang="en-US" sz="2800" dirty="0">
                <a:latin typeface="Imprint MT Shadow" panose="04020605060303030202" pitchFamily="82" charset="0"/>
              </a:rPr>
              <a:t>the implementation of NYS </a:t>
            </a:r>
            <a:r>
              <a:rPr lang="en-US" sz="2800" dirty="0" smtClean="0">
                <a:latin typeface="Imprint MT Shadow" panose="04020605060303030202" pitchFamily="82" charset="0"/>
              </a:rPr>
              <a:t>Sepsis </a:t>
            </a:r>
            <a:r>
              <a:rPr lang="en-US" sz="2800" dirty="0">
                <a:latin typeface="Imprint MT Shadow" panose="04020605060303030202" pitchFamily="82" charset="0"/>
              </a:rPr>
              <a:t>Care Improvement </a:t>
            </a:r>
            <a:r>
              <a:rPr lang="en-US" sz="2800" dirty="0" smtClean="0">
                <a:latin typeface="Imprint MT Shadow" panose="04020605060303030202" pitchFamily="82" charset="0"/>
              </a:rPr>
              <a:t>Initiative</a:t>
            </a:r>
            <a:r>
              <a:rPr lang="en-US" dirty="0" smtClean="0">
                <a:latin typeface="Imprint MT Shadow" panose="04020605060303030202" pitchFamily="82" charset="0"/>
              </a:rPr>
              <a:t>, </a:t>
            </a:r>
            <a:r>
              <a:rPr lang="en-US" sz="2800" dirty="0" smtClean="0">
                <a:latin typeface="Imprint MT Shadow" panose="04020605060303030202" pitchFamily="82" charset="0"/>
              </a:rPr>
              <a:t>30</a:t>
            </a:r>
            <a:r>
              <a:rPr lang="en-US" sz="2800" dirty="0">
                <a:latin typeface="Imprint MT Shadow" panose="04020605060303030202" pitchFamily="82" charset="0"/>
              </a:rPr>
              <a:t>% of these </a:t>
            </a:r>
            <a:r>
              <a:rPr lang="en-US" sz="2800" dirty="0" smtClean="0">
                <a:latin typeface="Imprint MT Shadow" panose="04020605060303030202" pitchFamily="82" charset="0"/>
              </a:rPr>
              <a:t>patient’s, on average, died </a:t>
            </a:r>
            <a:r>
              <a:rPr lang="en-US" sz="2800" dirty="0">
                <a:latin typeface="Imprint MT Shadow" panose="04020605060303030202" pitchFamily="82" charset="0"/>
              </a:rPr>
              <a:t>from this </a:t>
            </a:r>
            <a:r>
              <a:rPr lang="en-US" sz="2800" dirty="0" smtClean="0">
                <a:latin typeface="Imprint MT Shadow" panose="04020605060303030202" pitchFamily="82" charset="0"/>
              </a:rPr>
              <a:t>syndrome.</a:t>
            </a:r>
            <a:endParaRPr lang="en-US" sz="2800" dirty="0">
              <a:latin typeface="Imprint MT Shadow" panose="04020605060303030202" pitchFamily="82" charset="0"/>
            </a:endParaRPr>
          </a:p>
        </p:txBody>
      </p:sp>
      <p:sp>
        <p:nvSpPr>
          <p:cNvPr id="3" name="Rectangle 2"/>
          <p:cNvSpPr/>
          <p:nvPr/>
        </p:nvSpPr>
        <p:spPr>
          <a:xfrm>
            <a:off x="3157530" y="224135"/>
            <a:ext cx="518026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Redefining Sepsis</a:t>
            </a:r>
            <a:endPar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4350" y="4417011"/>
            <a:ext cx="3810000" cy="2019300"/>
          </a:xfrm>
          <a:prstGeom prst="rect">
            <a:avLst/>
          </a:prstGeom>
        </p:spPr>
      </p:pic>
    </p:spTree>
    <p:extLst>
      <p:ext uri="{BB962C8B-B14F-4D97-AF65-F5344CB8AC3E}">
        <p14:creationId xmlns:p14="http://schemas.microsoft.com/office/powerpoint/2010/main" val="32683511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8882" y="231874"/>
            <a:ext cx="6053067" cy="954107"/>
          </a:xfrm>
          <a:prstGeom prst="rect">
            <a:avLst/>
          </a:prstGeom>
        </p:spPr>
        <p:txBody>
          <a:bodyPr wrap="none">
            <a:spAutoFit/>
          </a:bodyPr>
          <a:lstStyle/>
          <a:p>
            <a:r>
              <a:rPr lang="en-US" sz="2800" b="1" dirty="0"/>
              <a:t>NYS Sepsis Care Improvement </a:t>
            </a:r>
            <a:r>
              <a:rPr lang="en-US" sz="2800" b="1" dirty="0" smtClean="0"/>
              <a:t>Initiative</a:t>
            </a:r>
          </a:p>
          <a:p>
            <a:pPr algn="ctr"/>
            <a:r>
              <a:rPr lang="en-US" sz="2800" b="1" dirty="0" smtClean="0"/>
              <a:t>“Surviving Sepsis Campaign”</a:t>
            </a:r>
          </a:p>
        </p:txBody>
      </p:sp>
      <p:sp>
        <p:nvSpPr>
          <p:cNvPr id="3" name="TextBox 2"/>
          <p:cNvSpPr txBox="1"/>
          <p:nvPr/>
        </p:nvSpPr>
        <p:spPr>
          <a:xfrm>
            <a:off x="587709" y="1435737"/>
            <a:ext cx="10948087" cy="4708981"/>
          </a:xfrm>
          <a:prstGeom prst="rect">
            <a:avLst/>
          </a:prstGeom>
          <a:noFill/>
        </p:spPr>
        <p:txBody>
          <a:bodyPr wrap="square" rtlCol="0">
            <a:spAutoFit/>
          </a:bodyPr>
          <a:lstStyle/>
          <a:p>
            <a:pPr marL="285750" indent="-285750">
              <a:buFont typeface="Wingdings" panose="05000000000000000000" pitchFamily="2" charset="2"/>
              <a:buChar char="Ø"/>
            </a:pPr>
            <a:r>
              <a:rPr lang="en-US" sz="2000" dirty="0"/>
              <a:t>Early detection of </a:t>
            </a:r>
            <a:r>
              <a:rPr lang="en-US" sz="2000" dirty="0" smtClean="0"/>
              <a:t>severe sepsis </a:t>
            </a:r>
            <a:r>
              <a:rPr lang="en-US" sz="2000" dirty="0"/>
              <a:t>combined with timely and appropriate interventions saves </a:t>
            </a:r>
            <a:r>
              <a:rPr lang="en-US" sz="2000" dirty="0" smtClean="0"/>
              <a:t>lives! </a:t>
            </a:r>
          </a:p>
          <a:p>
            <a:endParaRPr lang="en-US" sz="2000" dirty="0" smtClean="0"/>
          </a:p>
          <a:p>
            <a:pPr marL="285750" indent="-285750">
              <a:buFont typeface="Wingdings" panose="05000000000000000000" pitchFamily="2" charset="2"/>
              <a:buChar char="Ø"/>
            </a:pPr>
            <a:r>
              <a:rPr lang="en-US" sz="2000" dirty="0" smtClean="0"/>
              <a:t>NYS Regulations (Sections 405.2 and 405.4) require all NYS Hospitals that provide care to patients with Severe Sepsis develop and implement a Severe sepsis protocol.  </a:t>
            </a:r>
          </a:p>
          <a:p>
            <a:pPr marL="285750" indent="-285750">
              <a:buFont typeface="Wingdings" panose="05000000000000000000" pitchFamily="2" charset="2"/>
              <a:buChar char="Ø"/>
            </a:pPr>
            <a:endParaRPr lang="en-US" sz="2000" dirty="0" smtClean="0"/>
          </a:p>
          <a:p>
            <a:pPr marL="285750" indent="-285750">
              <a:buFont typeface="Wingdings" panose="05000000000000000000" pitchFamily="2" charset="2"/>
              <a:buChar char="Ø"/>
            </a:pPr>
            <a:r>
              <a:rPr lang="en-US" sz="2000" dirty="0" smtClean="0"/>
              <a:t>Hospitals were able to develop their own protocols, however, Hospitals were given minimal requirement instructions:</a:t>
            </a:r>
          </a:p>
          <a:p>
            <a:pPr marL="800100" lvl="1" indent="-342900">
              <a:buFont typeface="+mj-lt"/>
              <a:buAutoNum type="arabicPeriod"/>
            </a:pPr>
            <a:r>
              <a:rPr lang="en-US" sz="2000" dirty="0" smtClean="0"/>
              <a:t>Had to be based on evidence - based guidelines</a:t>
            </a:r>
          </a:p>
          <a:p>
            <a:pPr marL="800100" lvl="1" indent="-342900">
              <a:buFont typeface="+mj-lt"/>
              <a:buAutoNum type="arabicPeriod"/>
            </a:pPr>
            <a:r>
              <a:rPr lang="en-US" sz="2000" dirty="0" smtClean="0"/>
              <a:t>Have targeted timeframes for critical interventions</a:t>
            </a:r>
          </a:p>
          <a:p>
            <a:pPr marL="1257300" lvl="2" indent="-342900">
              <a:buFont typeface="+mj-lt"/>
              <a:buAutoNum type="alphaUcPeriod"/>
            </a:pPr>
            <a:r>
              <a:rPr lang="en-US" sz="2000" dirty="0" smtClean="0"/>
              <a:t>Measurement of a blood lactate level</a:t>
            </a:r>
          </a:p>
          <a:p>
            <a:pPr marL="1257300" lvl="2" indent="-342900">
              <a:buFont typeface="+mj-lt"/>
              <a:buAutoNum type="alphaUcPeriod"/>
            </a:pPr>
            <a:r>
              <a:rPr lang="en-US" sz="2000" dirty="0" smtClean="0"/>
              <a:t>Collection of blood cultures</a:t>
            </a:r>
          </a:p>
          <a:p>
            <a:pPr marL="1257300" lvl="2" indent="-342900">
              <a:buFont typeface="+mj-lt"/>
              <a:buAutoNum type="alphaUcPeriod"/>
            </a:pPr>
            <a:r>
              <a:rPr lang="en-US" sz="2000" dirty="0" smtClean="0"/>
              <a:t>Administration of broad spectrum antibiotics</a:t>
            </a:r>
          </a:p>
          <a:p>
            <a:pPr marL="1257300" lvl="2" indent="-342900">
              <a:buFont typeface="+mj-lt"/>
              <a:buAutoNum type="alphaUcPeriod"/>
            </a:pPr>
            <a:r>
              <a:rPr lang="en-US" sz="2000" dirty="0" smtClean="0"/>
              <a:t>Fluid administration</a:t>
            </a:r>
          </a:p>
          <a:p>
            <a:pPr marL="1257300" lvl="2" indent="-342900">
              <a:buFont typeface="+mj-lt"/>
              <a:buAutoNum type="alphaUcPeriod"/>
            </a:pPr>
            <a:r>
              <a:rPr lang="en-US" sz="2000" dirty="0" smtClean="0"/>
              <a:t>Fluid status assessment</a:t>
            </a:r>
          </a:p>
          <a:p>
            <a:pPr marL="1257300" lvl="2" indent="-342900">
              <a:buFont typeface="+mj-lt"/>
              <a:buAutoNum type="alphaUcPeriod"/>
            </a:pPr>
            <a:r>
              <a:rPr lang="en-US" sz="2000" dirty="0" smtClean="0"/>
              <a:t>Vasopressors and re-measurement of lactate for eligible patients</a:t>
            </a:r>
          </a:p>
        </p:txBody>
      </p:sp>
    </p:spTree>
    <p:extLst>
      <p:ext uri="{BB962C8B-B14F-4D97-AF65-F5344CB8AC3E}">
        <p14:creationId xmlns:p14="http://schemas.microsoft.com/office/powerpoint/2010/main" val="63411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96388" y="1764383"/>
            <a:ext cx="11129554" cy="4154984"/>
          </a:xfrm>
          <a:prstGeom prst="rect">
            <a:avLst/>
          </a:prstGeom>
        </p:spPr>
        <p:txBody>
          <a:bodyPr wrap="square">
            <a:spAutoFit/>
          </a:bodyPr>
          <a:lstStyle/>
          <a:p>
            <a:pPr marL="285750" indent="-285750">
              <a:buFont typeface="Wingdings" panose="05000000000000000000" pitchFamily="2" charset="2"/>
              <a:buChar char="Ø"/>
            </a:pPr>
            <a:r>
              <a:rPr lang="en-US" sz="2400" dirty="0"/>
              <a:t>Each Hospital was required to submit their Severe Sepsis/Septic Shock Protocol to the NYS Department of Health for review followed by implementation of the </a:t>
            </a:r>
            <a:r>
              <a:rPr lang="en-US" sz="2400" dirty="0" smtClean="0"/>
              <a:t>protocol</a:t>
            </a:r>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Every Hospital in NYS that cares for Severe Sepsis patients is required to report data on all diagnosed cases of severe sepsis/septic shock </a:t>
            </a:r>
            <a:endParaRPr lang="en-US" sz="2400" dirty="0" smtClean="0"/>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The NYS Department of Health then aggregates this data and publishes this data for all to see. </a:t>
            </a:r>
            <a:endParaRPr lang="en-US" sz="2400" dirty="0" smtClean="0"/>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CMS requires Hospitals to abstract specific data on Severe Sepsis/Septic Shock patient’s and also publically reports this </a:t>
            </a:r>
            <a:r>
              <a:rPr lang="en-US" sz="2400" dirty="0" smtClean="0"/>
              <a:t>data.  It is a core measure. </a:t>
            </a:r>
            <a:endParaRPr lang="en-US" sz="2400" dirty="0"/>
          </a:p>
        </p:txBody>
      </p:sp>
      <p:sp>
        <p:nvSpPr>
          <p:cNvPr id="3" name="Rectangle 2"/>
          <p:cNvSpPr/>
          <p:nvPr/>
        </p:nvSpPr>
        <p:spPr>
          <a:xfrm>
            <a:off x="3098882" y="231874"/>
            <a:ext cx="6053067" cy="954107"/>
          </a:xfrm>
          <a:prstGeom prst="rect">
            <a:avLst/>
          </a:prstGeom>
        </p:spPr>
        <p:txBody>
          <a:bodyPr wrap="none">
            <a:spAutoFit/>
          </a:bodyPr>
          <a:lstStyle/>
          <a:p>
            <a:r>
              <a:rPr lang="en-US" sz="2800" b="1" dirty="0"/>
              <a:t>NYS Sepsis Care Improvement </a:t>
            </a:r>
            <a:r>
              <a:rPr lang="en-US" sz="2800" b="1" dirty="0" smtClean="0"/>
              <a:t>Initiative</a:t>
            </a:r>
          </a:p>
          <a:p>
            <a:pPr algn="ctr"/>
            <a:r>
              <a:rPr lang="en-US" sz="2800" b="1" dirty="0" smtClean="0"/>
              <a:t>“Surviving Sepsis Campaign”</a:t>
            </a:r>
          </a:p>
        </p:txBody>
      </p:sp>
    </p:spTree>
    <p:extLst>
      <p:ext uri="{BB962C8B-B14F-4D97-AF65-F5344CB8AC3E}">
        <p14:creationId xmlns:p14="http://schemas.microsoft.com/office/powerpoint/2010/main" val="1723929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38897" y="164757"/>
            <a:ext cx="3072712" cy="4530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Early recognition/Diagnosis Pathway</a:t>
            </a:r>
          </a:p>
          <a:p>
            <a:pPr algn="ctr"/>
            <a:r>
              <a:rPr lang="en-US" sz="1400" dirty="0" smtClean="0"/>
              <a:t>Severe Sepsis/Septic Shock</a:t>
            </a:r>
            <a:endParaRPr lang="en-US" sz="1400" dirty="0"/>
          </a:p>
        </p:txBody>
      </p:sp>
      <p:sp>
        <p:nvSpPr>
          <p:cNvPr id="5" name="Flowchart: Preparation 4"/>
          <p:cNvSpPr/>
          <p:nvPr/>
        </p:nvSpPr>
        <p:spPr>
          <a:xfrm>
            <a:off x="3698784" y="178084"/>
            <a:ext cx="1359243" cy="834082"/>
          </a:xfrm>
          <a:prstGeom prst="flowChartPreparatio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Is there a possibility or confirmed infection</a:t>
            </a:r>
            <a:endParaRPr lang="en-US" sz="1000" dirty="0">
              <a:solidFill>
                <a:schemeClr val="tx1"/>
              </a:solidFill>
            </a:endParaRPr>
          </a:p>
        </p:txBody>
      </p:sp>
      <p:sp>
        <p:nvSpPr>
          <p:cNvPr id="7" name="Flowchart: Preparation 6"/>
          <p:cNvSpPr/>
          <p:nvPr/>
        </p:nvSpPr>
        <p:spPr>
          <a:xfrm>
            <a:off x="2977975" y="1381054"/>
            <a:ext cx="2920314" cy="1438013"/>
          </a:xfrm>
          <a:prstGeom prst="flowChartPreparatio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Patient has 2 or more of the following present:</a:t>
            </a:r>
          </a:p>
          <a:p>
            <a:pPr marL="171450" indent="-171450">
              <a:buFont typeface="Arial" panose="020B0604020202020204" pitchFamily="34" charset="0"/>
              <a:buChar char="•"/>
            </a:pPr>
            <a:r>
              <a:rPr lang="en-US" sz="1000" dirty="0" smtClean="0">
                <a:solidFill>
                  <a:schemeClr val="tx1"/>
                </a:solidFill>
              </a:rPr>
              <a:t>Temperature &gt; 38.3 C (100.9 F) or &lt; 36.0 C (96.* F)</a:t>
            </a:r>
          </a:p>
          <a:p>
            <a:pPr marL="171450" indent="-171450">
              <a:buFont typeface="Arial" panose="020B0604020202020204" pitchFamily="34" charset="0"/>
              <a:buChar char="•"/>
            </a:pPr>
            <a:r>
              <a:rPr lang="en-US" sz="1000" dirty="0" smtClean="0">
                <a:solidFill>
                  <a:schemeClr val="tx1"/>
                </a:solidFill>
              </a:rPr>
              <a:t>Pulse &gt; 90 bpm</a:t>
            </a:r>
          </a:p>
          <a:p>
            <a:pPr marL="171450" indent="-171450">
              <a:buFont typeface="Arial" panose="020B0604020202020204" pitchFamily="34" charset="0"/>
              <a:buChar char="•"/>
            </a:pPr>
            <a:r>
              <a:rPr lang="en-US" sz="1000" dirty="0" smtClean="0">
                <a:solidFill>
                  <a:schemeClr val="tx1"/>
                </a:solidFill>
              </a:rPr>
              <a:t>Respiratory Rate &gt; 20/min</a:t>
            </a:r>
          </a:p>
          <a:p>
            <a:pPr marL="171450" indent="-171450">
              <a:buFont typeface="Arial" panose="020B0604020202020204" pitchFamily="34" charset="0"/>
              <a:buChar char="•"/>
            </a:pPr>
            <a:r>
              <a:rPr lang="en-US" sz="1000" dirty="0" smtClean="0">
                <a:solidFill>
                  <a:schemeClr val="tx1"/>
                </a:solidFill>
              </a:rPr>
              <a:t>WBC &gt; 12 or &lt; 4 or &gt; 10% bands</a:t>
            </a:r>
            <a:endParaRPr lang="en-US" sz="1000" dirty="0">
              <a:solidFill>
                <a:schemeClr val="tx1"/>
              </a:solidFill>
            </a:endParaRPr>
          </a:p>
        </p:txBody>
      </p:sp>
      <p:sp>
        <p:nvSpPr>
          <p:cNvPr id="8" name="Rectangle 7"/>
          <p:cNvSpPr/>
          <p:nvPr/>
        </p:nvSpPr>
        <p:spPr>
          <a:xfrm>
            <a:off x="5990299" y="113849"/>
            <a:ext cx="1491049" cy="914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Does not meet criteria to proceed further – Reassess as needed</a:t>
            </a:r>
            <a:endParaRPr lang="en-US" sz="1100" dirty="0">
              <a:solidFill>
                <a:schemeClr val="tx1"/>
              </a:solidFill>
            </a:endParaRPr>
          </a:p>
        </p:txBody>
      </p:sp>
      <p:sp>
        <p:nvSpPr>
          <p:cNvPr id="11" name="Minus 10"/>
          <p:cNvSpPr/>
          <p:nvPr/>
        </p:nvSpPr>
        <p:spPr>
          <a:xfrm rot="16200000">
            <a:off x="4164736" y="1083883"/>
            <a:ext cx="427338" cy="23066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inus 11"/>
          <p:cNvSpPr/>
          <p:nvPr/>
        </p:nvSpPr>
        <p:spPr>
          <a:xfrm>
            <a:off x="5799031" y="1987368"/>
            <a:ext cx="1116227" cy="23066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inus 12"/>
          <p:cNvSpPr/>
          <p:nvPr/>
        </p:nvSpPr>
        <p:spPr>
          <a:xfrm>
            <a:off x="4936521" y="484345"/>
            <a:ext cx="1186247" cy="23066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Minus 13"/>
          <p:cNvSpPr/>
          <p:nvPr/>
        </p:nvSpPr>
        <p:spPr>
          <a:xfrm rot="16200000">
            <a:off x="6091872" y="1422532"/>
            <a:ext cx="1363360" cy="23066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294866" y="465438"/>
            <a:ext cx="411892"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NO</a:t>
            </a:r>
            <a:endParaRPr lang="en-US" sz="1200" dirty="0">
              <a:solidFill>
                <a:schemeClr val="tx1"/>
              </a:solidFill>
            </a:endParaRPr>
          </a:p>
        </p:txBody>
      </p:sp>
      <p:sp>
        <p:nvSpPr>
          <p:cNvPr id="16" name="Rectangle 15"/>
          <p:cNvSpPr/>
          <p:nvPr/>
        </p:nvSpPr>
        <p:spPr>
          <a:xfrm>
            <a:off x="6529877" y="1947660"/>
            <a:ext cx="411892"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NO</a:t>
            </a:r>
            <a:endParaRPr lang="en-US" sz="1200" dirty="0">
              <a:solidFill>
                <a:schemeClr val="tx1"/>
              </a:solidFill>
            </a:endParaRPr>
          </a:p>
        </p:txBody>
      </p:sp>
      <p:sp>
        <p:nvSpPr>
          <p:cNvPr id="17" name="Rectangle 16"/>
          <p:cNvSpPr/>
          <p:nvPr/>
        </p:nvSpPr>
        <p:spPr>
          <a:xfrm>
            <a:off x="4193049" y="1122597"/>
            <a:ext cx="411892" cy="1812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YES</a:t>
            </a:r>
            <a:endParaRPr lang="en-US" sz="1200" dirty="0">
              <a:solidFill>
                <a:schemeClr val="tx1"/>
              </a:solidFill>
            </a:endParaRPr>
          </a:p>
        </p:txBody>
      </p:sp>
      <p:sp>
        <p:nvSpPr>
          <p:cNvPr id="18" name="Rectangle 17"/>
          <p:cNvSpPr/>
          <p:nvPr/>
        </p:nvSpPr>
        <p:spPr>
          <a:xfrm>
            <a:off x="873218" y="804852"/>
            <a:ext cx="2001791" cy="71283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Reassessments Completed:</a:t>
            </a:r>
          </a:p>
          <a:p>
            <a:pPr marL="742950" lvl="1" indent="-285750">
              <a:buFont typeface="Arial" panose="020B0604020202020204" pitchFamily="34" charset="0"/>
              <a:buChar char="•"/>
            </a:pPr>
            <a:r>
              <a:rPr lang="en-US" sz="1000" dirty="0" smtClean="0">
                <a:solidFill>
                  <a:schemeClr val="tx1"/>
                </a:solidFill>
              </a:rPr>
              <a:t>ED: Every 2 </a:t>
            </a:r>
            <a:r>
              <a:rPr lang="en-US" sz="1000" dirty="0" err="1" smtClean="0">
                <a:solidFill>
                  <a:schemeClr val="tx1"/>
                </a:solidFill>
              </a:rPr>
              <a:t>hrs</a:t>
            </a:r>
            <a:endParaRPr lang="en-US" sz="1000" dirty="0" smtClean="0">
              <a:solidFill>
                <a:schemeClr val="tx1"/>
              </a:solidFill>
            </a:endParaRPr>
          </a:p>
          <a:p>
            <a:pPr marL="742950" lvl="1" indent="-285750">
              <a:buFont typeface="Arial" panose="020B0604020202020204" pitchFamily="34" charset="0"/>
              <a:buChar char="•"/>
            </a:pPr>
            <a:r>
              <a:rPr lang="en-US" sz="1000" dirty="0" smtClean="0">
                <a:solidFill>
                  <a:schemeClr val="tx1"/>
                </a:solidFill>
              </a:rPr>
              <a:t>In – patient: Q shift</a:t>
            </a:r>
            <a:endParaRPr lang="en-US" sz="1000" dirty="0">
              <a:solidFill>
                <a:schemeClr val="tx1"/>
              </a:solidFill>
            </a:endParaRPr>
          </a:p>
        </p:txBody>
      </p:sp>
      <p:sp>
        <p:nvSpPr>
          <p:cNvPr id="19" name="Rectangle 18"/>
          <p:cNvSpPr/>
          <p:nvPr/>
        </p:nvSpPr>
        <p:spPr>
          <a:xfrm>
            <a:off x="7019282" y="2508705"/>
            <a:ext cx="1902940" cy="91440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Assess and document mental status on all patients in the ED</a:t>
            </a:r>
            <a:endParaRPr lang="en-US" sz="1200" dirty="0">
              <a:solidFill>
                <a:schemeClr val="tx1"/>
              </a:solidFill>
            </a:endParaRPr>
          </a:p>
        </p:txBody>
      </p:sp>
      <p:sp>
        <p:nvSpPr>
          <p:cNvPr id="20" name="Rounded Rectangle 19"/>
          <p:cNvSpPr/>
          <p:nvPr/>
        </p:nvSpPr>
        <p:spPr>
          <a:xfrm>
            <a:off x="2977975" y="3257686"/>
            <a:ext cx="3295135" cy="76321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u="sng" dirty="0" smtClean="0">
                <a:solidFill>
                  <a:schemeClr val="tx1"/>
                </a:solidFill>
              </a:rPr>
              <a:t>WITHIN ONE HOUR of recognition</a:t>
            </a:r>
          </a:p>
          <a:p>
            <a:r>
              <a:rPr lang="en-US" sz="1000" dirty="0" smtClean="0">
                <a:solidFill>
                  <a:srgbClr val="C00000"/>
                </a:solidFill>
              </a:rPr>
              <a:t>DRAW LACTATE ACID</a:t>
            </a:r>
          </a:p>
          <a:p>
            <a:r>
              <a:rPr lang="en-US" sz="1000" dirty="0" smtClean="0">
                <a:solidFill>
                  <a:schemeClr val="tx1"/>
                </a:solidFill>
              </a:rPr>
              <a:t>CMP</a:t>
            </a:r>
          </a:p>
          <a:p>
            <a:r>
              <a:rPr lang="en-US" sz="1000" dirty="0" smtClean="0">
                <a:solidFill>
                  <a:schemeClr val="tx1"/>
                </a:solidFill>
              </a:rPr>
              <a:t>COAGS</a:t>
            </a:r>
          </a:p>
          <a:p>
            <a:r>
              <a:rPr lang="en-US" sz="1000" dirty="0" smtClean="0">
                <a:solidFill>
                  <a:schemeClr val="tx1"/>
                </a:solidFill>
              </a:rPr>
              <a:t>CBC with diff</a:t>
            </a:r>
            <a:endParaRPr lang="en-US" sz="1000" dirty="0">
              <a:solidFill>
                <a:schemeClr val="tx1"/>
              </a:solidFill>
            </a:endParaRPr>
          </a:p>
        </p:txBody>
      </p:sp>
      <p:sp>
        <p:nvSpPr>
          <p:cNvPr id="21" name="Minus 20"/>
          <p:cNvSpPr/>
          <p:nvPr/>
        </p:nvSpPr>
        <p:spPr>
          <a:xfrm rot="16200000">
            <a:off x="4181730" y="2926937"/>
            <a:ext cx="498385" cy="23066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248660" y="2939370"/>
            <a:ext cx="411892" cy="2059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YES</a:t>
            </a:r>
            <a:endParaRPr lang="en-US" sz="1200" dirty="0">
              <a:solidFill>
                <a:schemeClr val="tx1"/>
              </a:solidFill>
            </a:endParaRPr>
          </a:p>
        </p:txBody>
      </p:sp>
      <p:sp>
        <p:nvSpPr>
          <p:cNvPr id="23" name="Down Arrow 22"/>
          <p:cNvSpPr/>
          <p:nvPr/>
        </p:nvSpPr>
        <p:spPr>
          <a:xfrm>
            <a:off x="4312497" y="4039693"/>
            <a:ext cx="356286" cy="27858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Alternate Process 23"/>
          <p:cNvSpPr/>
          <p:nvPr/>
        </p:nvSpPr>
        <p:spPr>
          <a:xfrm>
            <a:off x="2977976" y="4345291"/>
            <a:ext cx="3295134" cy="46500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WITHIN ONE HOUR</a:t>
            </a:r>
          </a:p>
          <a:p>
            <a:pPr algn="ctr"/>
            <a:r>
              <a:rPr lang="en-US" sz="1200" dirty="0" smtClean="0">
                <a:solidFill>
                  <a:srgbClr val="C00000"/>
                </a:solidFill>
              </a:rPr>
              <a:t>Evaluate signs for organ dysfunction</a:t>
            </a:r>
            <a:endParaRPr lang="en-US" sz="1200" dirty="0">
              <a:solidFill>
                <a:srgbClr val="C00000"/>
              </a:solidFill>
            </a:endParaRPr>
          </a:p>
        </p:txBody>
      </p:sp>
      <p:sp>
        <p:nvSpPr>
          <p:cNvPr id="25" name="Flowchart: Preparation 24"/>
          <p:cNvSpPr/>
          <p:nvPr/>
        </p:nvSpPr>
        <p:spPr>
          <a:xfrm>
            <a:off x="7611300" y="3979457"/>
            <a:ext cx="1368552" cy="954792"/>
          </a:xfrm>
          <a:prstGeom prst="flowChartPreparatio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Is Organ Dysfunction Present</a:t>
            </a:r>
            <a:endParaRPr lang="en-US" sz="1000" dirty="0">
              <a:solidFill>
                <a:schemeClr val="tx1"/>
              </a:solidFill>
            </a:endParaRPr>
          </a:p>
        </p:txBody>
      </p:sp>
      <p:sp>
        <p:nvSpPr>
          <p:cNvPr id="26" name="Right Arrow 25"/>
          <p:cNvSpPr/>
          <p:nvPr/>
        </p:nvSpPr>
        <p:spPr>
          <a:xfrm>
            <a:off x="6333696" y="4332766"/>
            <a:ext cx="1216145" cy="277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6"/>
          <p:cNvSpPr/>
          <p:nvPr/>
        </p:nvSpPr>
        <p:spPr>
          <a:xfrm rot="5400000">
            <a:off x="8611011" y="4975743"/>
            <a:ext cx="472060" cy="277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Arrow 27"/>
          <p:cNvSpPr/>
          <p:nvPr/>
        </p:nvSpPr>
        <p:spPr>
          <a:xfrm rot="7527893">
            <a:off x="7438031" y="4957514"/>
            <a:ext cx="426914" cy="277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8657784" y="5391009"/>
            <a:ext cx="411892" cy="237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NO</a:t>
            </a:r>
            <a:endParaRPr lang="en-US" sz="1200" dirty="0">
              <a:solidFill>
                <a:schemeClr val="tx1"/>
              </a:solidFill>
            </a:endParaRPr>
          </a:p>
        </p:txBody>
      </p:sp>
      <p:sp>
        <p:nvSpPr>
          <p:cNvPr id="30" name="Rectangle 29"/>
          <p:cNvSpPr/>
          <p:nvPr/>
        </p:nvSpPr>
        <p:spPr>
          <a:xfrm>
            <a:off x="7311077" y="5359181"/>
            <a:ext cx="411892" cy="2059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YES</a:t>
            </a:r>
            <a:endParaRPr lang="en-US" sz="1200" dirty="0">
              <a:solidFill>
                <a:schemeClr val="tx1"/>
              </a:solidFill>
            </a:endParaRPr>
          </a:p>
        </p:txBody>
      </p:sp>
      <p:sp>
        <p:nvSpPr>
          <p:cNvPr id="31" name="Left Arrow 30"/>
          <p:cNvSpPr/>
          <p:nvPr/>
        </p:nvSpPr>
        <p:spPr>
          <a:xfrm>
            <a:off x="6695747" y="5365689"/>
            <a:ext cx="582838" cy="2184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3344101" y="5107670"/>
            <a:ext cx="3289795" cy="163477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solidFill>
                <a:schemeClr val="tx1"/>
              </a:solidFill>
            </a:endParaRPr>
          </a:p>
          <a:p>
            <a:pPr algn="ctr"/>
            <a:r>
              <a:rPr lang="en-US" sz="1400" dirty="0" smtClean="0">
                <a:solidFill>
                  <a:schemeClr val="tx1"/>
                </a:solidFill>
              </a:rPr>
              <a:t>Severe Sepsis (SIRS + organ dysfunction)</a:t>
            </a:r>
          </a:p>
          <a:p>
            <a:pPr marL="171450" indent="-171450">
              <a:buFont typeface="Arial" panose="020B0604020202020204" pitchFamily="34" charset="0"/>
              <a:buChar char="•"/>
            </a:pPr>
            <a:r>
              <a:rPr lang="en-US" sz="1000" dirty="0" smtClean="0">
                <a:solidFill>
                  <a:schemeClr val="tx1"/>
                </a:solidFill>
              </a:rPr>
              <a:t>Hypotension (BP &lt; 90/60 or MAP &lt; 65mm/Hg </a:t>
            </a:r>
          </a:p>
          <a:p>
            <a:pPr marL="171450" indent="-171450">
              <a:buFont typeface="Arial" panose="020B0604020202020204" pitchFamily="34" charset="0"/>
              <a:buChar char="•"/>
            </a:pPr>
            <a:r>
              <a:rPr lang="en-US" sz="1000" dirty="0" smtClean="0">
                <a:solidFill>
                  <a:schemeClr val="tx1"/>
                </a:solidFill>
              </a:rPr>
              <a:t>Areas of mottled skin</a:t>
            </a:r>
          </a:p>
          <a:p>
            <a:pPr marL="171450" indent="-171450">
              <a:buFont typeface="Arial" panose="020B0604020202020204" pitchFamily="34" charset="0"/>
              <a:buChar char="•"/>
            </a:pPr>
            <a:r>
              <a:rPr lang="en-US" sz="1000" dirty="0" smtClean="0">
                <a:solidFill>
                  <a:schemeClr val="tx1"/>
                </a:solidFill>
              </a:rPr>
              <a:t>Creatinine &gt; 2.0 mg/dl</a:t>
            </a:r>
          </a:p>
          <a:p>
            <a:pPr marL="171450" indent="-171450">
              <a:buFont typeface="Arial" panose="020B0604020202020204" pitchFamily="34" charset="0"/>
              <a:buChar char="•"/>
            </a:pPr>
            <a:r>
              <a:rPr lang="en-US" sz="1000" dirty="0" smtClean="0">
                <a:solidFill>
                  <a:schemeClr val="tx1"/>
                </a:solidFill>
              </a:rPr>
              <a:t>Platelet count &lt; 100,000</a:t>
            </a:r>
          </a:p>
          <a:p>
            <a:pPr marL="171450" indent="-171450">
              <a:buFont typeface="Arial" panose="020B0604020202020204" pitchFamily="34" charset="0"/>
              <a:buChar char="•"/>
            </a:pPr>
            <a:r>
              <a:rPr lang="en-US" sz="1000" dirty="0" smtClean="0">
                <a:solidFill>
                  <a:schemeClr val="tx1"/>
                </a:solidFill>
              </a:rPr>
              <a:t>Acute renal failure or urine output 0.5mg/kg/</a:t>
            </a:r>
            <a:r>
              <a:rPr lang="en-US" sz="1000" dirty="0" err="1" smtClean="0">
                <a:solidFill>
                  <a:schemeClr val="tx1"/>
                </a:solidFill>
              </a:rPr>
              <a:t>hr</a:t>
            </a:r>
            <a:endParaRPr lang="en-US" sz="1000" dirty="0" smtClean="0">
              <a:solidFill>
                <a:schemeClr val="tx1"/>
              </a:solidFill>
            </a:endParaRPr>
          </a:p>
          <a:p>
            <a:pPr marL="171450" indent="-171450">
              <a:buFont typeface="Arial" panose="020B0604020202020204" pitchFamily="34" charset="0"/>
              <a:buChar char="•"/>
            </a:pPr>
            <a:r>
              <a:rPr lang="en-US" sz="1000" dirty="0" smtClean="0">
                <a:solidFill>
                  <a:schemeClr val="tx1"/>
                </a:solidFill>
              </a:rPr>
              <a:t>Hepatic Dysfunction – Bilirubin &gt; 2 or INR &gt; 1.5</a:t>
            </a:r>
          </a:p>
          <a:p>
            <a:pPr marL="171450" indent="-171450">
              <a:buFont typeface="Arial" panose="020B0604020202020204" pitchFamily="34" charset="0"/>
              <a:buChar char="•"/>
            </a:pPr>
            <a:r>
              <a:rPr lang="en-US" sz="1000" dirty="0" smtClean="0">
                <a:solidFill>
                  <a:schemeClr val="tx1"/>
                </a:solidFill>
              </a:rPr>
              <a:t>Respiratory Failure</a:t>
            </a:r>
          </a:p>
          <a:p>
            <a:pPr marL="171450" indent="-171450">
              <a:buFont typeface="Arial" panose="020B0604020202020204" pitchFamily="34" charset="0"/>
              <a:buChar char="•"/>
            </a:pPr>
            <a:r>
              <a:rPr lang="en-US" sz="1000" dirty="0" smtClean="0">
                <a:solidFill>
                  <a:schemeClr val="tx1"/>
                </a:solidFill>
              </a:rPr>
              <a:t>Metabolic Encephalopathy</a:t>
            </a:r>
          </a:p>
          <a:p>
            <a:pPr marL="171450" indent="-171450">
              <a:buFont typeface="Arial" panose="020B0604020202020204" pitchFamily="34" charset="0"/>
              <a:buChar char="•"/>
            </a:pPr>
            <a:r>
              <a:rPr lang="en-US" sz="1000" dirty="0" smtClean="0">
                <a:solidFill>
                  <a:schemeClr val="tx1"/>
                </a:solidFill>
              </a:rPr>
              <a:t>Lactate &gt;2</a:t>
            </a:r>
          </a:p>
          <a:p>
            <a:r>
              <a:rPr lang="en-US" sz="1000" dirty="0" smtClean="0">
                <a:solidFill>
                  <a:schemeClr val="tx1"/>
                </a:solidFill>
              </a:rPr>
              <a:t>	</a:t>
            </a:r>
            <a:endParaRPr lang="en-US" sz="1000" b="1" dirty="0">
              <a:solidFill>
                <a:schemeClr val="tx1"/>
              </a:solidFill>
            </a:endParaRPr>
          </a:p>
        </p:txBody>
      </p:sp>
      <p:sp>
        <p:nvSpPr>
          <p:cNvPr id="33" name="Flowchart: Process 32"/>
          <p:cNvSpPr/>
          <p:nvPr/>
        </p:nvSpPr>
        <p:spPr>
          <a:xfrm>
            <a:off x="304800" y="4609921"/>
            <a:ext cx="2397519" cy="2049154"/>
          </a:xfrm>
          <a:prstGeom prst="flowChart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solidFill>
                  <a:schemeClr val="tx1"/>
                </a:solidFill>
              </a:rPr>
              <a:t>Start as soon as possible not to exceed THREE HOURS</a:t>
            </a:r>
          </a:p>
          <a:p>
            <a:pPr marL="285750" indent="-285750">
              <a:buFont typeface="Arial" panose="020B0604020202020204" pitchFamily="34" charset="0"/>
              <a:buChar char="•"/>
            </a:pPr>
            <a:r>
              <a:rPr lang="en-US" sz="1000" dirty="0" smtClean="0">
                <a:solidFill>
                  <a:schemeClr val="tx1"/>
                </a:solidFill>
              </a:rPr>
              <a:t>Administer Fluids 500ml q 15 min to a total of 30 ml/kg or MAP &gt; 65</a:t>
            </a:r>
          </a:p>
          <a:p>
            <a:pPr marL="285750" indent="-285750">
              <a:buFont typeface="Arial" panose="020B0604020202020204" pitchFamily="34" charset="0"/>
              <a:buChar char="•"/>
            </a:pPr>
            <a:r>
              <a:rPr lang="en-US" sz="1000" dirty="0" smtClean="0">
                <a:solidFill>
                  <a:schemeClr val="tx1"/>
                </a:solidFill>
              </a:rPr>
              <a:t>Obtain blood cultures</a:t>
            </a:r>
          </a:p>
          <a:p>
            <a:pPr marL="285750" indent="-285750">
              <a:buFont typeface="Arial" panose="020B0604020202020204" pitchFamily="34" charset="0"/>
              <a:buChar char="•"/>
            </a:pPr>
            <a:r>
              <a:rPr lang="en-US" sz="1000" dirty="0" smtClean="0">
                <a:solidFill>
                  <a:schemeClr val="tx1"/>
                </a:solidFill>
              </a:rPr>
              <a:t>Start antibiotics</a:t>
            </a:r>
          </a:p>
          <a:p>
            <a:pPr marL="285750" indent="-285750">
              <a:buFont typeface="Arial" panose="020B0604020202020204" pitchFamily="34" charset="0"/>
              <a:buChar char="•"/>
            </a:pPr>
            <a:r>
              <a:rPr lang="en-US" sz="1000" dirty="0" smtClean="0">
                <a:solidFill>
                  <a:schemeClr val="tx1"/>
                </a:solidFill>
              </a:rPr>
              <a:t>VS q 15 min x 90 min then q 60 min</a:t>
            </a:r>
          </a:p>
          <a:p>
            <a:pPr marL="285750" indent="-285750">
              <a:buFont typeface="Arial" panose="020B0604020202020204" pitchFamily="34" charset="0"/>
              <a:buChar char="•"/>
            </a:pPr>
            <a:r>
              <a:rPr lang="en-US" sz="1000" dirty="0" smtClean="0">
                <a:solidFill>
                  <a:schemeClr val="tx1"/>
                </a:solidFill>
              </a:rPr>
              <a:t>Repeat lactate in 3 hours</a:t>
            </a:r>
          </a:p>
          <a:p>
            <a:pPr marL="285750" indent="-285750">
              <a:buFont typeface="Arial" panose="020B0604020202020204" pitchFamily="34" charset="0"/>
              <a:buChar char="•"/>
            </a:pPr>
            <a:r>
              <a:rPr lang="en-US" sz="1000" dirty="0" smtClean="0">
                <a:solidFill>
                  <a:schemeClr val="tx1"/>
                </a:solidFill>
              </a:rPr>
              <a:t>Start Vasopressors if MAP &lt;/= 65 after fluids</a:t>
            </a:r>
          </a:p>
          <a:p>
            <a:pPr marL="285750" indent="-285750">
              <a:buFont typeface="Arial" panose="020B0604020202020204" pitchFamily="34" charset="0"/>
              <a:buChar char="•"/>
            </a:pPr>
            <a:r>
              <a:rPr lang="en-US" sz="1000" dirty="0" smtClean="0">
                <a:solidFill>
                  <a:schemeClr val="tx1"/>
                </a:solidFill>
              </a:rPr>
              <a:t>See Order Sets</a:t>
            </a:r>
            <a:endParaRPr lang="en-US" sz="1000" dirty="0">
              <a:solidFill>
                <a:schemeClr val="tx1"/>
              </a:solidFill>
            </a:endParaRPr>
          </a:p>
        </p:txBody>
      </p:sp>
      <p:sp>
        <p:nvSpPr>
          <p:cNvPr id="35" name="Flowchart: Process 34"/>
          <p:cNvSpPr/>
          <p:nvPr/>
        </p:nvSpPr>
        <p:spPr>
          <a:xfrm>
            <a:off x="8262130" y="5895751"/>
            <a:ext cx="1435443" cy="84669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Document the source of infection and treat</a:t>
            </a:r>
            <a:endParaRPr lang="en-US" sz="1400" dirty="0">
              <a:solidFill>
                <a:schemeClr val="tx1"/>
              </a:solidFill>
            </a:endParaRPr>
          </a:p>
        </p:txBody>
      </p:sp>
      <p:sp>
        <p:nvSpPr>
          <p:cNvPr id="36" name="Left Arrow 35"/>
          <p:cNvSpPr/>
          <p:nvPr/>
        </p:nvSpPr>
        <p:spPr>
          <a:xfrm>
            <a:off x="2809101" y="5489637"/>
            <a:ext cx="502508" cy="362465"/>
          </a:xfrm>
          <a:prstGeom prst="lef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Down Arrow 36"/>
          <p:cNvSpPr/>
          <p:nvPr/>
        </p:nvSpPr>
        <p:spPr>
          <a:xfrm>
            <a:off x="8721501" y="5665826"/>
            <a:ext cx="284458" cy="2299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Picture 3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7183684">
            <a:off x="5968385" y="1896331"/>
            <a:ext cx="731520" cy="1625916"/>
          </a:xfrm>
          <a:prstGeom prst="rect">
            <a:avLst/>
          </a:prstGeom>
        </p:spPr>
      </p:pic>
      <p:sp>
        <p:nvSpPr>
          <p:cNvPr id="3" name="Rectangle 2"/>
          <p:cNvSpPr/>
          <p:nvPr/>
        </p:nvSpPr>
        <p:spPr>
          <a:xfrm rot="1184543">
            <a:off x="7670244" y="1286847"/>
            <a:ext cx="4285725" cy="954107"/>
          </a:xfrm>
          <a:prstGeom prst="rect">
            <a:avLst/>
          </a:prstGeom>
          <a:noFill/>
        </p:spPr>
        <p:txBody>
          <a:bodyPr wrap="none" lIns="91440" tIns="45720" rIns="91440" bIns="45720">
            <a:spAutoFit/>
          </a:bodyPr>
          <a:lstStyle/>
          <a:p>
            <a:pPr algn="ctr"/>
            <a:r>
              <a:rPr lang="en-US" sz="2800" b="1" u="sng" dirty="0" smtClean="0">
                <a:ln w="9525">
                  <a:solidFill>
                    <a:schemeClr val="bg1"/>
                  </a:solidFill>
                  <a:prstDash val="solid"/>
                </a:ln>
                <a:solidFill>
                  <a:schemeClr val="tx2">
                    <a:lumMod val="50000"/>
                  </a:schemeClr>
                </a:solidFill>
                <a:effectLst>
                  <a:outerShdw blurRad="12700" dist="38100" dir="2700000" algn="tl" rotWithShape="0">
                    <a:schemeClr val="accent5">
                      <a:lumMod val="60000"/>
                      <a:lumOff val="40000"/>
                    </a:schemeClr>
                  </a:outerShdw>
                </a:effectLst>
              </a:rPr>
              <a:t>Severe Sepsis/Septic Shock </a:t>
            </a:r>
          </a:p>
          <a:p>
            <a:pPr algn="ctr"/>
            <a:r>
              <a:rPr lang="en-US" sz="2800" b="1" u="sng" cap="none" spc="0" dirty="0" smtClean="0">
                <a:ln w="9525">
                  <a:solidFill>
                    <a:schemeClr val="bg1"/>
                  </a:solidFill>
                  <a:prstDash val="solid"/>
                </a:ln>
                <a:solidFill>
                  <a:schemeClr val="tx2">
                    <a:lumMod val="50000"/>
                  </a:schemeClr>
                </a:solidFill>
                <a:effectLst>
                  <a:outerShdw blurRad="12700" dist="38100" dir="2700000" algn="tl" rotWithShape="0">
                    <a:schemeClr val="accent5">
                      <a:lumMod val="60000"/>
                      <a:lumOff val="40000"/>
                    </a:schemeClr>
                  </a:outerShdw>
                </a:effectLst>
              </a:rPr>
              <a:t>Protocol</a:t>
            </a:r>
            <a:endParaRPr lang="en-US" sz="2800" b="1" u="sng" cap="none" spc="0" dirty="0">
              <a:ln w="9525">
                <a:solidFill>
                  <a:schemeClr val="bg1"/>
                </a:solidFill>
                <a:prstDash val="solid"/>
              </a:ln>
              <a:solidFill>
                <a:schemeClr val="tx2">
                  <a:lumMod val="50000"/>
                </a:schemeClr>
              </a:solidFill>
              <a:effectLst>
                <a:outerShdw blurRad="12700" dist="38100" dir="2700000" algn="tl" rotWithShape="0">
                  <a:schemeClr val="accent5">
                    <a:lumMod val="60000"/>
                    <a:lumOff val="40000"/>
                  </a:schemeClr>
                </a:outerShdw>
              </a:effectLst>
            </a:endParaRPr>
          </a:p>
        </p:txBody>
      </p:sp>
      <p:sp>
        <p:nvSpPr>
          <p:cNvPr id="4" name="Right Arrow 3"/>
          <p:cNvSpPr/>
          <p:nvPr/>
        </p:nvSpPr>
        <p:spPr>
          <a:xfrm>
            <a:off x="9823269" y="6076781"/>
            <a:ext cx="609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10533490" y="5861897"/>
            <a:ext cx="1386066" cy="91440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Reassess for signs of</a:t>
            </a:r>
          </a:p>
          <a:p>
            <a:pPr algn="ctr"/>
            <a:r>
              <a:rPr lang="en-US" sz="1200" dirty="0" smtClean="0">
                <a:solidFill>
                  <a:schemeClr val="tx1"/>
                </a:solidFill>
              </a:rPr>
              <a:t>Organ dysfunction</a:t>
            </a:r>
            <a:endParaRPr lang="en-US" sz="1200" dirty="0">
              <a:solidFill>
                <a:schemeClr val="tx1"/>
              </a:solidFill>
            </a:endParaRPr>
          </a:p>
        </p:txBody>
      </p:sp>
      <p:pic>
        <p:nvPicPr>
          <p:cNvPr id="41" name="Picture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04412" y="3180121"/>
            <a:ext cx="731520" cy="1004071"/>
          </a:xfrm>
          <a:prstGeom prst="rect">
            <a:avLst/>
          </a:prstGeom>
        </p:spPr>
      </p:pic>
      <p:sp>
        <p:nvSpPr>
          <p:cNvPr id="42" name="Rectangle 41"/>
          <p:cNvSpPr/>
          <p:nvPr/>
        </p:nvSpPr>
        <p:spPr>
          <a:xfrm>
            <a:off x="777174" y="3316396"/>
            <a:ext cx="1370892" cy="663061"/>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Begin treating the </a:t>
            </a:r>
          </a:p>
          <a:p>
            <a:pPr algn="ctr"/>
            <a:r>
              <a:rPr lang="en-US" sz="1200" dirty="0" smtClean="0">
                <a:solidFill>
                  <a:schemeClr val="tx1"/>
                </a:solidFill>
              </a:rPr>
              <a:t>Infection</a:t>
            </a:r>
            <a:endParaRPr lang="en-US" sz="1200" dirty="0">
              <a:solidFill>
                <a:schemeClr val="tx1"/>
              </a:solidFill>
            </a:endParaRPr>
          </a:p>
        </p:txBody>
      </p:sp>
    </p:spTree>
    <p:extLst>
      <p:ext uri="{BB962C8B-B14F-4D97-AF65-F5344CB8AC3E}">
        <p14:creationId xmlns:p14="http://schemas.microsoft.com/office/powerpoint/2010/main" val="1416449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59027" y="663284"/>
            <a:ext cx="3072712" cy="4530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Early recognition/Diagnosis Pathway</a:t>
            </a:r>
          </a:p>
          <a:p>
            <a:pPr algn="ctr"/>
            <a:r>
              <a:rPr lang="en-US" sz="1400" dirty="0" smtClean="0"/>
              <a:t>Severe Sepsis/Septic Shock</a:t>
            </a:r>
            <a:endParaRPr lang="en-US" sz="1400" dirty="0"/>
          </a:p>
        </p:txBody>
      </p:sp>
      <p:sp>
        <p:nvSpPr>
          <p:cNvPr id="3" name="Down Arrow 2"/>
          <p:cNvSpPr/>
          <p:nvPr/>
        </p:nvSpPr>
        <p:spPr>
          <a:xfrm>
            <a:off x="2006612" y="137319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659027" y="2351602"/>
            <a:ext cx="3297569" cy="461665"/>
          </a:xfrm>
          <a:prstGeom prst="rect">
            <a:avLst/>
          </a:prstGeom>
          <a:noFill/>
        </p:spPr>
        <p:txBody>
          <a:bodyPr wrap="none" lIns="91440" tIns="45720" rIns="91440" bIns="45720">
            <a:spAutoFit/>
          </a:bodyPr>
          <a:lstStyle/>
          <a:p>
            <a:pPr algn="ctr"/>
            <a:r>
              <a:rPr lang="en-US" sz="2400" b="0" cap="none" spc="0" dirty="0" smtClean="0">
                <a:ln w="0"/>
                <a:solidFill>
                  <a:schemeClr val="tx1"/>
                </a:solidFill>
                <a:effectLst>
                  <a:outerShdw blurRad="38100" dist="19050" dir="2700000" algn="tl" rotWithShape="0">
                    <a:schemeClr val="dk1">
                      <a:alpha val="40000"/>
                    </a:schemeClr>
                  </a:outerShdw>
                </a:effectLst>
              </a:rPr>
              <a:t>Evaluate for Septic Shock</a:t>
            </a:r>
            <a:endParaRPr lang="en-US" sz="2400" b="0" cap="none" spc="0" dirty="0">
              <a:ln w="0"/>
              <a:solidFill>
                <a:schemeClr val="tx1"/>
              </a:solidFill>
              <a:effectLst>
                <a:outerShdw blurRad="38100" dist="19050" dir="2700000" algn="tl" rotWithShape="0">
                  <a:schemeClr val="dk1">
                    <a:alpha val="40000"/>
                  </a:schemeClr>
                </a:outerShdw>
              </a:effectLst>
            </a:endParaRPr>
          </a:p>
        </p:txBody>
      </p:sp>
      <p:sp>
        <p:nvSpPr>
          <p:cNvPr id="5" name="Down Arrow 4"/>
          <p:cNvSpPr/>
          <p:nvPr/>
        </p:nvSpPr>
        <p:spPr>
          <a:xfrm>
            <a:off x="2006612" y="293235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0446" y="3971338"/>
            <a:ext cx="4334506" cy="19523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Septic Shock</a:t>
            </a:r>
          </a:p>
          <a:p>
            <a:pPr algn="ctr"/>
            <a:endParaRPr lang="en-US" dirty="0">
              <a:solidFill>
                <a:schemeClr val="tx1"/>
              </a:solidFill>
            </a:endParaRPr>
          </a:p>
          <a:p>
            <a:pPr algn="ctr"/>
            <a:r>
              <a:rPr lang="en-US" sz="1600" dirty="0" smtClean="0">
                <a:solidFill>
                  <a:schemeClr val="tx1"/>
                </a:solidFill>
              </a:rPr>
              <a:t>Severe Sepsis PLUS Refractory Hypotension</a:t>
            </a:r>
          </a:p>
          <a:p>
            <a:pPr algn="ctr"/>
            <a:endParaRPr lang="en-US" sz="1600" dirty="0" smtClean="0">
              <a:solidFill>
                <a:schemeClr val="tx1"/>
              </a:solidFill>
            </a:endParaRPr>
          </a:p>
          <a:p>
            <a:pPr marL="285750" indent="-285750">
              <a:buFont typeface="Arial" panose="020B0604020202020204" pitchFamily="34" charset="0"/>
              <a:buChar char="•"/>
            </a:pPr>
            <a:r>
              <a:rPr lang="en-US" sz="1200" dirty="0" smtClean="0">
                <a:solidFill>
                  <a:schemeClr val="tx1"/>
                </a:solidFill>
              </a:rPr>
              <a:t>BP &lt;90/60 or MAP &lt; 65 despite adequate fluid resuscitation</a:t>
            </a:r>
          </a:p>
          <a:p>
            <a:pPr marL="285750" indent="-285750">
              <a:buFont typeface="Arial" panose="020B0604020202020204" pitchFamily="34" charset="0"/>
              <a:buChar char="•"/>
            </a:pPr>
            <a:r>
              <a:rPr lang="en-US" sz="1200" dirty="0" smtClean="0">
                <a:solidFill>
                  <a:schemeClr val="tx1"/>
                </a:solidFill>
              </a:rPr>
              <a:t>Lactic Acid &gt;/= 4</a:t>
            </a:r>
            <a:endParaRPr lang="en-US" sz="1200" dirty="0">
              <a:solidFill>
                <a:schemeClr val="tx1"/>
              </a:solidFill>
            </a:endParaRPr>
          </a:p>
        </p:txBody>
      </p:sp>
      <p:sp>
        <p:nvSpPr>
          <p:cNvPr id="7" name="Right Arrow 6"/>
          <p:cNvSpPr/>
          <p:nvPr/>
        </p:nvSpPr>
        <p:spPr>
          <a:xfrm>
            <a:off x="4983892" y="4474896"/>
            <a:ext cx="1186248" cy="575248"/>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Process 7"/>
          <p:cNvSpPr/>
          <p:nvPr/>
        </p:nvSpPr>
        <p:spPr>
          <a:xfrm>
            <a:off x="6549080" y="3971338"/>
            <a:ext cx="3880022" cy="1976381"/>
          </a:xfrm>
          <a:prstGeom prst="flowChart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smtClean="0">
                <a:solidFill>
                  <a:schemeClr val="tx1"/>
                </a:solidFill>
              </a:rPr>
              <a:t>WITHIN SIX HOURS</a:t>
            </a:r>
          </a:p>
          <a:p>
            <a:pPr algn="ctr"/>
            <a:endParaRPr lang="en-US" sz="800" dirty="0">
              <a:solidFill>
                <a:schemeClr val="tx1"/>
              </a:solidFill>
            </a:endParaRPr>
          </a:p>
          <a:p>
            <a:pPr marL="285750" indent="-285750">
              <a:buFont typeface="Arial" panose="020B0604020202020204" pitchFamily="34" charset="0"/>
              <a:buChar char="•"/>
            </a:pPr>
            <a:r>
              <a:rPr lang="en-US" sz="1400" dirty="0" smtClean="0">
                <a:solidFill>
                  <a:schemeClr val="tx1"/>
                </a:solidFill>
              </a:rPr>
              <a:t>Achieve hemodynamic stability with Fluids and Vasopressors</a:t>
            </a:r>
          </a:p>
          <a:p>
            <a:pPr marL="285750" indent="-285750">
              <a:buFont typeface="Arial" panose="020B0604020202020204" pitchFamily="34" charset="0"/>
              <a:buChar char="•"/>
            </a:pPr>
            <a:r>
              <a:rPr lang="en-US" sz="1400" dirty="0" smtClean="0">
                <a:solidFill>
                  <a:schemeClr val="tx1"/>
                </a:solidFill>
              </a:rPr>
              <a:t>Consider CVP Line if: MAP&lt; 65 despite fluid resuscitation or lactic acidosis persists</a:t>
            </a:r>
          </a:p>
          <a:p>
            <a:pPr marL="285750" indent="-285750">
              <a:buFont typeface="Arial" panose="020B0604020202020204" pitchFamily="34" charset="0"/>
              <a:buChar char="•"/>
            </a:pPr>
            <a:r>
              <a:rPr lang="en-US" sz="1400" dirty="0" smtClean="0">
                <a:solidFill>
                  <a:schemeClr val="tx1"/>
                </a:solidFill>
              </a:rPr>
              <a:t>Obtain Source Control for Infection</a:t>
            </a:r>
          </a:p>
          <a:p>
            <a:pPr marL="285750" indent="-285750">
              <a:buFont typeface="Arial" panose="020B0604020202020204" pitchFamily="34" charset="0"/>
              <a:buChar char="•"/>
            </a:pPr>
            <a:r>
              <a:rPr lang="en-US" sz="1400" dirty="0" smtClean="0">
                <a:solidFill>
                  <a:schemeClr val="tx1"/>
                </a:solidFill>
              </a:rPr>
              <a:t>Repeat Physical Exam </a:t>
            </a:r>
            <a:endParaRPr lang="en-US" sz="1400" dirty="0">
              <a:solidFill>
                <a:schemeClr val="tx1"/>
              </a:solidFill>
            </a:endParaRPr>
          </a:p>
        </p:txBody>
      </p:sp>
      <p:sp>
        <p:nvSpPr>
          <p:cNvPr id="9" name="Rectangle 8"/>
          <p:cNvSpPr/>
          <p:nvPr/>
        </p:nvSpPr>
        <p:spPr>
          <a:xfrm>
            <a:off x="2635768" y="-84"/>
            <a:ext cx="6096000" cy="646331"/>
          </a:xfrm>
          <a:prstGeom prst="rect">
            <a:avLst/>
          </a:prstGeom>
        </p:spPr>
        <p:txBody>
          <a:bodyPr>
            <a:spAutoFit/>
          </a:bodyPr>
          <a:lstStyle/>
          <a:p>
            <a:pPr algn="ctr"/>
            <a:r>
              <a:rPr lang="en-US" b="1" dirty="0">
                <a:ln w="9525">
                  <a:solidFill>
                    <a:schemeClr val="bg1"/>
                  </a:solidFill>
                  <a:prstDash val="solid"/>
                </a:ln>
                <a:solidFill>
                  <a:schemeClr val="tx2">
                    <a:lumMod val="50000"/>
                  </a:schemeClr>
                </a:solidFill>
                <a:effectLst>
                  <a:outerShdw blurRad="12700" dist="38100" dir="2700000" algn="tl" rotWithShape="0">
                    <a:schemeClr val="accent5">
                      <a:lumMod val="60000"/>
                      <a:lumOff val="40000"/>
                    </a:schemeClr>
                  </a:outerShdw>
                </a:effectLst>
              </a:rPr>
              <a:t>Severe Sepsis/Septic Shock </a:t>
            </a:r>
          </a:p>
          <a:p>
            <a:pPr algn="ctr"/>
            <a:r>
              <a:rPr lang="en-US" b="1" dirty="0" smtClean="0">
                <a:ln w="9525">
                  <a:solidFill>
                    <a:schemeClr val="bg1"/>
                  </a:solidFill>
                  <a:prstDash val="solid"/>
                </a:ln>
                <a:solidFill>
                  <a:schemeClr val="tx2">
                    <a:lumMod val="50000"/>
                  </a:schemeClr>
                </a:solidFill>
                <a:effectLst>
                  <a:outerShdw blurRad="12700" dist="38100" dir="2700000" algn="tl" rotWithShape="0">
                    <a:schemeClr val="accent5">
                      <a:lumMod val="60000"/>
                      <a:lumOff val="40000"/>
                    </a:schemeClr>
                  </a:outerShdw>
                </a:effectLst>
              </a:rPr>
              <a:t>Protocol continued</a:t>
            </a:r>
            <a:endParaRPr lang="en-US" b="1" dirty="0">
              <a:ln w="9525">
                <a:solidFill>
                  <a:schemeClr val="bg1"/>
                </a:solidFill>
                <a:prstDash val="solid"/>
              </a:ln>
              <a:solidFill>
                <a:schemeClr val="tx2">
                  <a:lumMod val="50000"/>
                </a:schemeClr>
              </a:solidFill>
              <a:effectLst>
                <a:outerShdw blurRad="12700" dist="38100" dir="2700000" algn="tl" rotWithShape="0">
                  <a:schemeClr val="accent5">
                    <a:lumMod val="60000"/>
                    <a:lumOff val="40000"/>
                  </a:schemeClr>
                </a:outerShdw>
              </a:effectLst>
            </a:endParaRPr>
          </a:p>
        </p:txBody>
      </p:sp>
      <p:pic>
        <p:nvPicPr>
          <p:cNvPr id="1032" name="Picture 8" descr="Septic Sh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2032" y="853440"/>
            <a:ext cx="3333750" cy="189846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Stepping Up Sepsis Ca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0244" y="1010482"/>
            <a:ext cx="2213544" cy="2682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06039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17962" y="1660432"/>
            <a:ext cx="9764488" cy="4582164"/>
          </a:xfrm>
          <a:prstGeom prst="rect">
            <a:avLst/>
          </a:prstGeom>
        </p:spPr>
      </p:pic>
      <p:sp>
        <p:nvSpPr>
          <p:cNvPr id="3" name="Rectangle 2"/>
          <p:cNvSpPr/>
          <p:nvPr/>
        </p:nvSpPr>
        <p:spPr>
          <a:xfrm>
            <a:off x="1740810" y="180592"/>
            <a:ext cx="8518807" cy="1200329"/>
          </a:xfrm>
          <a:prstGeom prst="rect">
            <a:avLst/>
          </a:prstGeom>
          <a:noFill/>
        </p:spPr>
        <p:txBody>
          <a:bodyPr wrap="none" lIns="91440" tIns="45720" rIns="91440" bIns="45720">
            <a:spAutoFit/>
          </a:bodyPr>
          <a:lstStyle/>
          <a:p>
            <a:pPr algn="ctr"/>
            <a:r>
              <a:rPr lang="en-US" sz="3600" b="0" cap="none" spc="0" dirty="0" smtClean="0">
                <a:ln w="0"/>
                <a:solidFill>
                  <a:schemeClr val="tx1"/>
                </a:solidFill>
                <a:effectLst>
                  <a:outerShdw blurRad="38100" dist="19050" dir="2700000" algn="tl" rotWithShape="0">
                    <a:schemeClr val="dk1">
                      <a:alpha val="40000"/>
                    </a:schemeClr>
                  </a:outerShdw>
                </a:effectLst>
              </a:rPr>
              <a:t>CMS Severe Sepsis Core Measure Dashboard</a:t>
            </a:r>
          </a:p>
          <a:p>
            <a:pPr algn="ctr"/>
            <a:r>
              <a:rPr lang="en-US" sz="3600" dirty="0" smtClean="0">
                <a:ln w="0"/>
                <a:effectLst>
                  <a:outerShdw blurRad="38100" dist="19050" dir="2700000" algn="tl" rotWithShape="0">
                    <a:schemeClr val="dk1">
                      <a:alpha val="40000"/>
                    </a:schemeClr>
                  </a:outerShdw>
                </a:effectLst>
              </a:rPr>
              <a:t>Catholic Health Overall</a:t>
            </a:r>
            <a:endParaRPr lang="en-US"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807063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522514" y="2107472"/>
            <a:ext cx="11399519" cy="3908762"/>
          </a:xfrm>
          <a:prstGeom prst="rect">
            <a:avLst/>
          </a:prstGeom>
          <a:noFill/>
        </p:spPr>
        <p:txBody>
          <a:bodyPr wrap="square" rtlCol="0">
            <a:spAutoFit/>
          </a:bodyPr>
          <a:lstStyle/>
          <a:p>
            <a:pPr marL="342900" indent="-342900">
              <a:buFont typeface="Wingdings" panose="05000000000000000000" pitchFamily="2" charset="2"/>
              <a:buChar char="ü"/>
            </a:pPr>
            <a:r>
              <a:rPr lang="en-US" sz="2400" dirty="0" smtClean="0">
                <a:latin typeface="Arial Rounded MT Bold" panose="020F0704030504030204" pitchFamily="34" charset="0"/>
              </a:rPr>
              <a:t>2 or more SIRS + Pneumonia =  A Diagnosis of Pneumonia</a:t>
            </a:r>
          </a:p>
          <a:p>
            <a:endParaRPr lang="en-US" sz="2400" dirty="0" smtClean="0">
              <a:latin typeface="Arial Rounded MT Bold" panose="020F0704030504030204" pitchFamily="34" charset="0"/>
            </a:endParaRPr>
          </a:p>
          <a:p>
            <a:pPr marL="342900" indent="-342900">
              <a:buFont typeface="Wingdings" panose="05000000000000000000" pitchFamily="2" charset="2"/>
              <a:buChar char="ü"/>
            </a:pPr>
            <a:r>
              <a:rPr lang="en-US" sz="2400" dirty="0" smtClean="0">
                <a:latin typeface="Arial Rounded MT Bold" panose="020F0704030504030204" pitchFamily="34" charset="0"/>
              </a:rPr>
              <a:t>2 or more SIRS + UTI = A Diagnosis of UTI</a:t>
            </a:r>
          </a:p>
          <a:p>
            <a:endParaRPr lang="en-US" sz="2400" dirty="0" smtClean="0">
              <a:latin typeface="Arial Rounded MT Bold" panose="020F0704030504030204" pitchFamily="34" charset="0"/>
            </a:endParaRPr>
          </a:p>
          <a:p>
            <a:pPr marL="342900" indent="-342900">
              <a:buFont typeface="Wingdings" panose="05000000000000000000" pitchFamily="2" charset="2"/>
              <a:buChar char="ü"/>
            </a:pPr>
            <a:r>
              <a:rPr lang="en-US" sz="2400" dirty="0" smtClean="0">
                <a:latin typeface="Arial Rounded MT Bold" panose="020F0704030504030204" pitchFamily="34" charset="0"/>
              </a:rPr>
              <a:t>2 or more SIRS + COVID = A Diagnosis of COVID</a:t>
            </a:r>
          </a:p>
          <a:p>
            <a:endParaRPr lang="en-US" sz="2400" dirty="0">
              <a:latin typeface="Arial Rounded MT Bold" panose="020F0704030504030204" pitchFamily="34" charset="0"/>
            </a:endParaRPr>
          </a:p>
          <a:p>
            <a:pPr marL="342900" indent="-342900">
              <a:buFont typeface="Wingdings" panose="05000000000000000000" pitchFamily="2" charset="2"/>
              <a:buChar char="ü"/>
            </a:pPr>
            <a:r>
              <a:rPr lang="en-US" sz="2400" dirty="0" smtClean="0">
                <a:latin typeface="Arial Rounded MT Bold" panose="020F0704030504030204" pitchFamily="34" charset="0"/>
              </a:rPr>
              <a:t>2 or more SIRS + BLE Cellulitis = A Diagnosis of BLE Cellulitis </a:t>
            </a:r>
          </a:p>
          <a:p>
            <a:pPr marL="342900" indent="-342900">
              <a:buFont typeface="Wingdings" panose="05000000000000000000" pitchFamily="2" charset="2"/>
              <a:buChar char="ü"/>
            </a:pPr>
            <a:endParaRPr lang="en-US" sz="2400" dirty="0">
              <a:latin typeface="Arial Rounded MT Bold" panose="020F0704030504030204" pitchFamily="34" charset="0"/>
            </a:endParaRPr>
          </a:p>
          <a:p>
            <a:pPr algn="ctr"/>
            <a:endParaRPr lang="en-US" sz="2400" dirty="0" smtClean="0">
              <a:latin typeface="Arial Rounded MT Bold" panose="020F0704030504030204" pitchFamily="34" charset="0"/>
            </a:endParaRPr>
          </a:p>
          <a:p>
            <a:pPr algn="ctr"/>
            <a:r>
              <a:rPr lang="en-US" sz="3200" dirty="0" smtClean="0">
                <a:solidFill>
                  <a:srgbClr val="FF0000"/>
                </a:solidFill>
                <a:latin typeface="Arial Rounded MT Bold" panose="020F0704030504030204" pitchFamily="34" charset="0"/>
              </a:rPr>
              <a:t>DOCUMENT THE INFECTION and TREAT.</a:t>
            </a:r>
            <a:endParaRPr lang="en-US" sz="3200" dirty="0">
              <a:solidFill>
                <a:srgbClr val="FF0000"/>
              </a:solidFill>
              <a:latin typeface="Arial Rounded MT Bold" panose="020F0704030504030204" pitchFamily="34" charset="0"/>
            </a:endParaRPr>
          </a:p>
        </p:txBody>
      </p:sp>
      <p:sp>
        <p:nvSpPr>
          <p:cNvPr id="3" name="Rectangle 2"/>
          <p:cNvSpPr/>
          <p:nvPr/>
        </p:nvSpPr>
        <p:spPr>
          <a:xfrm>
            <a:off x="975359" y="198198"/>
            <a:ext cx="9283337" cy="1323439"/>
          </a:xfrm>
          <a:prstGeom prst="rect">
            <a:avLst/>
          </a:prstGeom>
          <a:noFill/>
        </p:spPr>
        <p:txBody>
          <a:bodyPr wrap="square" lIns="91440" tIns="45720" rIns="91440" bIns="45720">
            <a:spAutoFit/>
          </a:bodyPr>
          <a:lstStyle/>
          <a:p>
            <a:pPr algn="ctr"/>
            <a:r>
              <a:rPr lang="en-US" sz="4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Out With the Old!</a:t>
            </a:r>
          </a:p>
          <a:p>
            <a:pPr algn="ctr"/>
            <a:r>
              <a:rPr lang="en-US" sz="40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No More Sepsis in the documentation!</a:t>
            </a:r>
            <a:endParaRPr lang="en-US" sz="4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5" name="&quot;No&quot; Symbol 4"/>
          <p:cNvSpPr/>
          <p:nvPr/>
        </p:nvSpPr>
        <p:spPr>
          <a:xfrm>
            <a:off x="235131" y="196099"/>
            <a:ext cx="1214845" cy="1043837"/>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quot;No&quot; Symbol 7"/>
          <p:cNvSpPr/>
          <p:nvPr/>
        </p:nvSpPr>
        <p:spPr>
          <a:xfrm>
            <a:off x="9925592" y="196099"/>
            <a:ext cx="1807029" cy="1780747"/>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573554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4900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931818" y="101561"/>
            <a:ext cx="10084524" cy="2246769"/>
          </a:xfrm>
          <a:prstGeom prst="rect">
            <a:avLst/>
          </a:prstGeom>
        </p:spPr>
        <p:txBody>
          <a:bodyPr wrap="square">
            <a:spAutoFit/>
          </a:bodyPr>
          <a:lstStyle/>
          <a:p>
            <a:pPr algn="ctr"/>
            <a:r>
              <a:rPr lang="en-US" sz="4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In With the NEW!</a:t>
            </a:r>
            <a:endParaRPr lang="en-US" sz="4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en-US" sz="4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(SIRS + Infection + Organ Dysfunction</a:t>
            </a:r>
            <a:r>
              <a:rPr lang="en-US" sz="4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a:t>
            </a:r>
          </a:p>
          <a:p>
            <a:pPr algn="ctr"/>
            <a:r>
              <a:rPr lang="en-US" sz="4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a:t>
            </a:r>
            <a:r>
              <a:rPr lang="en-US" sz="4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Severe Sepsis</a:t>
            </a:r>
          </a:p>
          <a:p>
            <a:pPr algn="ctr"/>
            <a:endParaRPr lang="en-US" sz="2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0781" y="112815"/>
            <a:ext cx="2141219" cy="1856287"/>
          </a:xfrm>
          <a:prstGeom prst="rect">
            <a:avLst/>
          </a:prstGeom>
        </p:spPr>
      </p:pic>
      <p:sp>
        <p:nvSpPr>
          <p:cNvPr id="5" name="TextBox 4"/>
          <p:cNvSpPr txBox="1"/>
          <p:nvPr/>
        </p:nvSpPr>
        <p:spPr>
          <a:xfrm>
            <a:off x="313510" y="2727558"/>
            <a:ext cx="11573690" cy="3908762"/>
          </a:xfrm>
          <a:prstGeom prst="rect">
            <a:avLst/>
          </a:prstGeom>
          <a:noFill/>
        </p:spPr>
        <p:txBody>
          <a:bodyPr wrap="square" rtlCol="0">
            <a:spAutoFit/>
          </a:bodyPr>
          <a:lstStyle/>
          <a:p>
            <a:pPr marL="342900" indent="-342900">
              <a:buFont typeface="Wingdings" panose="05000000000000000000" pitchFamily="2" charset="2"/>
              <a:buChar char="ü"/>
            </a:pPr>
            <a:r>
              <a:rPr lang="en-US" sz="2000" dirty="0" smtClean="0">
                <a:latin typeface="Arial Rounded MT Bold" panose="020F0704030504030204" pitchFamily="34" charset="0"/>
              </a:rPr>
              <a:t>2 or more SIRS + Pneumonia + Acute Respiratory Failure = SEVERE SEPSIS SECONDARY TO PNEUMONIA WITH ASSOCIATED ACUTE RESPIRATORY FAILURE </a:t>
            </a:r>
            <a:r>
              <a:rPr lang="en-US" sz="1600" dirty="0" smtClean="0">
                <a:latin typeface="Arial Rounded MT Bold" panose="020F0704030504030204" pitchFamily="34" charset="0"/>
              </a:rPr>
              <a:t>(Comment:  Meets severe sepsis as evidence by fever, leukocytosis, tachycardia, pneumonia, with acute respiratory failure) </a:t>
            </a:r>
          </a:p>
          <a:p>
            <a:endParaRPr lang="en-US" sz="2400" dirty="0" smtClean="0">
              <a:latin typeface="Arial Rounded MT Bold" panose="020F0704030504030204" pitchFamily="34" charset="0"/>
            </a:endParaRPr>
          </a:p>
          <a:p>
            <a:pPr marL="342900" indent="-342900">
              <a:buFont typeface="Wingdings" panose="05000000000000000000" pitchFamily="2" charset="2"/>
              <a:buChar char="ü"/>
            </a:pPr>
            <a:r>
              <a:rPr lang="en-US" sz="2000" dirty="0" smtClean="0">
                <a:latin typeface="Arial Rounded MT Bold" panose="020F0704030504030204" pitchFamily="34" charset="0"/>
              </a:rPr>
              <a:t>2 or more SIRS + UTI + Acute Renal Failure = SEVERE SEPSIS SECONDARY TO UTI WITH ASSOCIATED ACUTE RENAL FAILURE </a:t>
            </a:r>
            <a:r>
              <a:rPr lang="en-US" sz="1600" dirty="0" smtClean="0">
                <a:latin typeface="Arial Rounded MT Bold" panose="020F0704030504030204" pitchFamily="34" charset="0"/>
              </a:rPr>
              <a:t>(Comment:  Meets severe sepsis as </a:t>
            </a:r>
            <a:r>
              <a:rPr lang="en-US" sz="1600" dirty="0">
                <a:latin typeface="Arial Rounded MT Bold" panose="020F0704030504030204" pitchFamily="34" charset="0"/>
              </a:rPr>
              <a:t>evidence by </a:t>
            </a:r>
            <a:r>
              <a:rPr lang="en-US" sz="1600" dirty="0" smtClean="0">
                <a:latin typeface="Arial Rounded MT Bold" panose="020F0704030504030204" pitchFamily="34" charset="0"/>
              </a:rPr>
              <a:t>tachycardia, fever, tachypnea, leukocytosis, + UTI, with acute renal failure) </a:t>
            </a:r>
          </a:p>
          <a:p>
            <a:endParaRPr lang="en-US" sz="1600" dirty="0" smtClean="0">
              <a:latin typeface="Arial Rounded MT Bold" panose="020F0704030504030204" pitchFamily="34" charset="0"/>
            </a:endParaRPr>
          </a:p>
          <a:p>
            <a:pPr marL="342900" indent="-342900">
              <a:buFont typeface="Wingdings" panose="05000000000000000000" pitchFamily="2" charset="2"/>
              <a:buChar char="ü"/>
            </a:pPr>
            <a:r>
              <a:rPr lang="en-US" sz="2000" dirty="0" smtClean="0">
                <a:latin typeface="Arial Rounded MT Bold" panose="020F0704030504030204" pitchFamily="34" charset="0"/>
              </a:rPr>
              <a:t>2 or more SIRS + BLE Cellulitis with Metabolic Encephalopathy = Severe Sepsis secondary to BLE Cellulitis with associated </a:t>
            </a:r>
            <a:r>
              <a:rPr lang="en-US" sz="2000" dirty="0">
                <a:latin typeface="Arial Rounded MT Bold" panose="020F0704030504030204" pitchFamily="34" charset="0"/>
              </a:rPr>
              <a:t>m</a:t>
            </a:r>
            <a:r>
              <a:rPr lang="en-US" sz="2000" dirty="0" smtClean="0">
                <a:latin typeface="Arial Rounded MT Bold" panose="020F0704030504030204" pitchFamily="34" charset="0"/>
              </a:rPr>
              <a:t>etabolic encephalopathy and elevated lactate </a:t>
            </a:r>
            <a:r>
              <a:rPr lang="en-US" sz="1600" dirty="0" smtClean="0">
                <a:latin typeface="Arial Rounded MT Bold" panose="020F0704030504030204" pitchFamily="34" charset="0"/>
              </a:rPr>
              <a:t>(Comment:  Meets Severe Sepsis as evidence by leukocytosis, fever, tachycardia, BLE Cellulitis, with elevated lactate and metabolic encephalopathy)</a:t>
            </a:r>
            <a:endParaRPr lang="en-US" sz="2400" dirty="0">
              <a:latin typeface="Arial Rounded MT Bold" panose="020F0704030504030204" pitchFamily="34" charset="0"/>
            </a:endParaRPr>
          </a:p>
          <a:p>
            <a:pPr marL="342900" indent="-342900">
              <a:buFont typeface="Wingdings" panose="05000000000000000000" pitchFamily="2" charset="2"/>
              <a:buChar char="ü"/>
            </a:pPr>
            <a:endParaRPr lang="en-US" sz="2400" dirty="0">
              <a:latin typeface="Arial Rounded MT Bold" panose="020F0704030504030204" pitchFamily="34" charset="0"/>
            </a:endParaRPr>
          </a:p>
        </p:txBody>
      </p:sp>
      <p:pic>
        <p:nvPicPr>
          <p:cNvPr id="7" name="Picture 6"/>
          <p:cNvPicPr>
            <a:picLocks noChangeAspect="1"/>
          </p:cNvPicPr>
          <p:nvPr/>
        </p:nvPicPr>
        <p:blipFill>
          <a:blip r:embed="rId3"/>
          <a:stretch>
            <a:fillRect/>
          </a:stretch>
        </p:blipFill>
        <p:spPr>
          <a:xfrm>
            <a:off x="95797" y="112815"/>
            <a:ext cx="1907174" cy="1859441"/>
          </a:xfrm>
          <a:prstGeom prst="rect">
            <a:avLst/>
          </a:prstGeom>
        </p:spPr>
      </p:pic>
      <p:sp>
        <p:nvSpPr>
          <p:cNvPr id="3" name="Rectangle 2"/>
          <p:cNvSpPr/>
          <p:nvPr/>
        </p:nvSpPr>
        <p:spPr>
          <a:xfrm>
            <a:off x="994656" y="2118072"/>
            <a:ext cx="9958848" cy="400110"/>
          </a:xfrm>
          <a:prstGeom prst="rect">
            <a:avLst/>
          </a:prstGeom>
          <a:noFill/>
        </p:spPr>
        <p:txBody>
          <a:bodyPr wrap="square" lIns="91440" tIns="45720" rIns="91440" bIns="45720">
            <a:spAutoFit/>
          </a:bodyPr>
          <a:lstStyle/>
          <a:p>
            <a:pPr algn="ctr"/>
            <a:r>
              <a:rPr lang="en-US" sz="2000" b="0" cap="none" spc="0" dirty="0" smtClean="0">
                <a:ln w="0"/>
                <a:solidFill>
                  <a:schemeClr val="accent1"/>
                </a:solidFill>
                <a:effectLst>
                  <a:outerShdw blurRad="38100" dist="25400" dir="5400000" algn="ctr" rotWithShape="0">
                    <a:srgbClr val="6E747A">
                      <a:alpha val="43000"/>
                    </a:srgbClr>
                  </a:outerShdw>
                </a:effectLst>
              </a:rPr>
              <a:t>(</a:t>
            </a:r>
            <a:r>
              <a:rPr lang="en-US" b="0" cap="none" spc="0" dirty="0" smtClean="0">
                <a:ln w="0"/>
                <a:solidFill>
                  <a:schemeClr val="accent1"/>
                </a:solidFill>
                <a:effectLst>
                  <a:outerShdw blurRad="38100" dist="25400" dir="5400000" algn="ctr" rotWithShape="0">
                    <a:srgbClr val="6E747A">
                      <a:alpha val="43000"/>
                    </a:srgbClr>
                  </a:outerShdw>
                </a:effectLst>
              </a:rPr>
              <a:t>Make sure to link organ dysfunction with a statement!!  Listing diagnoses in problem list is not sufficient)</a:t>
            </a:r>
            <a:endParaRPr lang="en-US"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0284500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4066" y="158767"/>
            <a:ext cx="12157933" cy="1138773"/>
          </a:xfrm>
          <a:prstGeom prst="rect">
            <a:avLst/>
          </a:prstGeom>
          <a:noFill/>
        </p:spPr>
        <p:txBody>
          <a:bodyPr wrap="square" lIns="91440" tIns="45720" rIns="91440" bIns="45720">
            <a:spAutoFit/>
          </a:bodyPr>
          <a:lstStyle/>
          <a:p>
            <a:pPr algn="ctr"/>
            <a:r>
              <a:rPr lang="en-US" sz="4400" b="0" cap="none" spc="0" dirty="0" smtClean="0">
                <a:ln w="0"/>
                <a:solidFill>
                  <a:schemeClr val="accent1"/>
                </a:solidFill>
                <a:effectLst>
                  <a:outerShdw blurRad="38100" dist="25400" dir="5400000" algn="ctr" rotWithShape="0">
                    <a:srgbClr val="6E747A">
                      <a:alpha val="43000"/>
                    </a:srgbClr>
                  </a:outerShdw>
                </a:effectLst>
              </a:rPr>
              <a:t>“Denials”</a:t>
            </a:r>
          </a:p>
          <a:p>
            <a:pPr algn="ctr"/>
            <a:r>
              <a:rPr lang="en-US" sz="2400" dirty="0" smtClean="0">
                <a:ln w="0"/>
                <a:solidFill>
                  <a:schemeClr val="accent1"/>
                </a:solidFill>
                <a:effectLst>
                  <a:outerShdw blurRad="38100" dist="25400" dir="5400000" algn="ctr" rotWithShape="0">
                    <a:srgbClr val="6E747A">
                      <a:alpha val="43000"/>
                    </a:srgbClr>
                  </a:outerShdw>
                </a:effectLst>
              </a:rPr>
              <a:t>At Catholic Health denials are worked by the Clinical Denials and Appeals Department (CDAD) </a:t>
            </a:r>
            <a:endParaRPr lang="en-US" sz="2400" b="0" cap="none" spc="0" dirty="0">
              <a:ln w="0"/>
              <a:solidFill>
                <a:schemeClr val="accent1"/>
              </a:solidFill>
              <a:effectLst>
                <a:outerShdw blurRad="38100" dist="25400" dir="5400000" algn="ctr" rotWithShape="0">
                  <a:srgbClr val="6E747A">
                    <a:alpha val="43000"/>
                  </a:srgbClr>
                </a:outerShdw>
              </a:effectLst>
            </a:endParaRPr>
          </a:p>
        </p:txBody>
      </p:sp>
      <p:sp>
        <p:nvSpPr>
          <p:cNvPr id="3" name="Rectangle 2"/>
          <p:cNvSpPr/>
          <p:nvPr/>
        </p:nvSpPr>
        <p:spPr>
          <a:xfrm>
            <a:off x="583089" y="1393395"/>
            <a:ext cx="2403543" cy="461665"/>
          </a:xfrm>
          <a:prstGeom prst="rect">
            <a:avLst/>
          </a:prstGeom>
          <a:noFill/>
        </p:spPr>
        <p:txBody>
          <a:bodyPr wrap="none" lIns="91440" tIns="45720" rIns="91440" bIns="45720">
            <a:spAutoFit/>
          </a:bodyPr>
          <a:lstStyle/>
          <a:p>
            <a:pPr algn="ctr"/>
            <a:r>
              <a:rPr lang="en-US" sz="2400" b="1" u="sng" dirty="0" smtClean="0">
                <a:ln w="0"/>
                <a:solidFill>
                  <a:schemeClr val="accent1"/>
                </a:solidFill>
                <a:effectLst>
                  <a:outerShdw blurRad="38100" dist="25400" dir="5400000" algn="ctr" rotWithShape="0">
                    <a:srgbClr val="6E747A">
                      <a:alpha val="43000"/>
                    </a:srgbClr>
                  </a:outerShdw>
                </a:effectLst>
              </a:rPr>
              <a:t>What is a Denial?</a:t>
            </a:r>
            <a:endParaRPr lang="en-US" sz="2400" b="1" u="sng" cap="none" spc="0" dirty="0">
              <a:ln w="0"/>
              <a:solidFill>
                <a:schemeClr val="accent1"/>
              </a:solidFill>
              <a:effectLst>
                <a:outerShdw blurRad="38100" dist="25400" dir="5400000" algn="ctr" rotWithShape="0">
                  <a:srgbClr val="6E747A">
                    <a:alpha val="43000"/>
                  </a:srgbClr>
                </a:outerShdw>
              </a:effectLst>
            </a:endParaRPr>
          </a:p>
        </p:txBody>
      </p:sp>
      <p:sp>
        <p:nvSpPr>
          <p:cNvPr id="4" name="TextBox 3"/>
          <p:cNvSpPr txBox="1"/>
          <p:nvPr/>
        </p:nvSpPr>
        <p:spPr>
          <a:xfrm>
            <a:off x="583089" y="1811518"/>
            <a:ext cx="11059885" cy="4832092"/>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Every patient has a claim sent to their Insurance Carrier which specifically outlines all care rendered for treatment of Principle diagnosis, secondary diagnoses, and any procedures.</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The insurance company reviews the claim and all diagnoses submitted, then performs a thorough review of the medical record to ensure all diagnoses are well supported, monitored, and treated accordingly.   </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When insurance company reviews the record and finds lack of clinical support, conflicting documentation, lack of treatment for a diagnosis etc., they notify the hospital organization via a denial letter that they are removing a diagnosis from the claim and state their reasons for doing so. </a:t>
            </a:r>
          </a:p>
          <a:p>
            <a:endParaRPr lang="en-US" sz="2000" dirty="0"/>
          </a:p>
        </p:txBody>
      </p:sp>
    </p:spTree>
    <p:extLst>
      <p:ext uri="{BB962C8B-B14F-4D97-AF65-F5344CB8AC3E}">
        <p14:creationId xmlns:p14="http://schemas.microsoft.com/office/powerpoint/2010/main" val="425382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2051689" y="49659"/>
            <a:ext cx="7841507" cy="954107"/>
          </a:xfrm>
          <a:prstGeom prst="rect">
            <a:avLst/>
          </a:prstGeom>
          <a:noFill/>
        </p:spPr>
        <p:txBody>
          <a:bodyPr wrap="none" lIns="91440" tIns="45720" rIns="91440" bIns="45720">
            <a:spAutoFit/>
          </a:bodyPr>
          <a:lstStyle/>
          <a:p>
            <a:pPr algn="ctr"/>
            <a:r>
              <a:rPr lang="en-US" sz="2800" b="0" cap="none" spc="0" dirty="0" smtClean="0">
                <a:ln w="0"/>
                <a:solidFill>
                  <a:schemeClr val="accent1"/>
                </a:solidFill>
                <a:effectLst>
                  <a:outerShdw blurRad="38100" dist="25400" dir="5400000" algn="ctr" rotWithShape="0">
                    <a:srgbClr val="6E747A">
                      <a:alpha val="43000"/>
                    </a:srgbClr>
                  </a:outerShdw>
                </a:effectLst>
              </a:rPr>
              <a:t>Other Types of Organ Dysfunctions</a:t>
            </a:r>
          </a:p>
          <a:p>
            <a:pPr algn="ctr"/>
            <a:r>
              <a:rPr lang="en-US" sz="2800" dirty="0">
                <a:ln w="0"/>
                <a:solidFill>
                  <a:schemeClr val="accent1"/>
                </a:solidFill>
                <a:effectLst>
                  <a:outerShdw blurRad="38100" dist="25400" dir="5400000" algn="ctr" rotWithShape="0">
                    <a:srgbClr val="6E747A">
                      <a:alpha val="43000"/>
                    </a:srgbClr>
                  </a:outerShdw>
                </a:effectLst>
              </a:rPr>
              <a:t>t</a:t>
            </a:r>
            <a:r>
              <a:rPr lang="en-US" sz="2800" dirty="0" smtClean="0">
                <a:ln w="0"/>
                <a:solidFill>
                  <a:schemeClr val="accent1"/>
                </a:solidFill>
                <a:effectLst>
                  <a:outerShdw blurRad="38100" dist="25400" dir="5400000" algn="ctr" rotWithShape="0">
                    <a:srgbClr val="6E747A">
                      <a:alpha val="43000"/>
                    </a:srgbClr>
                  </a:outerShdw>
                </a:effectLst>
              </a:rPr>
              <a:t>hat would </a:t>
            </a:r>
            <a:r>
              <a:rPr lang="en-US" sz="2800" b="1" u="sng" dirty="0" smtClean="0">
                <a:ln w="0"/>
                <a:solidFill>
                  <a:schemeClr val="accent1"/>
                </a:solidFill>
                <a:effectLst>
                  <a:outerShdw blurRad="38100" dist="25400" dir="5400000" algn="ctr" rotWithShape="0">
                    <a:srgbClr val="6E747A">
                      <a:alpha val="43000"/>
                    </a:srgbClr>
                  </a:outerShdw>
                </a:effectLst>
              </a:rPr>
              <a:t>need to be linked if due to Severe Sepsis</a:t>
            </a:r>
            <a:endParaRPr lang="en-US" sz="2800" b="1" u="sng"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327173" y="1095865"/>
            <a:ext cx="11132190" cy="5632311"/>
          </a:xfrm>
          <a:prstGeom prst="rect">
            <a:avLst/>
          </a:prstGeom>
          <a:noFill/>
        </p:spPr>
        <p:txBody>
          <a:bodyPr wrap="square" rtlCol="0">
            <a:spAutoFit/>
          </a:bodyPr>
          <a:lstStyle/>
          <a:p>
            <a:pPr marL="342900" indent="-342900">
              <a:buFont typeface="Wingdings" panose="05000000000000000000" pitchFamily="2" charset="2"/>
              <a:buChar char="Ø"/>
            </a:pPr>
            <a:r>
              <a:rPr lang="en-US" dirty="0" smtClean="0"/>
              <a:t>Elevated troponins/Demand mediated myocardial ischemia</a:t>
            </a:r>
          </a:p>
          <a:p>
            <a:endParaRPr lang="en-US" dirty="0" smtClean="0"/>
          </a:p>
          <a:p>
            <a:pPr marL="342900" indent="-342900">
              <a:buFont typeface="Wingdings" panose="05000000000000000000" pitchFamily="2" charset="2"/>
              <a:buChar char="Ø"/>
            </a:pPr>
            <a:r>
              <a:rPr lang="en-US" dirty="0" smtClean="0"/>
              <a:t>Disseminated Intravascular coagulation (DIC)</a:t>
            </a:r>
          </a:p>
          <a:p>
            <a:endParaRPr lang="en-US" dirty="0" smtClean="0"/>
          </a:p>
          <a:p>
            <a:pPr marL="342900" indent="-342900">
              <a:buFont typeface="Wingdings" panose="05000000000000000000" pitchFamily="2" charset="2"/>
              <a:buChar char="Ø"/>
            </a:pPr>
            <a:r>
              <a:rPr lang="en-US" dirty="0" smtClean="0"/>
              <a:t>Acute Respiratory Distress syndrome (ARDS)</a:t>
            </a:r>
          </a:p>
          <a:p>
            <a:endParaRPr lang="en-US" dirty="0" smtClean="0"/>
          </a:p>
          <a:p>
            <a:pPr marL="342900" indent="-342900">
              <a:buFont typeface="Wingdings" panose="05000000000000000000" pitchFamily="2" charset="2"/>
              <a:buChar char="Ø"/>
            </a:pPr>
            <a:r>
              <a:rPr lang="en-US" dirty="0" smtClean="0"/>
              <a:t>Hyperglycemia (Blood sugar &gt; 140 in non diabetic patient’s)</a:t>
            </a:r>
          </a:p>
          <a:p>
            <a:endParaRPr lang="en-US" dirty="0" smtClean="0"/>
          </a:p>
          <a:p>
            <a:pPr marL="342900" indent="-342900">
              <a:buFont typeface="Wingdings" panose="05000000000000000000" pitchFamily="2" charset="2"/>
              <a:buChar char="Ø"/>
            </a:pPr>
            <a:r>
              <a:rPr lang="en-US" dirty="0" smtClean="0"/>
              <a:t>Arterial hypoxia</a:t>
            </a:r>
          </a:p>
          <a:p>
            <a:endParaRPr lang="en-US" dirty="0" smtClean="0"/>
          </a:p>
          <a:p>
            <a:pPr marL="342900" indent="-342900">
              <a:buFont typeface="Wingdings" panose="05000000000000000000" pitchFamily="2" charset="2"/>
              <a:buChar char="Ø"/>
            </a:pPr>
            <a:r>
              <a:rPr lang="en-US" dirty="0" smtClean="0"/>
              <a:t>Adrenal Insufficiency (hyponatremia and hyperkalemia)</a:t>
            </a:r>
          </a:p>
          <a:p>
            <a:endParaRPr lang="en-US" dirty="0" smtClean="0"/>
          </a:p>
          <a:p>
            <a:pPr marL="342900" indent="-342900">
              <a:buFont typeface="Wingdings" panose="05000000000000000000" pitchFamily="2" charset="2"/>
              <a:buChar char="Ø"/>
            </a:pPr>
            <a:r>
              <a:rPr lang="en-US" dirty="0" err="1" smtClean="0"/>
              <a:t>Procalcitonin</a:t>
            </a:r>
            <a:r>
              <a:rPr lang="en-US" dirty="0" smtClean="0"/>
              <a:t>  2 x the standard</a:t>
            </a:r>
          </a:p>
          <a:p>
            <a:endParaRPr lang="en-US" dirty="0" smtClean="0"/>
          </a:p>
          <a:p>
            <a:pPr marL="342900" indent="-342900">
              <a:buFont typeface="Wingdings" panose="05000000000000000000" pitchFamily="2" charset="2"/>
              <a:buChar char="Ø"/>
            </a:pPr>
            <a:r>
              <a:rPr lang="en-US" dirty="0" smtClean="0"/>
              <a:t>CRP 2x the normal</a:t>
            </a:r>
          </a:p>
          <a:p>
            <a:endParaRPr lang="en-US" dirty="0" smtClean="0"/>
          </a:p>
          <a:p>
            <a:pPr marL="342900" indent="-342900">
              <a:buFont typeface="Wingdings" panose="05000000000000000000" pitchFamily="2" charset="2"/>
              <a:buChar char="Ø"/>
            </a:pPr>
            <a:r>
              <a:rPr lang="en-US" dirty="0" smtClean="0"/>
              <a:t>Lactate 4 or above = lactic acidosis </a:t>
            </a:r>
            <a:r>
              <a:rPr lang="en-US" dirty="0" smtClean="0">
                <a:sym typeface="Wingdings" panose="05000000000000000000" pitchFamily="2" charset="2"/>
              </a:rPr>
              <a:t> this is consistent with, but not diagnostic of septic shock</a:t>
            </a:r>
          </a:p>
          <a:p>
            <a:endParaRPr lang="en-US" dirty="0" smtClean="0">
              <a:sym typeface="Wingdings" panose="05000000000000000000" pitchFamily="2" charset="2"/>
            </a:endParaRPr>
          </a:p>
          <a:p>
            <a:pPr marL="342900" indent="-342900">
              <a:buFont typeface="Wingdings" panose="05000000000000000000" pitchFamily="2" charset="2"/>
              <a:buChar char="Ø"/>
            </a:pPr>
            <a:r>
              <a:rPr lang="en-US" dirty="0" smtClean="0">
                <a:sym typeface="Wingdings" panose="05000000000000000000" pitchFamily="2" charset="2"/>
              </a:rPr>
              <a:t>Elevated ALT/AST – 2x the normal</a:t>
            </a:r>
            <a:endParaRPr lang="en-US" dirty="0" smtClean="0"/>
          </a:p>
          <a:p>
            <a:pPr marL="342900"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2395836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196650" y="546352"/>
            <a:ext cx="4744761" cy="923330"/>
          </a:xfrm>
          <a:prstGeom prst="rect">
            <a:avLst/>
          </a:prstGeom>
          <a:noFill/>
        </p:spPr>
        <p:txBody>
          <a:bodyPr wrap="none" lIns="91440" tIns="45720" rIns="91440" bIns="45720">
            <a:spAutoFit/>
          </a:bodyPr>
          <a:lstStyle/>
          <a:p>
            <a:pPr algn="ctr"/>
            <a:r>
              <a:rPr lang="en-US" sz="5400" b="0" i="1" cap="none" spc="0" dirty="0" smtClean="0">
                <a:ln w="0"/>
                <a:solidFill>
                  <a:schemeClr val="tx1"/>
                </a:solidFill>
                <a:effectLst>
                  <a:outerShdw blurRad="38100" dist="19050" dir="2700000" algn="tl" rotWithShape="0">
                    <a:schemeClr val="dk1">
                      <a:alpha val="40000"/>
                    </a:schemeClr>
                  </a:outerShdw>
                </a:effectLst>
              </a:rPr>
              <a:t>Documentation</a:t>
            </a:r>
            <a:r>
              <a:rPr lang="en-US" sz="5400" b="0" cap="none" spc="0" dirty="0" smtClean="0">
                <a:ln w="0"/>
                <a:solidFill>
                  <a:schemeClr val="tx1"/>
                </a:solidFill>
                <a:effectLst>
                  <a:outerShdw blurRad="38100" dist="19050" dir="2700000" algn="tl" rotWithShape="0">
                    <a:schemeClr val="dk1">
                      <a:alpha val="40000"/>
                    </a:schemeClr>
                  </a:outerShdw>
                </a:effectLst>
              </a:rPr>
              <a:t>:</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3" name="TextBox 2"/>
          <p:cNvSpPr txBox="1"/>
          <p:nvPr/>
        </p:nvSpPr>
        <p:spPr>
          <a:xfrm>
            <a:off x="383178" y="1793965"/>
            <a:ext cx="11416937" cy="4985980"/>
          </a:xfrm>
          <a:prstGeom prst="rect">
            <a:avLst/>
          </a:prstGeom>
          <a:noFill/>
        </p:spPr>
        <p:txBody>
          <a:bodyPr wrap="square" rtlCol="0">
            <a:spAutoFit/>
          </a:bodyPr>
          <a:lstStyle/>
          <a:p>
            <a:pPr marL="285750" indent="-285750">
              <a:buFont typeface="Wingdings" panose="05000000000000000000" pitchFamily="2" charset="2"/>
              <a:buChar char="ü"/>
            </a:pPr>
            <a:r>
              <a:rPr lang="en-US" sz="2000" dirty="0" smtClean="0"/>
              <a:t>Is the only way to tell the patient’s story- from presentation to the hospital to discharge.</a:t>
            </a:r>
          </a:p>
          <a:p>
            <a:endParaRPr lang="en-US" sz="2000" dirty="0"/>
          </a:p>
          <a:p>
            <a:pPr marL="285750" indent="-285750">
              <a:buFont typeface="Wingdings" panose="05000000000000000000" pitchFamily="2" charset="2"/>
              <a:buChar char="ü"/>
            </a:pPr>
            <a:r>
              <a:rPr lang="en-US" sz="2000" dirty="0" smtClean="0"/>
              <a:t>Determines the severity of illness, intensity of services, and the quality of care provided. </a:t>
            </a:r>
          </a:p>
          <a:p>
            <a:pPr marL="285750" indent="-285750">
              <a:buFont typeface="Wingdings" panose="05000000000000000000" pitchFamily="2" charset="2"/>
              <a:buChar char="ü"/>
            </a:pPr>
            <a:endParaRPr lang="en-US" sz="2000" dirty="0"/>
          </a:p>
          <a:p>
            <a:pPr marL="285750" indent="-285750">
              <a:buFont typeface="Wingdings" panose="05000000000000000000" pitchFamily="2" charset="2"/>
              <a:buChar char="ü"/>
            </a:pPr>
            <a:r>
              <a:rPr lang="en-US" sz="2000" dirty="0" smtClean="0"/>
              <a:t>Ensures that all the information within the health record is clinically valid and supports informed medical decision making.</a:t>
            </a:r>
          </a:p>
          <a:p>
            <a:pPr marL="285750" indent="-285750">
              <a:buFont typeface="Wingdings" panose="05000000000000000000" pitchFamily="2" charset="2"/>
              <a:buChar char="ü"/>
            </a:pPr>
            <a:endParaRPr lang="en-US" sz="2000" dirty="0"/>
          </a:p>
          <a:p>
            <a:pPr marL="285750" indent="-285750">
              <a:buFont typeface="Wingdings" panose="05000000000000000000" pitchFamily="2" charset="2"/>
              <a:buChar char="ü"/>
            </a:pPr>
            <a:r>
              <a:rPr lang="en-US" sz="2000" dirty="0" smtClean="0"/>
              <a:t>Impacts CMI (Case Mix Index) and risk adjustment</a:t>
            </a:r>
          </a:p>
          <a:p>
            <a:pPr marL="285750" indent="-285750">
              <a:buFont typeface="Wingdings" panose="05000000000000000000" pitchFamily="2" charset="2"/>
              <a:buChar char="ü"/>
            </a:pPr>
            <a:endParaRPr lang="en-US" sz="2000" dirty="0"/>
          </a:p>
          <a:p>
            <a:pPr marL="285750" indent="-285750">
              <a:buFont typeface="Wingdings" panose="05000000000000000000" pitchFamily="2" charset="2"/>
              <a:buChar char="ü"/>
            </a:pPr>
            <a:r>
              <a:rPr lang="en-US" sz="2000" dirty="0" smtClean="0"/>
              <a:t>Is viewed by other Health Care Professionals, and the patient themselves, so it is important that the </a:t>
            </a:r>
            <a:r>
              <a:rPr lang="en-US" sz="2000" dirty="0"/>
              <a:t>patient’s disease burden is accurately captured in all healthcare settings</a:t>
            </a:r>
            <a:r>
              <a:rPr lang="en-US" sz="2000" dirty="0">
                <a:solidFill>
                  <a:srgbClr val="52565D"/>
                </a:solidFill>
                <a:latin typeface="Open Sans"/>
              </a:rPr>
              <a:t>.</a:t>
            </a:r>
            <a:endParaRPr lang="en-US" sz="2000" dirty="0" smtClean="0"/>
          </a:p>
          <a:p>
            <a:endParaRPr lang="en-US" sz="2000" dirty="0"/>
          </a:p>
          <a:p>
            <a:pPr marL="285750" indent="-285750">
              <a:buFont typeface="Wingdings" panose="05000000000000000000" pitchFamily="2" charset="2"/>
              <a:buChar char="ü"/>
            </a:pPr>
            <a:r>
              <a:rPr lang="en-US" sz="2000" dirty="0"/>
              <a:t>If it </a:t>
            </a:r>
            <a:r>
              <a:rPr lang="en-US" sz="2000" dirty="0" smtClean="0"/>
              <a:t>is not </a:t>
            </a:r>
            <a:r>
              <a:rPr lang="en-US" sz="2000" dirty="0"/>
              <a:t>documented, it wasn’t done, </a:t>
            </a:r>
            <a:r>
              <a:rPr lang="en-US" sz="2000" dirty="0" smtClean="0"/>
              <a:t>didn’t exist, or </a:t>
            </a:r>
            <a:r>
              <a:rPr lang="en-US" sz="2000" dirty="0"/>
              <a:t>didn’t happen.</a:t>
            </a:r>
          </a:p>
          <a:p>
            <a:endParaRPr lang="en-US" sz="2000" dirty="0" smtClean="0"/>
          </a:p>
          <a:p>
            <a:pPr marL="285750" indent="-285750">
              <a:buFont typeface="Wingdings" panose="05000000000000000000" pitchFamily="2" charset="2"/>
              <a:buChar char="ü"/>
            </a:pPr>
            <a:endParaRPr lang="en-US" sz="2000" dirty="0"/>
          </a:p>
          <a:p>
            <a:pPr marL="285750" indent="-285750">
              <a:buFont typeface="Wingdings" panose="05000000000000000000" pitchFamily="2" charset="2"/>
              <a:buChar char="ü"/>
            </a:pPr>
            <a:endParaRPr lang="en-US" sz="2000" dirty="0"/>
          </a:p>
        </p:txBody>
      </p:sp>
    </p:spTree>
    <p:extLst>
      <p:ext uri="{BB962C8B-B14F-4D97-AF65-F5344CB8AC3E}">
        <p14:creationId xmlns:p14="http://schemas.microsoft.com/office/powerpoint/2010/main" val="20315115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p:cNvSpPr txBox="1"/>
          <p:nvPr/>
        </p:nvSpPr>
        <p:spPr>
          <a:xfrm>
            <a:off x="165959" y="888171"/>
            <a:ext cx="11728067" cy="6801862"/>
          </a:xfrm>
          <a:prstGeom prst="rect">
            <a:avLst/>
          </a:prstGeom>
          <a:noFill/>
        </p:spPr>
        <p:txBody>
          <a:bodyPr wrap="square" rtlCol="0">
            <a:spAutoFit/>
          </a:bodyPr>
          <a:lstStyle/>
          <a:p>
            <a:pPr marL="285750" indent="-285750">
              <a:buFont typeface="Wingdings" panose="05000000000000000000" pitchFamily="2" charset="2"/>
              <a:buChar char="Ø"/>
            </a:pPr>
            <a:r>
              <a:rPr lang="en-US" sz="2000" dirty="0" smtClean="0"/>
              <a:t>If Severe Sepsis is suspected, make sure Severe Sepsis/Septic Shock Protocol is initiated and followed </a:t>
            </a:r>
            <a:r>
              <a:rPr lang="en-US" sz="2000" dirty="0" smtClean="0">
                <a:sym typeface="Wingdings" panose="05000000000000000000" pitchFamily="2" charset="2"/>
              </a:rPr>
              <a:t>  Order the Sepsis Bundle &amp; meet targeted timeframes as these are reportable to CMS.  For any reason if targeted interventions are not done due to a contraindication, please document this (</a:t>
            </a:r>
            <a:r>
              <a:rPr lang="en-US" sz="2000" dirty="0" err="1" smtClean="0">
                <a:sym typeface="Wingdings" panose="05000000000000000000" pitchFamily="2" charset="2"/>
              </a:rPr>
              <a:t>ie</a:t>
            </a:r>
            <a:r>
              <a:rPr lang="en-US" sz="2000" dirty="0" smtClean="0">
                <a:sym typeface="Wingdings" panose="05000000000000000000" pitchFamily="2" charset="2"/>
              </a:rPr>
              <a:t>..  Limited fluid bolus due to concern for acute CHF)  </a:t>
            </a:r>
          </a:p>
          <a:p>
            <a:endParaRPr lang="en-US" sz="2000" dirty="0" smtClean="0">
              <a:sym typeface="Wingdings" panose="05000000000000000000" pitchFamily="2" charset="2"/>
            </a:endParaRPr>
          </a:p>
          <a:p>
            <a:pPr marL="285750" indent="-285750">
              <a:buFont typeface="Wingdings" panose="05000000000000000000" pitchFamily="2" charset="2"/>
              <a:buChar char="Ø"/>
            </a:pPr>
            <a:r>
              <a:rPr lang="en-US" sz="2000" dirty="0" smtClean="0">
                <a:sym typeface="Wingdings" panose="05000000000000000000" pitchFamily="2" charset="2"/>
              </a:rPr>
              <a:t>SIRS Criteria + Organ Dysfunction with known/suspected infection:  </a:t>
            </a:r>
            <a:r>
              <a:rPr lang="en-US" sz="2000" b="1" u="sng" dirty="0" smtClean="0">
                <a:solidFill>
                  <a:srgbClr val="C00000"/>
                </a:solidFill>
                <a:sym typeface="Wingdings" panose="05000000000000000000" pitchFamily="2" charset="2"/>
              </a:rPr>
              <a:t>make sure SIRS &amp; Organ dysfunction cannot be linked to causes </a:t>
            </a:r>
            <a:r>
              <a:rPr lang="en-US" sz="2000" dirty="0" smtClean="0">
                <a:sym typeface="Wingdings" panose="05000000000000000000" pitchFamily="2" charset="2"/>
              </a:rPr>
              <a:t>other than Severe Sepsis.  </a:t>
            </a:r>
            <a:r>
              <a:rPr lang="en-US" sz="2000" b="1" u="sng" dirty="0" smtClean="0">
                <a:solidFill>
                  <a:srgbClr val="C00000"/>
                </a:solidFill>
                <a:sym typeface="Wingdings" panose="05000000000000000000" pitchFamily="2" charset="2"/>
              </a:rPr>
              <a:t>If SIRS is due to other causes, then you are not going to be documenting Severe Sepsis.  </a:t>
            </a:r>
          </a:p>
          <a:p>
            <a:endParaRPr lang="en-US" sz="2000" dirty="0" smtClean="0"/>
          </a:p>
          <a:p>
            <a:pPr marL="285750" indent="-285750">
              <a:buFont typeface="Wingdings" panose="05000000000000000000" pitchFamily="2" charset="2"/>
              <a:buChar char="Ø"/>
            </a:pPr>
            <a:r>
              <a:rPr lang="en-US" sz="2000" dirty="0" smtClean="0"/>
              <a:t>Make sure the documentation supports an overall picture of Severe Sepsis;  </a:t>
            </a:r>
            <a:r>
              <a:rPr lang="en-US" sz="2000" b="1" u="sng" dirty="0" smtClean="0">
                <a:solidFill>
                  <a:srgbClr val="C00000"/>
                </a:solidFill>
              </a:rPr>
              <a:t>Does your patient look sick/toxic? </a:t>
            </a:r>
          </a:p>
          <a:p>
            <a:pPr marL="285750" indent="-285750">
              <a:buFont typeface="Wingdings" panose="05000000000000000000" pitchFamily="2" charset="2"/>
              <a:buChar char="Ø"/>
            </a:pPr>
            <a:endParaRPr lang="en-US" sz="2000" b="1" u="sng" dirty="0">
              <a:solidFill>
                <a:srgbClr val="C00000"/>
              </a:solidFill>
            </a:endParaRPr>
          </a:p>
          <a:p>
            <a:pPr marL="285750" indent="-285750">
              <a:buFont typeface="Wingdings" panose="05000000000000000000" pitchFamily="2" charset="2"/>
              <a:buChar char="Ø"/>
            </a:pPr>
            <a:r>
              <a:rPr lang="en-US" sz="2000" b="1" u="sng" dirty="0">
                <a:solidFill>
                  <a:srgbClr val="C00000"/>
                </a:solidFill>
              </a:rPr>
              <a:t>I</a:t>
            </a:r>
            <a:r>
              <a:rPr lang="en-US" sz="2000" b="1" u="sng" dirty="0" smtClean="0">
                <a:solidFill>
                  <a:srgbClr val="C00000"/>
                </a:solidFill>
              </a:rPr>
              <a:t>nfection source needs to be linked to severe sepsis along with the organ dysfunction.</a:t>
            </a:r>
            <a:r>
              <a:rPr lang="en-US" sz="2000" dirty="0" smtClean="0"/>
              <a:t>  (</a:t>
            </a:r>
            <a:r>
              <a:rPr lang="en-US" sz="2000" dirty="0" err="1" smtClean="0"/>
              <a:t>ie</a:t>
            </a:r>
            <a:r>
              <a:rPr lang="en-US" sz="2000" dirty="0" smtClean="0"/>
              <a:t>.  Severe Sepsis secondary to Pneumonia as evidence by: (</a:t>
            </a:r>
            <a:r>
              <a:rPr lang="en-US" sz="2000" dirty="0" err="1" smtClean="0"/>
              <a:t>ie</a:t>
            </a:r>
            <a:r>
              <a:rPr lang="en-US" sz="2000" dirty="0" smtClean="0"/>
              <a:t>. </a:t>
            </a:r>
            <a:r>
              <a:rPr lang="en-US" sz="2000" dirty="0" err="1" smtClean="0"/>
              <a:t>Tacypnea</a:t>
            </a:r>
            <a:r>
              <a:rPr lang="en-US" sz="2000" dirty="0" smtClean="0"/>
              <a:t>, fever, leukocytosis and associated acute hypoxic respiratory failure).  </a:t>
            </a:r>
          </a:p>
          <a:p>
            <a:endParaRPr lang="en-US" sz="2000" dirty="0" smtClean="0">
              <a:solidFill>
                <a:srgbClr val="C00000"/>
              </a:solidFill>
            </a:endParaRPr>
          </a:p>
          <a:p>
            <a:pPr marL="285750" indent="-285750">
              <a:buFont typeface="Wingdings" panose="05000000000000000000" pitchFamily="2" charset="2"/>
              <a:buChar char="Ø"/>
            </a:pPr>
            <a:r>
              <a:rPr lang="en-US" sz="2000" dirty="0" smtClean="0"/>
              <a:t>Be cautious: Does your physical exams correlate with the diagnosis of Severe Sepsis.  We are finding documentation of non-septic, non-toxic appearing in general appearance of physical exam, and then documentation of Severe Sepsis as the Primary Diagnosis.  </a:t>
            </a:r>
          </a:p>
          <a:p>
            <a:endParaRPr lang="en-US" sz="1400" dirty="0" smtClean="0"/>
          </a:p>
          <a:p>
            <a:r>
              <a:rPr lang="en-US" sz="1400" b="1" u="sng" dirty="0" smtClean="0">
                <a:solidFill>
                  <a:srgbClr val="C00000"/>
                </a:solidFill>
              </a:rPr>
              <a:t> </a:t>
            </a:r>
          </a:p>
          <a:p>
            <a:endParaRPr lang="en-US" sz="1400" dirty="0"/>
          </a:p>
          <a:p>
            <a:endParaRPr lang="en-US" sz="1400" dirty="0" smtClean="0"/>
          </a:p>
        </p:txBody>
      </p:sp>
      <p:sp>
        <p:nvSpPr>
          <p:cNvPr id="3" name="Rectangle 2"/>
          <p:cNvSpPr/>
          <p:nvPr/>
        </p:nvSpPr>
        <p:spPr>
          <a:xfrm>
            <a:off x="3986839" y="149995"/>
            <a:ext cx="3542829" cy="584775"/>
          </a:xfrm>
          <a:prstGeom prst="rect">
            <a:avLst/>
          </a:prstGeom>
          <a:noFill/>
        </p:spPr>
        <p:txBody>
          <a:bodyPr wrap="none" lIns="91440" tIns="45720" rIns="91440" bIns="45720">
            <a:spAutoFit/>
          </a:bodyPr>
          <a:lstStyle/>
          <a:p>
            <a:pPr algn="ctr"/>
            <a:r>
              <a:rPr lang="en-US" sz="3200" b="0" cap="none" spc="0" dirty="0" smtClean="0">
                <a:ln w="0"/>
                <a:solidFill>
                  <a:schemeClr val="tx1"/>
                </a:solidFill>
                <a:effectLst>
                  <a:outerShdw blurRad="38100" dist="19050" dir="2700000" algn="tl" rotWithShape="0">
                    <a:schemeClr val="dk1">
                      <a:alpha val="40000"/>
                    </a:schemeClr>
                  </a:outerShdw>
                </a:effectLst>
              </a:rPr>
              <a:t>Documentation Tips</a:t>
            </a:r>
            <a:endParaRPr lang="en-US"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023923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65760" y="1425254"/>
            <a:ext cx="11652068" cy="4708981"/>
          </a:xfrm>
          <a:prstGeom prst="rect">
            <a:avLst/>
          </a:prstGeom>
        </p:spPr>
        <p:txBody>
          <a:bodyPr wrap="square">
            <a:spAutoFit/>
          </a:bodyPr>
          <a:lstStyle/>
          <a:p>
            <a:pPr marL="285750" indent="-285750">
              <a:buFont typeface="Wingdings" panose="05000000000000000000" pitchFamily="2" charset="2"/>
              <a:buChar char="Ø"/>
            </a:pPr>
            <a:r>
              <a:rPr lang="en-US" sz="2000" dirty="0" smtClean="0"/>
              <a:t>Be sure to include Severe Sepsis diagnosis in your </a:t>
            </a:r>
            <a:r>
              <a:rPr lang="en-US" sz="2000" b="1" u="sng" dirty="0" smtClean="0">
                <a:solidFill>
                  <a:srgbClr val="C00000"/>
                </a:solidFill>
              </a:rPr>
              <a:t>daily </a:t>
            </a:r>
            <a:r>
              <a:rPr lang="en-US" sz="2000" b="1" u="sng" dirty="0">
                <a:solidFill>
                  <a:srgbClr val="C00000"/>
                </a:solidFill>
              </a:rPr>
              <a:t>progress notes with status update </a:t>
            </a:r>
            <a:r>
              <a:rPr lang="en-US" sz="2000" dirty="0"/>
              <a:t>(</a:t>
            </a:r>
            <a:r>
              <a:rPr lang="en-US" sz="2000" dirty="0" err="1"/>
              <a:t>ie</a:t>
            </a:r>
            <a:r>
              <a:rPr lang="en-US" sz="2000" dirty="0"/>
              <a:t>.. Improving, Resolving, resolved).   Consistent documentation is key! </a:t>
            </a:r>
          </a:p>
          <a:p>
            <a:endParaRPr lang="en-US" sz="2000" dirty="0"/>
          </a:p>
          <a:p>
            <a:pPr marL="285750" indent="-285750">
              <a:buFont typeface="Wingdings" panose="05000000000000000000" pitchFamily="2" charset="2"/>
              <a:buChar char="Ø"/>
            </a:pPr>
            <a:r>
              <a:rPr lang="en-US" sz="2000" dirty="0"/>
              <a:t>Be sure to validate/include supportive clinical indicators in your documentation for your organ dysfunction </a:t>
            </a:r>
          </a:p>
          <a:p>
            <a:endParaRPr lang="en-US" sz="2000" dirty="0"/>
          </a:p>
          <a:p>
            <a:pPr marL="285750" indent="-285750">
              <a:buFont typeface="Wingdings" panose="05000000000000000000" pitchFamily="2" charset="2"/>
              <a:buChar char="Ø"/>
            </a:pPr>
            <a:r>
              <a:rPr lang="en-US" sz="2000" dirty="0"/>
              <a:t>Remember to </a:t>
            </a:r>
            <a:r>
              <a:rPr lang="en-US" sz="2000" b="1" u="sng" dirty="0">
                <a:solidFill>
                  <a:srgbClr val="C00000"/>
                </a:solidFill>
              </a:rPr>
              <a:t>link the organ dysfunction to the Severe Sepsis   </a:t>
            </a:r>
            <a:r>
              <a:rPr lang="en-US" sz="2000" dirty="0"/>
              <a:t>(</a:t>
            </a:r>
            <a:r>
              <a:rPr lang="en-US" sz="2000" dirty="0" err="1"/>
              <a:t>ie</a:t>
            </a:r>
            <a:r>
              <a:rPr lang="en-US" sz="2000" dirty="0"/>
              <a:t>.  Acute hypoxic respiratory failure secondary to Severe Sepsis due to Pneumonia)</a:t>
            </a:r>
            <a:endParaRPr lang="en-US" sz="2000" b="1" u="sng" dirty="0">
              <a:solidFill>
                <a:srgbClr val="C00000"/>
              </a:solidFill>
            </a:endParaRPr>
          </a:p>
          <a:p>
            <a:pPr marL="285750" indent="-285750">
              <a:buFont typeface="Wingdings" panose="05000000000000000000" pitchFamily="2" charset="2"/>
              <a:buChar char="Ø"/>
            </a:pPr>
            <a:endParaRPr lang="en-US" sz="2000" b="1" u="sng" dirty="0">
              <a:solidFill>
                <a:srgbClr val="C00000"/>
              </a:solidFill>
            </a:endParaRPr>
          </a:p>
          <a:p>
            <a:pPr marL="285750" indent="-285750">
              <a:buFont typeface="Wingdings" panose="05000000000000000000" pitchFamily="2" charset="2"/>
              <a:buChar char="Ø"/>
            </a:pPr>
            <a:r>
              <a:rPr lang="en-US" sz="2000" b="1" u="sng" dirty="0" smtClean="0">
                <a:solidFill>
                  <a:srgbClr val="C00000"/>
                </a:solidFill>
              </a:rPr>
              <a:t>Be sure to capture Severe </a:t>
            </a:r>
            <a:r>
              <a:rPr lang="en-US" sz="2000" b="1" u="sng" dirty="0">
                <a:solidFill>
                  <a:srgbClr val="C00000"/>
                </a:solidFill>
              </a:rPr>
              <a:t>Sepsis </a:t>
            </a:r>
            <a:r>
              <a:rPr lang="en-US" sz="2000" b="1" u="sng" dirty="0" smtClean="0">
                <a:solidFill>
                  <a:srgbClr val="C00000"/>
                </a:solidFill>
              </a:rPr>
              <a:t>in </a:t>
            </a:r>
            <a:r>
              <a:rPr lang="en-US" sz="2000" b="1" u="sng" dirty="0">
                <a:solidFill>
                  <a:srgbClr val="C00000"/>
                </a:solidFill>
              </a:rPr>
              <a:t>the Discharge Summary </a:t>
            </a:r>
            <a:r>
              <a:rPr lang="en-US" sz="2000" dirty="0"/>
              <a:t>as a Discharge Diagnosis along with all secondary diagnosis:  </a:t>
            </a:r>
            <a:r>
              <a:rPr lang="en-US" sz="2000" dirty="0" err="1"/>
              <a:t>ie</a:t>
            </a:r>
            <a:r>
              <a:rPr lang="en-US" sz="2000" dirty="0"/>
              <a:t>.. Pneumonia, acute hypoxic respiratory failure, acute renal failure, hyponatremia, etc.</a:t>
            </a:r>
            <a:r>
              <a:rPr lang="en-US" sz="2000" dirty="0">
                <a:solidFill>
                  <a:srgbClr val="C00000"/>
                </a:solidFill>
              </a:rPr>
              <a:t>  </a:t>
            </a:r>
            <a:r>
              <a:rPr lang="en-US" sz="2000" b="1" u="sng" dirty="0">
                <a:solidFill>
                  <a:srgbClr val="C00000"/>
                </a:solidFill>
              </a:rPr>
              <a:t>Include</a:t>
            </a:r>
            <a:r>
              <a:rPr lang="en-US" sz="2000" dirty="0">
                <a:solidFill>
                  <a:srgbClr val="C00000"/>
                </a:solidFill>
              </a:rPr>
              <a:t> </a:t>
            </a:r>
            <a:r>
              <a:rPr lang="en-US" sz="2000" dirty="0"/>
              <a:t>all the supportive clinical indicators, treatments given, and patient’s response to treatment in the Hospital Course.  Make sure to capture the true picture of patient’s hospital stay. </a:t>
            </a:r>
          </a:p>
          <a:p>
            <a:endParaRPr lang="en-US" sz="2000" dirty="0"/>
          </a:p>
          <a:p>
            <a:pPr marL="285750" indent="-285750">
              <a:buFont typeface="Wingdings" panose="05000000000000000000" pitchFamily="2" charset="2"/>
              <a:buChar char="Ø"/>
            </a:pPr>
            <a:r>
              <a:rPr lang="en-US" sz="2000" b="1" u="sng" dirty="0">
                <a:solidFill>
                  <a:srgbClr val="C00000"/>
                </a:solidFill>
              </a:rPr>
              <a:t>No Organ Dysfunction, No Severe Sepsis…  Only DOCUMENT THE INFECTION SOURCE AND TREAT.  </a:t>
            </a:r>
            <a:r>
              <a:rPr lang="en-US" sz="2000" b="1" u="sng" dirty="0" smtClean="0">
                <a:solidFill>
                  <a:srgbClr val="C00000"/>
                </a:solidFill>
              </a:rPr>
              <a:t>Our Organization will not be DOCUMENTING </a:t>
            </a:r>
            <a:r>
              <a:rPr lang="en-US" sz="2000" b="1" u="sng" dirty="0">
                <a:solidFill>
                  <a:srgbClr val="C00000"/>
                </a:solidFill>
              </a:rPr>
              <a:t>SEPSIS. </a:t>
            </a:r>
            <a:endParaRPr lang="en-US" sz="2000" dirty="0"/>
          </a:p>
        </p:txBody>
      </p:sp>
      <p:sp>
        <p:nvSpPr>
          <p:cNvPr id="3" name="Rectangle 2"/>
          <p:cNvSpPr/>
          <p:nvPr/>
        </p:nvSpPr>
        <p:spPr>
          <a:xfrm>
            <a:off x="4021673" y="324166"/>
            <a:ext cx="3542829" cy="584775"/>
          </a:xfrm>
          <a:prstGeom prst="rect">
            <a:avLst/>
          </a:prstGeom>
          <a:noFill/>
        </p:spPr>
        <p:txBody>
          <a:bodyPr wrap="none" lIns="91440" tIns="45720" rIns="91440" bIns="45720">
            <a:spAutoFit/>
          </a:bodyPr>
          <a:lstStyle/>
          <a:p>
            <a:pPr algn="ctr"/>
            <a:r>
              <a:rPr lang="en-US" sz="3200" b="0" cap="none" spc="0" dirty="0" smtClean="0">
                <a:ln w="0"/>
                <a:solidFill>
                  <a:schemeClr val="tx1"/>
                </a:solidFill>
                <a:effectLst>
                  <a:outerShdw blurRad="38100" dist="19050" dir="2700000" algn="tl" rotWithShape="0">
                    <a:schemeClr val="dk1">
                      <a:alpha val="40000"/>
                    </a:schemeClr>
                  </a:outerShdw>
                </a:effectLst>
              </a:rPr>
              <a:t>Documentation Tips</a:t>
            </a:r>
            <a:endParaRPr lang="en-US"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258490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2263848" y="0"/>
            <a:ext cx="6939465" cy="769441"/>
          </a:xfrm>
          <a:prstGeom prst="rect">
            <a:avLst/>
          </a:prstGeom>
          <a:noFill/>
        </p:spPr>
        <p:txBody>
          <a:bodyPr wrap="none" lIns="91440" tIns="45720" rIns="91440" bIns="45720">
            <a:spAutoFit/>
          </a:bodyPr>
          <a:lstStyle/>
          <a:p>
            <a:pPr algn="ctr"/>
            <a:r>
              <a:rPr lang="en-US" sz="4400" b="0" cap="none" spc="0" dirty="0" smtClean="0">
                <a:ln w="0"/>
                <a:solidFill>
                  <a:schemeClr val="tx1"/>
                </a:solidFill>
                <a:effectLst>
                  <a:outerShdw blurRad="38100" dist="19050" dir="2700000" algn="tl" rotWithShape="0">
                    <a:schemeClr val="dk1">
                      <a:alpha val="40000"/>
                    </a:schemeClr>
                  </a:outerShdw>
                </a:effectLst>
              </a:rPr>
              <a:t>Conclusion/Take home points</a:t>
            </a:r>
            <a:endParaRPr lang="en-US" sz="4400" b="0" cap="none" spc="0" dirty="0">
              <a:ln w="0"/>
              <a:solidFill>
                <a:schemeClr val="tx1"/>
              </a:solidFill>
              <a:effectLst>
                <a:outerShdw blurRad="38100" dist="19050" dir="2700000" algn="tl" rotWithShape="0">
                  <a:schemeClr val="dk1">
                    <a:alpha val="40000"/>
                  </a:schemeClr>
                </a:outerShdw>
              </a:effectLst>
            </a:endParaRPr>
          </a:p>
        </p:txBody>
      </p:sp>
      <p:sp>
        <p:nvSpPr>
          <p:cNvPr id="3" name="TextBox 2"/>
          <p:cNvSpPr txBox="1"/>
          <p:nvPr/>
        </p:nvSpPr>
        <p:spPr>
          <a:xfrm>
            <a:off x="215877" y="866034"/>
            <a:ext cx="11543250" cy="6278642"/>
          </a:xfrm>
          <a:prstGeom prst="rect">
            <a:avLst/>
          </a:prstGeom>
          <a:noFill/>
        </p:spPr>
        <p:txBody>
          <a:bodyPr wrap="square" rtlCol="0">
            <a:spAutoFit/>
          </a:bodyPr>
          <a:lstStyle/>
          <a:p>
            <a:pPr marL="285750" indent="-285750">
              <a:buFont typeface="Wingdings" panose="05000000000000000000" pitchFamily="2" charset="2"/>
              <a:buChar char="Ø"/>
            </a:pPr>
            <a:r>
              <a:rPr lang="en-US" sz="2400" b="1" dirty="0" smtClean="0"/>
              <a:t>Organ Dysfunction NEEDS to be present in order to document a Severe Sepsis diagnosis.</a:t>
            </a:r>
          </a:p>
          <a:p>
            <a:endParaRPr lang="en-US" sz="2400" dirty="0" smtClean="0"/>
          </a:p>
          <a:p>
            <a:pPr marL="285750" indent="-285750">
              <a:buFont typeface="Wingdings" panose="05000000000000000000" pitchFamily="2" charset="2"/>
              <a:buChar char="Ø"/>
            </a:pPr>
            <a:r>
              <a:rPr lang="en-US" sz="2400" b="1" dirty="0" smtClean="0"/>
              <a:t>“Sepsis” or 2 SIRS and a source of infection should NOT be documented. Instead just document the infection itself (</a:t>
            </a:r>
            <a:r>
              <a:rPr lang="en-US" sz="2400" b="1" dirty="0" err="1" smtClean="0"/>
              <a:t>ie</a:t>
            </a:r>
            <a:r>
              <a:rPr lang="en-US" sz="2400" b="1" dirty="0" smtClean="0"/>
              <a:t>. Pneumonia).</a:t>
            </a:r>
          </a:p>
          <a:p>
            <a:endParaRPr lang="en-US" sz="2400" dirty="0" smtClean="0"/>
          </a:p>
          <a:p>
            <a:pPr marL="285750" indent="-285750">
              <a:buFont typeface="Wingdings" panose="05000000000000000000" pitchFamily="2" charset="2"/>
              <a:buChar char="Ø"/>
            </a:pPr>
            <a:r>
              <a:rPr lang="en-US" sz="2400" dirty="0" smtClean="0"/>
              <a:t>Organ dysfunction </a:t>
            </a:r>
            <a:r>
              <a:rPr lang="en-US" sz="2400" b="1" dirty="0" smtClean="0"/>
              <a:t>needs to be linked </a:t>
            </a:r>
            <a:r>
              <a:rPr lang="en-US" sz="2400" dirty="0" smtClean="0"/>
              <a:t>to the Severe Sepsis in the documentation as a statement. </a:t>
            </a:r>
          </a:p>
          <a:p>
            <a:endParaRPr lang="en-US" sz="2400" dirty="0" smtClean="0"/>
          </a:p>
          <a:p>
            <a:pPr marL="285750" indent="-285750">
              <a:buFont typeface="Wingdings" panose="05000000000000000000" pitchFamily="2" charset="2"/>
              <a:buChar char="Ø"/>
            </a:pPr>
            <a:r>
              <a:rPr lang="en-US" sz="2400" dirty="0" smtClean="0"/>
              <a:t>Severe Sepsis should be supported with appropriate physical exam findings.  Does your physical exam reflect a patient who is “ill/toxic appearing” etc. Be cautious when utilizing Cut and Paste – do not carry forward inaccurate or old information. </a:t>
            </a:r>
          </a:p>
          <a:p>
            <a:endParaRPr lang="en-US" sz="2400" dirty="0" smtClean="0"/>
          </a:p>
          <a:p>
            <a:pPr marL="285750" indent="-285750">
              <a:buFont typeface="Wingdings" panose="05000000000000000000" pitchFamily="2" charset="2"/>
              <a:buChar char="Ø"/>
            </a:pPr>
            <a:r>
              <a:rPr lang="en-US" sz="2400" dirty="0" smtClean="0"/>
              <a:t>Consistent documentation of Severe Sepsis is vital in the daily progress notes (ongoing, resolving, resolved) and must be carried through in to the DC Summary as a Discharge Diagnosis</a:t>
            </a:r>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19465518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47430"/>
            <a:ext cx="10515600" cy="1325563"/>
          </a:xfrm>
        </p:spPr>
        <p:txBody>
          <a:bodyPr>
            <a:noAutofit/>
          </a:bodyPr>
          <a:lstStyle/>
          <a:p>
            <a:r>
              <a:rPr lang="en-US" i="1" dirty="0">
                <a:ln w="0"/>
                <a:solidFill>
                  <a:schemeClr val="accent1"/>
                </a:solidFill>
                <a:effectLst>
                  <a:outerShdw blurRad="38100" dist="25400" dir="5400000" algn="ctr" rotWithShape="0">
                    <a:srgbClr val="6E747A">
                      <a:alpha val="43000"/>
                    </a:srgbClr>
                  </a:outerShdw>
                </a:effectLst>
                <a:latin typeface="+mn-lt"/>
                <a:ea typeface="+mn-ea"/>
                <a:cs typeface="+mn-cs"/>
              </a:rPr>
              <a:t>Please feel free to contact us with </a:t>
            </a:r>
            <a:r>
              <a:rPr lang="en-US" i="1" dirty="0" smtClean="0">
                <a:ln w="0"/>
                <a:solidFill>
                  <a:schemeClr val="accent1"/>
                </a:solidFill>
                <a:effectLst>
                  <a:outerShdw blurRad="38100" dist="25400" dir="5400000" algn="ctr" rotWithShape="0">
                    <a:srgbClr val="6E747A">
                      <a:alpha val="43000"/>
                    </a:srgbClr>
                  </a:outerShdw>
                </a:effectLst>
                <a:latin typeface="+mn-lt"/>
                <a:ea typeface="+mn-ea"/>
                <a:cs typeface="+mn-cs"/>
              </a:rPr>
              <a:t>Questions </a:t>
            </a:r>
            <a:endParaRPr lang="en-US" i="1" dirty="0">
              <a:ln w="0"/>
              <a:solidFill>
                <a:schemeClr val="accent1"/>
              </a:solidFill>
              <a:effectLst>
                <a:outerShdw blurRad="38100" dist="25400" dir="5400000" algn="ctr" rotWithShape="0">
                  <a:srgbClr val="6E747A">
                    <a:alpha val="43000"/>
                  </a:srgbClr>
                </a:outerShdw>
              </a:effectLst>
              <a:latin typeface="+mn-lt"/>
              <a:ea typeface="+mn-ea"/>
              <a:cs typeface="+mn-cs"/>
            </a:endParaRPr>
          </a:p>
        </p:txBody>
      </p:sp>
      <p:sp>
        <p:nvSpPr>
          <p:cNvPr id="3" name="Content Placeholder 2"/>
          <p:cNvSpPr>
            <a:spLocks noGrp="1"/>
          </p:cNvSpPr>
          <p:nvPr>
            <p:ph idx="1"/>
          </p:nvPr>
        </p:nvSpPr>
        <p:spPr>
          <a:xfrm>
            <a:off x="838199" y="1825625"/>
            <a:ext cx="11230069" cy="4351338"/>
          </a:xfrm>
        </p:spPr>
        <p:txBody>
          <a:bodyPr>
            <a:normAutofit fontScale="77500" lnSpcReduction="20000"/>
          </a:bodyPr>
          <a:lstStyle/>
          <a:p>
            <a:pPr marL="0" indent="0">
              <a:buNone/>
            </a:pPr>
            <a:r>
              <a:rPr lang="en-US" sz="2200" b="1" dirty="0"/>
              <a:t>Clinical </a:t>
            </a:r>
            <a:r>
              <a:rPr lang="en-US" sz="2200" b="1" dirty="0" smtClean="0"/>
              <a:t>Documentation Integrity(CDI)</a:t>
            </a:r>
            <a:endParaRPr lang="en-US" sz="2200" b="1" dirty="0"/>
          </a:p>
          <a:p>
            <a:pPr marL="0" indent="0">
              <a:buNone/>
            </a:pPr>
            <a:r>
              <a:rPr lang="en-US" sz="2200" dirty="0" smtClean="0"/>
              <a:t>Deborah Mazur– Manager, Clinical Documentation Integrity</a:t>
            </a:r>
            <a:endParaRPr lang="en-US" sz="2200" dirty="0"/>
          </a:p>
          <a:p>
            <a:pPr marL="0" indent="0">
              <a:buNone/>
            </a:pPr>
            <a:r>
              <a:rPr lang="en-US" sz="2200" dirty="0"/>
              <a:t>	Office #: (716) </a:t>
            </a:r>
            <a:r>
              <a:rPr lang="en-US" sz="2200" dirty="0" smtClean="0"/>
              <a:t>601-3752</a:t>
            </a:r>
            <a:endParaRPr lang="en-US" sz="2200" dirty="0"/>
          </a:p>
          <a:p>
            <a:pPr marL="0" indent="0">
              <a:buNone/>
            </a:pPr>
            <a:r>
              <a:rPr lang="en-US" sz="2200" dirty="0"/>
              <a:t>	Email: </a:t>
            </a:r>
            <a:r>
              <a:rPr lang="en-US" sz="2200" dirty="0" smtClean="0">
                <a:hlinkClick r:id="rId2"/>
              </a:rPr>
              <a:t>dmazur@chsbuffalo.org</a:t>
            </a:r>
            <a:r>
              <a:rPr lang="en-US" sz="2200" dirty="0" smtClean="0"/>
              <a:t> </a:t>
            </a:r>
            <a:endParaRPr lang="en-US" sz="2200" dirty="0"/>
          </a:p>
          <a:p>
            <a:pPr marL="0" indent="0">
              <a:buNone/>
            </a:pPr>
            <a:endParaRPr lang="en-US" sz="2200" b="1" dirty="0" smtClean="0"/>
          </a:p>
          <a:p>
            <a:pPr marL="0" indent="0">
              <a:buNone/>
            </a:pPr>
            <a:r>
              <a:rPr lang="en-US" sz="2200" b="1" dirty="0" smtClean="0"/>
              <a:t>Coding Education Quality Auditing</a:t>
            </a:r>
            <a:endParaRPr lang="en-US" sz="2200" b="1" dirty="0"/>
          </a:p>
          <a:p>
            <a:pPr marL="0" indent="0">
              <a:buNone/>
            </a:pPr>
            <a:r>
              <a:rPr lang="en-US" sz="2200" dirty="0" smtClean="0"/>
              <a:t>Justine Whitman </a:t>
            </a:r>
            <a:r>
              <a:rPr lang="en-US" sz="2200" dirty="0"/>
              <a:t>– </a:t>
            </a:r>
            <a:r>
              <a:rPr lang="en-US" sz="2200" dirty="0" smtClean="0"/>
              <a:t>Manger, Coding Education Quality Auditing Inpatient</a:t>
            </a:r>
            <a:endParaRPr lang="en-US" sz="2200" dirty="0"/>
          </a:p>
          <a:p>
            <a:pPr marL="0" indent="0">
              <a:buNone/>
            </a:pPr>
            <a:r>
              <a:rPr lang="en-US" sz="2200" dirty="0"/>
              <a:t>	Office #: (716) </a:t>
            </a:r>
            <a:r>
              <a:rPr lang="en-US" sz="2200" dirty="0" smtClean="0"/>
              <a:t>447-6581</a:t>
            </a:r>
            <a:endParaRPr lang="en-US" sz="2200" dirty="0"/>
          </a:p>
          <a:p>
            <a:pPr marL="0" indent="0">
              <a:buNone/>
            </a:pPr>
            <a:r>
              <a:rPr lang="en-US" sz="2200" dirty="0"/>
              <a:t>	Email: </a:t>
            </a:r>
            <a:r>
              <a:rPr lang="en-US" sz="2200" dirty="0" smtClean="0">
                <a:hlinkClick r:id="rId3"/>
              </a:rPr>
              <a:t>Jnolder@chsbuffalo.org</a:t>
            </a:r>
            <a:r>
              <a:rPr lang="en-US" sz="2200" dirty="0" smtClean="0"/>
              <a:t>  </a:t>
            </a:r>
            <a:endParaRPr lang="en-US" sz="2200" dirty="0"/>
          </a:p>
          <a:p>
            <a:pPr marL="0" indent="0">
              <a:buNone/>
            </a:pPr>
            <a:endParaRPr lang="en-US" sz="2400" b="1" dirty="0" smtClean="0"/>
          </a:p>
          <a:p>
            <a:pPr marL="0" indent="0">
              <a:buNone/>
            </a:pPr>
            <a:r>
              <a:rPr lang="en-US" sz="2300" b="1" dirty="0" smtClean="0"/>
              <a:t>Clinical Denials and Appeals Department (CDAD)</a:t>
            </a:r>
          </a:p>
          <a:p>
            <a:pPr marL="0" indent="0">
              <a:buNone/>
            </a:pPr>
            <a:r>
              <a:rPr lang="en-US" sz="2300" dirty="0"/>
              <a:t>Brandon Schulz-Koller – </a:t>
            </a:r>
            <a:r>
              <a:rPr lang="en-US" sz="2300" dirty="0" smtClean="0"/>
              <a:t>Director, Documentation Cycle Integrity and Improvement </a:t>
            </a:r>
            <a:endParaRPr lang="en-US" sz="2300" dirty="0"/>
          </a:p>
          <a:p>
            <a:pPr marL="0" indent="0">
              <a:buNone/>
            </a:pPr>
            <a:r>
              <a:rPr lang="en-US" sz="2300" dirty="0"/>
              <a:t>	Office #: (716) 601-3602</a:t>
            </a:r>
          </a:p>
          <a:p>
            <a:pPr marL="0" indent="0">
              <a:buNone/>
            </a:pPr>
            <a:r>
              <a:rPr lang="en-US" sz="2300" dirty="0"/>
              <a:t>	</a:t>
            </a:r>
            <a:r>
              <a:rPr lang="en-US" sz="2300" dirty="0" smtClean="0"/>
              <a:t>Email</a:t>
            </a:r>
            <a:r>
              <a:rPr lang="en-US" sz="2300" dirty="0"/>
              <a:t>: </a:t>
            </a:r>
            <a:r>
              <a:rPr lang="en-US" sz="2300" dirty="0">
                <a:hlinkClick r:id="rId4"/>
              </a:rPr>
              <a:t>bkoller@chsbuffalo.org</a:t>
            </a:r>
            <a:r>
              <a:rPr lang="en-US" sz="2300" dirty="0"/>
              <a:t> </a:t>
            </a:r>
          </a:p>
          <a:p>
            <a:pPr marL="0" indent="0">
              <a:buNone/>
            </a:pPr>
            <a:endParaRPr lang="en-US" dirty="0"/>
          </a:p>
        </p:txBody>
      </p:sp>
    </p:spTree>
    <p:extLst>
      <p:ext uri="{BB962C8B-B14F-4D97-AF65-F5344CB8AC3E}">
        <p14:creationId xmlns:p14="http://schemas.microsoft.com/office/powerpoint/2010/main" val="40689360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89443" y="267678"/>
            <a:ext cx="3654077" cy="769441"/>
          </a:xfrm>
          <a:prstGeom prst="rect">
            <a:avLst/>
          </a:prstGeom>
          <a:noFill/>
        </p:spPr>
        <p:txBody>
          <a:bodyPr wrap="none" lIns="91440" tIns="45720" rIns="91440" bIns="45720">
            <a:spAutoFit/>
          </a:bodyPr>
          <a:lstStyle/>
          <a:p>
            <a:pPr algn="ctr"/>
            <a:r>
              <a:rPr lang="en-US" sz="4400" b="0" cap="none" spc="0" dirty="0" smtClean="0">
                <a:ln w="0"/>
                <a:solidFill>
                  <a:schemeClr val="accent1"/>
                </a:solidFill>
                <a:effectLst>
                  <a:outerShdw blurRad="38100" dist="25400" dir="5400000" algn="ctr" rotWithShape="0">
                    <a:srgbClr val="6E747A">
                      <a:alpha val="43000"/>
                    </a:srgbClr>
                  </a:outerShdw>
                </a:effectLst>
              </a:rPr>
              <a:t>Appeal Process</a:t>
            </a:r>
            <a:endParaRPr lang="en-US" sz="4400" b="0" cap="none" spc="0" dirty="0">
              <a:ln w="0"/>
              <a:solidFill>
                <a:schemeClr val="accent1"/>
              </a:solidFill>
              <a:effectLst>
                <a:outerShdw blurRad="38100" dist="25400" dir="5400000" algn="ctr" rotWithShape="0">
                  <a:srgbClr val="6E747A">
                    <a:alpha val="43000"/>
                  </a:srgbClr>
                </a:outerShdw>
              </a:effectLst>
            </a:endParaRPr>
          </a:p>
        </p:txBody>
      </p:sp>
      <p:sp>
        <p:nvSpPr>
          <p:cNvPr id="3" name="TextBox 2"/>
          <p:cNvSpPr txBox="1"/>
          <p:nvPr/>
        </p:nvSpPr>
        <p:spPr>
          <a:xfrm>
            <a:off x="489443" y="1219201"/>
            <a:ext cx="11153917" cy="2031325"/>
          </a:xfrm>
          <a:prstGeom prst="rect">
            <a:avLst/>
          </a:prstGeom>
          <a:noFill/>
        </p:spPr>
        <p:txBody>
          <a:bodyPr wrap="square" rtlCol="0">
            <a:spAutoFit/>
          </a:bodyPr>
          <a:lstStyle/>
          <a:p>
            <a:pPr marL="285750" indent="-285750">
              <a:buFont typeface="Arial" panose="020B0604020202020204" pitchFamily="34" charset="0"/>
              <a:buChar char="•"/>
            </a:pPr>
            <a:r>
              <a:rPr lang="en-US" dirty="0" smtClean="0"/>
              <a:t>Denial letter is reviewed by Clinical Denials and Appeals Team, followed by thorough review of the medical record.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Along with assistance from the Physician Advisor, an appeal letter is generated stating our case as to why Catholic Health feels the diagnosis is valid and supported in the medical record.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Appeal letter includes specifics taken right from the documentation in the medical record along with all supportive clinical indicators.   It is sent to the Insurance Carrier within 30 days of receipt of denial letter. </a:t>
            </a:r>
            <a:endParaRPr lang="en-US" dirty="0"/>
          </a:p>
        </p:txBody>
      </p:sp>
      <p:sp>
        <p:nvSpPr>
          <p:cNvPr id="4" name="Rectangle 3"/>
          <p:cNvSpPr/>
          <p:nvPr/>
        </p:nvSpPr>
        <p:spPr>
          <a:xfrm>
            <a:off x="489443" y="3432608"/>
            <a:ext cx="4444358" cy="769441"/>
          </a:xfrm>
          <a:prstGeom prst="rect">
            <a:avLst/>
          </a:prstGeom>
          <a:noFill/>
        </p:spPr>
        <p:txBody>
          <a:bodyPr wrap="none" lIns="91440" tIns="45720" rIns="91440" bIns="45720">
            <a:spAutoFit/>
          </a:bodyPr>
          <a:lstStyle/>
          <a:p>
            <a:pPr algn="ctr"/>
            <a:r>
              <a:rPr lang="en-US" sz="4400" b="0" cap="none" spc="0" dirty="0" smtClean="0">
                <a:ln w="0"/>
                <a:solidFill>
                  <a:schemeClr val="accent1"/>
                </a:solidFill>
                <a:effectLst>
                  <a:outerShdw blurRad="38100" dist="25400" dir="5400000" algn="ctr" rotWithShape="0">
                    <a:srgbClr val="6E747A">
                      <a:alpha val="43000"/>
                    </a:srgbClr>
                  </a:outerShdw>
                </a:effectLst>
              </a:rPr>
              <a:t>No Appeal Process</a:t>
            </a:r>
            <a:endParaRPr lang="en-US" sz="4400" b="0" cap="none" spc="0" dirty="0">
              <a:ln w="0"/>
              <a:solidFill>
                <a:schemeClr val="accent1"/>
              </a:solidFill>
              <a:effectLst>
                <a:outerShdw blurRad="38100" dist="25400" dir="5400000" algn="ctr" rotWithShape="0">
                  <a:srgbClr val="6E747A">
                    <a:alpha val="43000"/>
                  </a:srgbClr>
                </a:outerShdw>
              </a:effectLst>
            </a:endParaRPr>
          </a:p>
        </p:txBody>
      </p:sp>
      <p:sp>
        <p:nvSpPr>
          <p:cNvPr id="5" name="TextBox 4"/>
          <p:cNvSpPr txBox="1"/>
          <p:nvPr/>
        </p:nvSpPr>
        <p:spPr>
          <a:xfrm>
            <a:off x="580001" y="4384131"/>
            <a:ext cx="10972800" cy="2585323"/>
          </a:xfrm>
          <a:prstGeom prst="rect">
            <a:avLst/>
          </a:prstGeom>
          <a:noFill/>
        </p:spPr>
        <p:txBody>
          <a:bodyPr wrap="square" rtlCol="0">
            <a:spAutoFit/>
          </a:bodyPr>
          <a:lstStyle/>
          <a:p>
            <a:pPr marL="285750" indent="-285750">
              <a:buFont typeface="Arial" panose="020B0604020202020204" pitchFamily="34" charset="0"/>
              <a:buChar char="•"/>
            </a:pPr>
            <a:r>
              <a:rPr lang="en-US" dirty="0" smtClean="0"/>
              <a:t>Denial letter is reviewed by the Clinical Denials and Appeals Team, followed by thorough review of the medial record.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With assistance from Physician Advisor, if the reviewed record does not have the proper documentation and clinical support to validate the denied diagnosis, Catholic Health does not send an appeal to the Insurance Carrier.  In other words, Catholic Health is in agreement with the Insurance Carrier that the stated diagnosis is not clinically supported.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665493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90303" y="0"/>
            <a:ext cx="10515600" cy="1325563"/>
          </a:xfrm>
        </p:spPr>
        <p:txBody>
          <a:bodyPr/>
          <a:lstStyle/>
          <a:p>
            <a:r>
              <a:rPr lang="en-US" sz="3200" dirty="0" smtClean="0">
                <a:solidFill>
                  <a:schemeClr val="accent1"/>
                </a:solidFill>
                <a:latin typeface="Bahnschrift SemiBold SemiConden" panose="020B0502040204020203" pitchFamily="34" charset="0"/>
              </a:rPr>
              <a:t>If Appealed, Appeal letter is sent to Insurance Carrier.  If the Insurance Carrier</a:t>
            </a:r>
            <a:r>
              <a:rPr lang="en-US" dirty="0">
                <a:solidFill>
                  <a:srgbClr val="0070C0"/>
                </a:solidFill>
              </a:rPr>
              <a:t>:</a:t>
            </a:r>
          </a:p>
        </p:txBody>
      </p:sp>
      <p:sp>
        <p:nvSpPr>
          <p:cNvPr id="4" name="Content Placeholder 3"/>
          <p:cNvSpPr>
            <a:spLocks noGrp="1"/>
          </p:cNvSpPr>
          <p:nvPr>
            <p:ph sz="half" idx="2"/>
          </p:nvPr>
        </p:nvSpPr>
        <p:spPr>
          <a:xfrm>
            <a:off x="470263" y="2592699"/>
            <a:ext cx="5157787" cy="3684588"/>
          </a:xfrm>
        </p:spPr>
        <p:txBody>
          <a:bodyPr>
            <a:normAutofit/>
          </a:bodyPr>
          <a:lstStyle/>
          <a:p>
            <a:r>
              <a:rPr lang="en-US" sz="1900" dirty="0" smtClean="0"/>
              <a:t>Original diagnosis that was denied is re-instated and Catholic Health receives full value for resources  associated with patient encounter. </a:t>
            </a:r>
          </a:p>
          <a:p>
            <a:r>
              <a:rPr lang="en-US" sz="1900" dirty="0" smtClean="0"/>
              <a:t>Catholic Health receives the appropriate severity of illness, risk of mortality, and more accurate length of stay for patient encounter. </a:t>
            </a:r>
            <a:endParaRPr lang="en-US" sz="1900" dirty="0"/>
          </a:p>
          <a:p>
            <a:r>
              <a:rPr lang="en-US" sz="2000" dirty="0" smtClean="0"/>
              <a:t>More accurate reflection of the Hospital’s CMI (Meaning your are caring for very sick patients)</a:t>
            </a:r>
            <a:endParaRPr lang="en-US" sz="2000" dirty="0"/>
          </a:p>
          <a:p>
            <a:endParaRPr lang="en-US" sz="1900" dirty="0" smtClean="0"/>
          </a:p>
          <a:p>
            <a:pPr marL="0" indent="0">
              <a:buNone/>
            </a:pPr>
            <a:endParaRPr lang="en-US" sz="2400" dirty="0"/>
          </a:p>
        </p:txBody>
      </p:sp>
      <p:sp>
        <p:nvSpPr>
          <p:cNvPr id="6" name="Content Placeholder 5"/>
          <p:cNvSpPr>
            <a:spLocks noGrp="1"/>
          </p:cNvSpPr>
          <p:nvPr>
            <p:ph sz="quarter" idx="4"/>
          </p:nvPr>
        </p:nvSpPr>
        <p:spPr>
          <a:xfrm>
            <a:off x="6374674" y="2592699"/>
            <a:ext cx="5453743" cy="4405748"/>
          </a:xfrm>
        </p:spPr>
        <p:txBody>
          <a:bodyPr>
            <a:noAutofit/>
          </a:bodyPr>
          <a:lstStyle/>
          <a:p>
            <a:r>
              <a:rPr lang="en-US" sz="1900" dirty="0" smtClean="0"/>
              <a:t>Catholic Health can choose to do no further appeal, and the diagnosis is removed from the patient’s claim.</a:t>
            </a:r>
          </a:p>
          <a:p>
            <a:r>
              <a:rPr lang="en-US" sz="1900" dirty="0"/>
              <a:t>Catholic Health can choose to </a:t>
            </a:r>
            <a:r>
              <a:rPr lang="en-US" sz="1900" dirty="0" smtClean="0"/>
              <a:t>try second </a:t>
            </a:r>
            <a:r>
              <a:rPr lang="en-US" sz="1900" dirty="0"/>
              <a:t>review </a:t>
            </a:r>
            <a:r>
              <a:rPr lang="en-US" sz="1900" dirty="0" smtClean="0"/>
              <a:t>with the insurance company</a:t>
            </a:r>
            <a:r>
              <a:rPr lang="en-US" sz="1900" dirty="0"/>
              <a:t>. </a:t>
            </a:r>
            <a:endParaRPr lang="en-US" sz="1900" dirty="0" smtClean="0"/>
          </a:p>
          <a:p>
            <a:r>
              <a:rPr lang="en-US" sz="1900" dirty="0" smtClean="0"/>
              <a:t>If the second review is still upheld Catholic Health can choose to send for a third review to an Outside company. </a:t>
            </a:r>
          </a:p>
          <a:p>
            <a:r>
              <a:rPr lang="en-US" sz="1900" dirty="0" smtClean="0"/>
              <a:t>The Outside Company does a thorough review of the patient’s record hearing both sides, and makes a non-biased decision on the validity of the diagnosis. </a:t>
            </a:r>
          </a:p>
          <a:p>
            <a:r>
              <a:rPr lang="en-US" sz="1900" dirty="0" smtClean="0"/>
              <a:t>Whomever the decision is in favor of, the other must pay the Outside Company for their services.</a:t>
            </a:r>
            <a:endParaRPr lang="en-US" sz="1900" dirty="0"/>
          </a:p>
        </p:txBody>
      </p:sp>
      <p:sp>
        <p:nvSpPr>
          <p:cNvPr id="7" name="Horizontal Scroll 6"/>
          <p:cNvSpPr/>
          <p:nvPr/>
        </p:nvSpPr>
        <p:spPr>
          <a:xfrm>
            <a:off x="470263" y="1352646"/>
            <a:ext cx="5190308"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Agrees</a:t>
            </a:r>
            <a:r>
              <a:rPr lang="en-US" b="1" dirty="0" smtClean="0"/>
              <a:t> </a:t>
            </a:r>
            <a:r>
              <a:rPr lang="en-US" sz="2000" b="1" dirty="0" smtClean="0"/>
              <a:t>with Catholic Health</a:t>
            </a:r>
            <a:endParaRPr lang="en-US" sz="2000" b="1" dirty="0"/>
          </a:p>
        </p:txBody>
      </p:sp>
      <p:sp>
        <p:nvSpPr>
          <p:cNvPr id="9" name="Horizontal Scroll 8"/>
          <p:cNvSpPr/>
          <p:nvPr/>
        </p:nvSpPr>
        <p:spPr>
          <a:xfrm>
            <a:off x="6374674" y="1325563"/>
            <a:ext cx="5190308"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Disagrees</a:t>
            </a:r>
            <a:r>
              <a:rPr lang="en-US" b="1" dirty="0" smtClean="0"/>
              <a:t> </a:t>
            </a:r>
            <a:r>
              <a:rPr lang="en-US" sz="2000" b="1" dirty="0" smtClean="0"/>
              <a:t>with Catholic Health</a:t>
            </a:r>
            <a:endParaRPr lang="en-US" sz="2000" b="1" dirty="0"/>
          </a:p>
        </p:txBody>
      </p:sp>
    </p:spTree>
    <p:extLst>
      <p:ext uri="{BB962C8B-B14F-4D97-AF65-F5344CB8AC3E}">
        <p14:creationId xmlns:p14="http://schemas.microsoft.com/office/powerpoint/2010/main" val="14619354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7936" y="33405"/>
            <a:ext cx="10515600" cy="1325563"/>
          </a:xfrm>
        </p:spPr>
        <p:txBody>
          <a:bodyPr/>
          <a:lstStyle/>
          <a:p>
            <a:r>
              <a:rPr lang="en-US" dirty="0" smtClean="0">
                <a:solidFill>
                  <a:schemeClr val="accent1"/>
                </a:solidFill>
                <a:latin typeface="Bahnschrift SemiBold SemiConden" panose="020B0502040204020203" pitchFamily="34" charset="0"/>
              </a:rPr>
              <a:t>When an Appeal                           :</a:t>
            </a:r>
            <a:endParaRPr lang="en-US" dirty="0">
              <a:solidFill>
                <a:schemeClr val="accent1"/>
              </a:solidFill>
              <a:latin typeface="Bahnschrift SemiBold SemiConden" panose="020B0502040204020203" pitchFamily="34" charset="0"/>
            </a:endParaRPr>
          </a:p>
        </p:txBody>
      </p:sp>
      <p:sp>
        <p:nvSpPr>
          <p:cNvPr id="4" name="Content Placeholder 3"/>
          <p:cNvSpPr>
            <a:spLocks noGrp="1"/>
          </p:cNvSpPr>
          <p:nvPr>
            <p:ph sz="half" idx="2"/>
          </p:nvPr>
        </p:nvSpPr>
        <p:spPr>
          <a:xfrm>
            <a:off x="441664" y="1688384"/>
            <a:ext cx="11134499" cy="3684588"/>
          </a:xfrm>
        </p:spPr>
        <p:txBody>
          <a:bodyPr>
            <a:noAutofit/>
          </a:bodyPr>
          <a:lstStyle/>
          <a:p>
            <a:r>
              <a:rPr lang="en-US" dirty="0" smtClean="0"/>
              <a:t>Diagnosis is removed from patient’s claim.  This indicates you never took care of patient for this during their stay. </a:t>
            </a:r>
          </a:p>
          <a:p>
            <a:endParaRPr lang="en-US" dirty="0" smtClean="0"/>
          </a:p>
          <a:p>
            <a:r>
              <a:rPr lang="en-US" dirty="0" smtClean="0"/>
              <a:t>This leads to Catholic Health returning resources to insurance company. </a:t>
            </a:r>
          </a:p>
          <a:p>
            <a:endParaRPr lang="en-US" dirty="0" smtClean="0"/>
          </a:p>
          <a:p>
            <a:r>
              <a:rPr lang="en-US" dirty="0" smtClean="0"/>
              <a:t>This leads to lowering of patient’s SOI/ROM for said visit, which also lowers what their length of stay should have been. </a:t>
            </a:r>
          </a:p>
          <a:p>
            <a:endParaRPr lang="en-US" dirty="0" smtClean="0"/>
          </a:p>
          <a:p>
            <a:r>
              <a:rPr lang="en-US" dirty="0" smtClean="0"/>
              <a:t>This lowers the Hospital’s CMI (Case Mix Index).  A low CMI indicates you are not caring for very sick patients.</a:t>
            </a:r>
            <a:endParaRPr lang="en-US" dirty="0"/>
          </a:p>
        </p:txBody>
      </p:sp>
      <p:sp>
        <p:nvSpPr>
          <p:cNvPr id="7" name="Horizontal Scroll 6"/>
          <p:cNvSpPr/>
          <p:nvPr/>
        </p:nvSpPr>
        <p:spPr>
          <a:xfrm>
            <a:off x="4066903" y="179550"/>
            <a:ext cx="3884022"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t>IS LOST</a:t>
            </a:r>
            <a:endParaRPr lang="en-US" sz="4400" b="1" dirty="0"/>
          </a:p>
        </p:txBody>
      </p:sp>
    </p:spTree>
    <p:extLst>
      <p:ext uri="{BB962C8B-B14F-4D97-AF65-F5344CB8AC3E}">
        <p14:creationId xmlns:p14="http://schemas.microsoft.com/office/powerpoint/2010/main" val="817986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2342221" y="67381"/>
            <a:ext cx="7368236"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We Are Here to Help You!</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3" name="Horizontal Scroll 2"/>
          <p:cNvSpPr/>
          <p:nvPr/>
        </p:nvSpPr>
        <p:spPr>
          <a:xfrm>
            <a:off x="578498" y="1175656"/>
            <a:ext cx="2471678" cy="914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CDI Specialists </a:t>
            </a:r>
            <a:endParaRPr lang="en-US" dirty="0"/>
          </a:p>
        </p:txBody>
      </p:sp>
      <p:sp>
        <p:nvSpPr>
          <p:cNvPr id="4" name="Horizontal Scroll 3"/>
          <p:cNvSpPr/>
          <p:nvPr/>
        </p:nvSpPr>
        <p:spPr>
          <a:xfrm>
            <a:off x="4458789" y="1177322"/>
            <a:ext cx="2483187" cy="914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CODING Specialists </a:t>
            </a:r>
            <a:endParaRPr lang="en-US" dirty="0"/>
          </a:p>
        </p:txBody>
      </p:sp>
      <p:sp>
        <p:nvSpPr>
          <p:cNvPr id="5" name="Horizontal Scroll 4"/>
          <p:cNvSpPr/>
          <p:nvPr/>
        </p:nvSpPr>
        <p:spPr>
          <a:xfrm>
            <a:off x="8582694" y="1175656"/>
            <a:ext cx="2334122" cy="914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CLINICAL DENIALS</a:t>
            </a:r>
          </a:p>
          <a:p>
            <a:pPr algn="ctr"/>
            <a:r>
              <a:rPr lang="en-US" dirty="0" smtClean="0"/>
              <a:t>Specialists (CDAD) </a:t>
            </a:r>
            <a:endParaRPr lang="en-US" dirty="0"/>
          </a:p>
        </p:txBody>
      </p:sp>
      <p:sp>
        <p:nvSpPr>
          <p:cNvPr id="6" name="TextBox 5"/>
          <p:cNvSpPr txBox="1"/>
          <p:nvPr/>
        </p:nvSpPr>
        <p:spPr>
          <a:xfrm>
            <a:off x="306042" y="2231460"/>
            <a:ext cx="3243944" cy="397031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Review the medical record and all documentation </a:t>
            </a:r>
            <a:r>
              <a:rPr lang="en-US" b="1" dirty="0" smtClean="0"/>
              <a:t>while patient is in the hospital.</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Place queries/talk with the Provider to obtain clarification, more specific documentation and to alert Provider of conflicting and/or inaccurate documentation.</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Goal is to obtain a complete and accurate record before the patient is discharged.</a:t>
            </a:r>
            <a:endParaRPr lang="en-US" dirty="0"/>
          </a:p>
        </p:txBody>
      </p:sp>
      <p:sp>
        <p:nvSpPr>
          <p:cNvPr id="7" name="TextBox 6"/>
          <p:cNvSpPr txBox="1"/>
          <p:nvPr/>
        </p:nvSpPr>
        <p:spPr>
          <a:xfrm>
            <a:off x="4075619" y="2231460"/>
            <a:ext cx="3317959" cy="4524315"/>
          </a:xfrm>
          <a:prstGeom prst="rect">
            <a:avLst/>
          </a:prstGeom>
          <a:noFill/>
        </p:spPr>
        <p:txBody>
          <a:bodyPr wrap="square" rtlCol="0">
            <a:spAutoFit/>
          </a:bodyPr>
          <a:lstStyle/>
          <a:p>
            <a:pPr marL="285750" indent="-285750">
              <a:buFont typeface="Arial" panose="020B0604020202020204" pitchFamily="34" charset="0"/>
              <a:buChar char="•"/>
            </a:pPr>
            <a:r>
              <a:rPr lang="en-US" dirty="0" smtClean="0"/>
              <a:t>Review the medical record and all documentation </a:t>
            </a:r>
            <a:r>
              <a:rPr lang="en-US" b="1" dirty="0" smtClean="0"/>
              <a:t>after the patient is discharged.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Final codes record and sends to billing department for final claim to the Insurance Carrier.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Also query if there is inaccurate, conflicting documentation or if further clarification is needed in the medical record.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Goal is to obtain a complete and accurate record.</a:t>
            </a:r>
            <a:endParaRPr lang="en-US" dirty="0"/>
          </a:p>
        </p:txBody>
      </p:sp>
      <p:sp>
        <p:nvSpPr>
          <p:cNvPr id="8" name="TextBox 7"/>
          <p:cNvSpPr txBox="1"/>
          <p:nvPr/>
        </p:nvSpPr>
        <p:spPr>
          <a:xfrm>
            <a:off x="8243060" y="2231460"/>
            <a:ext cx="2934789" cy="424731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Review the closed records documentation </a:t>
            </a:r>
            <a:r>
              <a:rPr lang="en-US" b="1" dirty="0" smtClean="0"/>
              <a:t>after the Insurance Carrier has denied a diagnosis.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Team up with the Physician Advisor to effectively determine medical necessity, to locate and identify crucial medical record documentation in order to support the denied diagnosis and Appeal to the Insurance Carrier. </a:t>
            </a:r>
            <a:endParaRPr lang="en-US" dirty="0"/>
          </a:p>
        </p:txBody>
      </p:sp>
    </p:spTree>
    <p:extLst>
      <p:ext uri="{BB962C8B-B14F-4D97-AF65-F5344CB8AC3E}">
        <p14:creationId xmlns:p14="http://schemas.microsoft.com/office/powerpoint/2010/main" val="42155538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33330" y="2258007"/>
            <a:ext cx="9144000" cy="1951751"/>
          </a:xfrm>
        </p:spPr>
        <p:txBody>
          <a:bodyPr/>
          <a:lstStyle/>
          <a:p>
            <a:r>
              <a:rPr lang="en-US" dirty="0" smtClean="0"/>
              <a:t>Encounters With Denial Letters Received</a:t>
            </a:r>
            <a:endParaRPr lang="en-US" dirty="0"/>
          </a:p>
        </p:txBody>
      </p:sp>
    </p:spTree>
    <p:extLst>
      <p:ext uri="{BB962C8B-B14F-4D97-AF65-F5344CB8AC3E}">
        <p14:creationId xmlns:p14="http://schemas.microsoft.com/office/powerpoint/2010/main" val="12283593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4654" y="35418"/>
            <a:ext cx="10515600" cy="590464"/>
          </a:xfrm>
        </p:spPr>
        <p:txBody>
          <a:bodyPr>
            <a:normAutofit/>
          </a:bodyPr>
          <a:lstStyle/>
          <a:p>
            <a:pPr algn="ctr"/>
            <a:r>
              <a:rPr lang="en-US" sz="2700" b="1" u="sng" dirty="0" smtClean="0">
                <a:latin typeface="+mn-lt"/>
              </a:rPr>
              <a:t>Sepsis</a:t>
            </a:r>
            <a:r>
              <a:rPr lang="en-US" sz="2700" b="1" u="sng" dirty="0" smtClean="0"/>
              <a:t> </a:t>
            </a:r>
            <a:r>
              <a:rPr lang="en-US" sz="2700" b="1" u="sng" dirty="0" smtClean="0">
                <a:latin typeface="+mn-lt"/>
              </a:rPr>
              <a:t>Documentation</a:t>
            </a:r>
            <a:r>
              <a:rPr lang="en-US" sz="2700" b="1" u="sng" dirty="0" smtClean="0"/>
              <a:t>  </a:t>
            </a:r>
            <a:endParaRPr lang="en-US" sz="2700" b="1" u="sng" dirty="0"/>
          </a:p>
        </p:txBody>
      </p:sp>
      <p:sp>
        <p:nvSpPr>
          <p:cNvPr id="3" name="Text Placeholder 2"/>
          <p:cNvSpPr>
            <a:spLocks noGrp="1"/>
          </p:cNvSpPr>
          <p:nvPr>
            <p:ph type="body" idx="1"/>
          </p:nvPr>
        </p:nvSpPr>
        <p:spPr>
          <a:xfrm>
            <a:off x="466457" y="1251840"/>
            <a:ext cx="11091229" cy="493939"/>
          </a:xfrm>
        </p:spPr>
        <p:txBody>
          <a:bodyPr>
            <a:noAutofit/>
          </a:bodyPr>
          <a:lstStyle/>
          <a:p>
            <a:r>
              <a:rPr lang="en-US" sz="1600" b="0" dirty="0" smtClean="0"/>
              <a:t>Patient with Myasthenia Gravis, permanent trach &amp; vent dependent presented with dyspnea and body wide pain.  Has known LE Venous Ulcerations.  In ED, RR 22-24, HRs 95-100, WBC 21.7, Na 119, Creatinine 2.84 (No baseline </a:t>
            </a:r>
            <a:r>
              <a:rPr lang="en-US" sz="1600" b="0" dirty="0" err="1" smtClean="0"/>
              <a:t>SCr</a:t>
            </a:r>
            <a:r>
              <a:rPr lang="en-US" sz="1600" b="0" dirty="0" smtClean="0"/>
              <a:t> documented);  Admitted with Cellulitis of Buttock, Cellulitis of lower leg, Sepsis and Acute Renal Failure.   Patient initially admitted to the ICU, and was hospitalized for 16 days. </a:t>
            </a:r>
          </a:p>
        </p:txBody>
      </p:sp>
      <p:sp>
        <p:nvSpPr>
          <p:cNvPr id="8" name="Rectangle 7"/>
          <p:cNvSpPr/>
          <p:nvPr/>
        </p:nvSpPr>
        <p:spPr>
          <a:xfrm>
            <a:off x="466457" y="441216"/>
            <a:ext cx="1653017"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Case Scenario 1</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2" name="TextBox 11"/>
          <p:cNvSpPr txBox="1"/>
          <p:nvPr/>
        </p:nvSpPr>
        <p:spPr>
          <a:xfrm>
            <a:off x="737727" y="2548750"/>
            <a:ext cx="4473146" cy="1323439"/>
          </a:xfrm>
          <a:prstGeom prst="rect">
            <a:avLst/>
          </a:prstGeom>
          <a:noFill/>
        </p:spPr>
        <p:txBody>
          <a:bodyPr wrap="square" rtlCol="0">
            <a:spAutoFit/>
          </a:bodyPr>
          <a:lstStyle/>
          <a:p>
            <a:r>
              <a:rPr lang="en-US" sz="1600" dirty="0" smtClean="0"/>
              <a:t>DRG:  720 (Sepsis &amp; </a:t>
            </a:r>
            <a:r>
              <a:rPr lang="en-US" sz="1600" dirty="0"/>
              <a:t>D</a:t>
            </a:r>
            <a:r>
              <a:rPr lang="en-US" sz="1600" dirty="0" smtClean="0"/>
              <a:t>isseminated Infections)</a:t>
            </a:r>
          </a:p>
          <a:p>
            <a:r>
              <a:rPr lang="en-US" sz="1600" dirty="0" smtClean="0"/>
              <a:t>SOI:  4</a:t>
            </a:r>
          </a:p>
          <a:p>
            <a:r>
              <a:rPr lang="en-US" sz="1600" dirty="0" smtClean="0"/>
              <a:t>ROM: 4 </a:t>
            </a:r>
          </a:p>
          <a:p>
            <a:r>
              <a:rPr lang="en-US" sz="1600" dirty="0" smtClean="0"/>
              <a:t>Claim total charges:  $73, 109.91</a:t>
            </a:r>
          </a:p>
          <a:p>
            <a:r>
              <a:rPr lang="en-US" sz="1600" dirty="0" smtClean="0"/>
              <a:t>Original Reimbursement: $50,128.53</a:t>
            </a:r>
            <a:endParaRPr lang="en-US" sz="1600" dirty="0"/>
          </a:p>
        </p:txBody>
      </p:sp>
      <p:sp>
        <p:nvSpPr>
          <p:cNvPr id="13" name="TextBox 12"/>
          <p:cNvSpPr txBox="1"/>
          <p:nvPr/>
        </p:nvSpPr>
        <p:spPr>
          <a:xfrm>
            <a:off x="6572267" y="2548750"/>
            <a:ext cx="4786184" cy="1323439"/>
          </a:xfrm>
          <a:prstGeom prst="rect">
            <a:avLst/>
          </a:prstGeom>
          <a:noFill/>
        </p:spPr>
        <p:txBody>
          <a:bodyPr wrap="square" rtlCol="0">
            <a:spAutoFit/>
          </a:bodyPr>
          <a:lstStyle/>
          <a:p>
            <a:r>
              <a:rPr lang="en-US" sz="1600" dirty="0" smtClean="0"/>
              <a:t>DRG:  383 Cellulitis and Other Skin Infections</a:t>
            </a:r>
          </a:p>
          <a:p>
            <a:r>
              <a:rPr lang="en-US" sz="1600" dirty="0" smtClean="0"/>
              <a:t>SOI: 4</a:t>
            </a:r>
          </a:p>
          <a:p>
            <a:r>
              <a:rPr lang="en-US" sz="1600" dirty="0" smtClean="0"/>
              <a:t>ROM: </a:t>
            </a:r>
            <a:r>
              <a:rPr lang="en-US" sz="1600" dirty="0" smtClean="0">
                <a:solidFill>
                  <a:srgbClr val="C00000"/>
                </a:solidFill>
              </a:rPr>
              <a:t>3</a:t>
            </a:r>
          </a:p>
          <a:p>
            <a:r>
              <a:rPr lang="en-US" sz="1600" dirty="0" smtClean="0"/>
              <a:t>Revised Reimbursement: $43,758.11</a:t>
            </a:r>
          </a:p>
          <a:p>
            <a:r>
              <a:rPr lang="en-US" sz="1600" dirty="0" smtClean="0"/>
              <a:t>Recovery Amount Due:  </a:t>
            </a:r>
            <a:r>
              <a:rPr lang="en-US" sz="1600" dirty="0" smtClean="0">
                <a:solidFill>
                  <a:srgbClr val="C00000"/>
                </a:solidFill>
              </a:rPr>
              <a:t>$ 6, 370.42</a:t>
            </a:r>
            <a:endParaRPr lang="en-US" sz="1600" dirty="0">
              <a:solidFill>
                <a:srgbClr val="C00000"/>
              </a:solidFill>
            </a:endParaRPr>
          </a:p>
        </p:txBody>
      </p:sp>
      <p:sp>
        <p:nvSpPr>
          <p:cNvPr id="14" name="Rectangle 13"/>
          <p:cNvSpPr/>
          <p:nvPr/>
        </p:nvSpPr>
        <p:spPr>
          <a:xfrm>
            <a:off x="1705490" y="2018773"/>
            <a:ext cx="1410772" cy="369332"/>
          </a:xfrm>
          <a:prstGeom prst="rect">
            <a:avLst/>
          </a:prstGeom>
          <a:noFill/>
        </p:spPr>
        <p:txBody>
          <a:bodyPr wrap="none" lIns="91440" tIns="45720" rIns="91440" bIns="45720">
            <a:spAutoFit/>
          </a:bodyPr>
          <a:lstStyle/>
          <a:p>
            <a:pPr algn="ctr"/>
            <a:r>
              <a:rPr lang="en-US" b="1" u="sng" cap="none" spc="0" dirty="0" smtClean="0">
                <a:ln w="0"/>
                <a:solidFill>
                  <a:schemeClr val="accent1">
                    <a:lumMod val="75000"/>
                  </a:schemeClr>
                </a:solidFill>
                <a:effectLst>
                  <a:outerShdw blurRad="38100" dist="19050" dir="2700000" algn="tl" rotWithShape="0">
                    <a:schemeClr val="dk1">
                      <a:alpha val="40000"/>
                    </a:schemeClr>
                  </a:outerShdw>
                </a:effectLst>
              </a:rPr>
              <a:t>Original DRG</a:t>
            </a:r>
            <a:endParaRPr lang="en-US" b="1" u="sng" cap="none" spc="0" dirty="0">
              <a:ln w="0"/>
              <a:solidFill>
                <a:schemeClr val="accent1">
                  <a:lumMod val="75000"/>
                </a:schemeClr>
              </a:solidFill>
              <a:effectLst>
                <a:outerShdw blurRad="38100" dist="19050" dir="2700000" algn="tl" rotWithShape="0">
                  <a:schemeClr val="dk1">
                    <a:alpha val="40000"/>
                  </a:schemeClr>
                </a:outerShdw>
              </a:effectLst>
            </a:endParaRPr>
          </a:p>
        </p:txBody>
      </p:sp>
      <p:sp>
        <p:nvSpPr>
          <p:cNvPr id="15" name="Rectangle 14"/>
          <p:cNvSpPr/>
          <p:nvPr/>
        </p:nvSpPr>
        <p:spPr>
          <a:xfrm>
            <a:off x="6428969" y="2086617"/>
            <a:ext cx="4732001" cy="369332"/>
          </a:xfrm>
          <a:prstGeom prst="rect">
            <a:avLst/>
          </a:prstGeom>
          <a:noFill/>
        </p:spPr>
        <p:txBody>
          <a:bodyPr wrap="none" lIns="91440" tIns="45720" rIns="91440" bIns="45720">
            <a:spAutoFit/>
          </a:bodyPr>
          <a:lstStyle/>
          <a:p>
            <a:pPr algn="ctr"/>
            <a:r>
              <a:rPr lang="en-US" b="1" u="sng" cap="none" spc="0" dirty="0" smtClean="0">
                <a:ln w="0"/>
                <a:solidFill>
                  <a:schemeClr val="accent1">
                    <a:lumMod val="75000"/>
                  </a:schemeClr>
                </a:solidFill>
                <a:effectLst>
                  <a:outerShdw blurRad="38100" dist="19050" dir="2700000" algn="tl" rotWithShape="0">
                    <a:schemeClr val="dk1">
                      <a:alpha val="40000"/>
                    </a:schemeClr>
                  </a:outerShdw>
                </a:effectLst>
              </a:rPr>
              <a:t>Revised DRG after a Second Level Review Denial</a:t>
            </a:r>
            <a:endParaRPr lang="en-US" b="1" u="sng" cap="none" spc="0" dirty="0">
              <a:ln w="0"/>
              <a:solidFill>
                <a:schemeClr val="accent1">
                  <a:lumMod val="75000"/>
                </a:schemeClr>
              </a:solidFill>
              <a:effectLst>
                <a:outerShdw blurRad="38100" dist="19050" dir="2700000" algn="tl" rotWithShape="0">
                  <a:schemeClr val="dk1">
                    <a:alpha val="40000"/>
                  </a:schemeClr>
                </a:outerShdw>
              </a:effectLst>
            </a:endParaRPr>
          </a:p>
        </p:txBody>
      </p:sp>
      <p:sp>
        <p:nvSpPr>
          <p:cNvPr id="16" name="TextBox 15"/>
          <p:cNvSpPr txBox="1"/>
          <p:nvPr/>
        </p:nvSpPr>
        <p:spPr>
          <a:xfrm>
            <a:off x="466457" y="4313866"/>
            <a:ext cx="10891994" cy="2062103"/>
          </a:xfrm>
          <a:prstGeom prst="rect">
            <a:avLst/>
          </a:prstGeom>
          <a:noFill/>
        </p:spPr>
        <p:txBody>
          <a:bodyPr wrap="square" rtlCol="0">
            <a:spAutoFit/>
          </a:bodyPr>
          <a:lstStyle/>
          <a:p>
            <a:r>
              <a:rPr lang="en-US" sz="1600" dirty="0" smtClean="0"/>
              <a:t>DRG denial was based on:</a:t>
            </a:r>
          </a:p>
          <a:p>
            <a:pPr marL="342900" indent="-342900">
              <a:buFont typeface="+mj-lt"/>
              <a:buAutoNum type="arabicPeriod"/>
            </a:pPr>
            <a:r>
              <a:rPr lang="en-US" sz="1600" dirty="0" smtClean="0"/>
              <a:t>Lack of consistent documentation in the medical record: </a:t>
            </a:r>
          </a:p>
          <a:p>
            <a:pPr marL="800100" lvl="1" indent="-342900">
              <a:buFont typeface="+mj-lt"/>
              <a:buAutoNum type="alphaUcPeriod"/>
            </a:pPr>
            <a:r>
              <a:rPr lang="en-US" sz="1600" dirty="0" smtClean="0">
                <a:solidFill>
                  <a:srgbClr val="C00000"/>
                </a:solidFill>
              </a:rPr>
              <a:t>No documentation of </a:t>
            </a:r>
            <a:r>
              <a:rPr lang="en-US" sz="1600" dirty="0">
                <a:solidFill>
                  <a:srgbClr val="C00000"/>
                </a:solidFill>
              </a:rPr>
              <a:t>supporting </a:t>
            </a:r>
            <a:r>
              <a:rPr lang="en-US" sz="1600" dirty="0" smtClean="0">
                <a:solidFill>
                  <a:srgbClr val="C00000"/>
                </a:solidFill>
              </a:rPr>
              <a:t>indicators for Sepsis: only “sepsis” is documented in H&amp;P. </a:t>
            </a:r>
          </a:p>
          <a:p>
            <a:pPr marL="800100" lvl="1" indent="-342900">
              <a:buFont typeface="+mj-lt"/>
              <a:buAutoNum type="alphaUcPeriod"/>
            </a:pPr>
            <a:r>
              <a:rPr lang="en-US" sz="1600" dirty="0" smtClean="0">
                <a:solidFill>
                  <a:srgbClr val="C00000"/>
                </a:solidFill>
              </a:rPr>
              <a:t>Sepsis then not documented until 8 days later, as a free text note </a:t>
            </a:r>
            <a:r>
              <a:rPr lang="en-US" sz="1600" dirty="0" smtClean="0">
                <a:solidFill>
                  <a:srgbClr val="C00000"/>
                </a:solidFill>
                <a:sym typeface="Wingdings" panose="05000000000000000000" pitchFamily="2" charset="2"/>
              </a:rPr>
              <a:t></a:t>
            </a:r>
            <a:r>
              <a:rPr lang="en-US" sz="1600" dirty="0" smtClean="0">
                <a:solidFill>
                  <a:srgbClr val="C00000"/>
                </a:solidFill>
              </a:rPr>
              <a:t> never incorporated in daily progress notes.  </a:t>
            </a:r>
          </a:p>
          <a:p>
            <a:pPr marL="800100" lvl="1" indent="-342900">
              <a:buFont typeface="+mj-lt"/>
              <a:buAutoNum type="alphaUcPeriod"/>
            </a:pPr>
            <a:r>
              <a:rPr lang="en-US" sz="1600" dirty="0" smtClean="0">
                <a:solidFill>
                  <a:srgbClr val="C00000"/>
                </a:solidFill>
              </a:rPr>
              <a:t>Sepsis not documented again until another 8 days later (which is day of DC).  Not listed as a discharge diagnosis, only a mention in the Hospital Course. </a:t>
            </a:r>
            <a:endParaRPr lang="en-US" sz="1600" dirty="0" smtClean="0"/>
          </a:p>
          <a:p>
            <a:pPr marL="342900" indent="-342900">
              <a:buFont typeface="+mj-lt"/>
              <a:buAutoNum type="arabicPeriod"/>
            </a:pPr>
            <a:r>
              <a:rPr lang="en-US" sz="1600" dirty="0" smtClean="0"/>
              <a:t>Physical Exam Findings </a:t>
            </a:r>
            <a:r>
              <a:rPr lang="en-US" sz="1600" dirty="0">
                <a:ln w="0"/>
                <a:solidFill>
                  <a:srgbClr val="C00000"/>
                </a:solidFill>
              </a:rPr>
              <a:t>‘’not in acute distress, cooperative pleasant” </a:t>
            </a:r>
            <a:r>
              <a:rPr lang="en-US" sz="1600" dirty="0" smtClean="0">
                <a:ln w="0"/>
                <a:solidFill>
                  <a:srgbClr val="C00000"/>
                </a:solidFill>
              </a:rPr>
              <a:t>upon admission. </a:t>
            </a:r>
            <a:endParaRPr lang="en-US" sz="1600" dirty="0" smtClean="0"/>
          </a:p>
          <a:p>
            <a:pPr marL="342900" indent="-342900">
              <a:buFont typeface="+mj-lt"/>
              <a:buAutoNum type="arabicPeriod"/>
            </a:pPr>
            <a:r>
              <a:rPr lang="en-US" sz="1600" dirty="0" smtClean="0"/>
              <a:t>Physician not linking the organ dysfunction to Sepsis and acute renal failure only documented in the H&amp;P</a:t>
            </a:r>
            <a:endParaRPr lang="en-US" sz="1600" dirty="0"/>
          </a:p>
        </p:txBody>
      </p:sp>
      <p:sp>
        <p:nvSpPr>
          <p:cNvPr id="17" name="Right Arrow 16"/>
          <p:cNvSpPr/>
          <p:nvPr/>
        </p:nvSpPr>
        <p:spPr>
          <a:xfrm>
            <a:off x="5033663" y="206411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04828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39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9" name="Rectangle 8"/>
          <p:cNvSpPr/>
          <p:nvPr/>
        </p:nvSpPr>
        <p:spPr>
          <a:xfrm>
            <a:off x="532360" y="513190"/>
            <a:ext cx="1653017"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Case Scenario 2</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0" name="Rectangle 9"/>
          <p:cNvSpPr/>
          <p:nvPr/>
        </p:nvSpPr>
        <p:spPr>
          <a:xfrm>
            <a:off x="4409765" y="0"/>
            <a:ext cx="3382401" cy="507831"/>
          </a:xfrm>
          <a:prstGeom prst="rect">
            <a:avLst/>
          </a:prstGeom>
        </p:spPr>
        <p:txBody>
          <a:bodyPr wrap="none">
            <a:spAutoFit/>
          </a:bodyPr>
          <a:lstStyle/>
          <a:p>
            <a:r>
              <a:rPr lang="en-US" sz="2700" b="1" u="sng" dirty="0" smtClean="0"/>
              <a:t>Sepsis Documentation</a:t>
            </a:r>
            <a:endParaRPr lang="en-US" sz="2700" dirty="0"/>
          </a:p>
        </p:txBody>
      </p:sp>
      <p:sp>
        <p:nvSpPr>
          <p:cNvPr id="11" name="TextBox 10"/>
          <p:cNvSpPr txBox="1"/>
          <p:nvPr/>
        </p:nvSpPr>
        <p:spPr>
          <a:xfrm>
            <a:off x="532360" y="863264"/>
            <a:ext cx="11420743" cy="954107"/>
          </a:xfrm>
          <a:prstGeom prst="rect">
            <a:avLst/>
          </a:prstGeom>
          <a:noFill/>
        </p:spPr>
        <p:txBody>
          <a:bodyPr wrap="square" rtlCol="0">
            <a:spAutoFit/>
          </a:bodyPr>
          <a:lstStyle/>
          <a:p>
            <a:r>
              <a:rPr lang="en-US" sz="1400" dirty="0" smtClean="0"/>
              <a:t>Patient with chronic CHF, HTN, CAD, &amp; COPD presented with dyspnea and cough.  ED Vitals:  104/41- 52-18; Temp 95.7; 88% on r/a </a:t>
            </a:r>
            <a:r>
              <a:rPr lang="en-US" sz="1400" dirty="0" smtClean="0">
                <a:sym typeface="Wingdings" panose="05000000000000000000" pitchFamily="2" charset="2"/>
              </a:rPr>
              <a:t> 2L O2 96%. </a:t>
            </a:r>
            <a:r>
              <a:rPr lang="en-US" sz="1400" dirty="0" smtClean="0"/>
              <a:t>WBC 14.2 with left shift; lactate 2.5, </a:t>
            </a:r>
            <a:r>
              <a:rPr lang="en-US" sz="1400" dirty="0" err="1" smtClean="0"/>
              <a:t>SCr</a:t>
            </a:r>
            <a:r>
              <a:rPr lang="en-US" sz="1400" dirty="0" smtClean="0"/>
              <a:t> 2.46 (baseline </a:t>
            </a:r>
            <a:r>
              <a:rPr lang="en-US" sz="1400" dirty="0" err="1" smtClean="0"/>
              <a:t>SCr</a:t>
            </a:r>
            <a:r>
              <a:rPr lang="en-US" sz="1400" dirty="0" smtClean="0"/>
              <a:t> 1.8).  Chest </a:t>
            </a:r>
            <a:r>
              <a:rPr lang="en-US" sz="1400" dirty="0" err="1" smtClean="0"/>
              <a:t>Xray</a:t>
            </a:r>
            <a:r>
              <a:rPr lang="en-US" sz="1400" dirty="0" smtClean="0"/>
              <a:t> revealed opacities RML &amp; RLL and mild </a:t>
            </a:r>
            <a:r>
              <a:rPr lang="en-US" sz="1400" dirty="0" err="1" smtClean="0"/>
              <a:t>perihilar</a:t>
            </a:r>
            <a:r>
              <a:rPr lang="en-US" sz="1400" dirty="0" smtClean="0"/>
              <a:t> vascular congestion.  BNP 602; Troponins 393, 482.  Admitted for Severe Sepsis 2/2 Pneumonia, AKI, Acute on chronic systolic CHF, Acute hypoxic respiratory failure. Hospitalized for 5 days.  Cardiology Consult: Type 2 MI due to demand</a:t>
            </a:r>
            <a:endParaRPr lang="en-US" sz="1400" dirty="0"/>
          </a:p>
        </p:txBody>
      </p:sp>
      <p:sp>
        <p:nvSpPr>
          <p:cNvPr id="13" name="Rectangle 12"/>
          <p:cNvSpPr/>
          <p:nvPr/>
        </p:nvSpPr>
        <p:spPr>
          <a:xfrm>
            <a:off x="1752028" y="2018521"/>
            <a:ext cx="1410772" cy="369332"/>
          </a:xfrm>
          <a:prstGeom prst="rect">
            <a:avLst/>
          </a:prstGeom>
          <a:noFill/>
        </p:spPr>
        <p:txBody>
          <a:bodyPr wrap="none" lIns="91440" tIns="45720" rIns="91440" bIns="45720">
            <a:spAutoFit/>
          </a:bodyPr>
          <a:lstStyle/>
          <a:p>
            <a:pPr algn="ctr"/>
            <a:r>
              <a:rPr lang="en-US" b="1" u="sng" cap="none" spc="0" dirty="0" smtClean="0">
                <a:ln w="0"/>
                <a:solidFill>
                  <a:schemeClr val="accent1">
                    <a:lumMod val="75000"/>
                  </a:schemeClr>
                </a:solidFill>
                <a:effectLst>
                  <a:outerShdw blurRad="38100" dist="19050" dir="2700000" algn="tl" rotWithShape="0">
                    <a:schemeClr val="dk1">
                      <a:alpha val="40000"/>
                    </a:schemeClr>
                  </a:outerShdw>
                </a:effectLst>
              </a:rPr>
              <a:t>Original DRG</a:t>
            </a:r>
            <a:endParaRPr lang="en-US" b="1" u="sng" cap="none" spc="0" dirty="0">
              <a:ln w="0"/>
              <a:solidFill>
                <a:schemeClr val="accent1">
                  <a:lumMod val="75000"/>
                </a:schemeClr>
              </a:solidFill>
              <a:effectLst>
                <a:outerShdw blurRad="38100" dist="19050" dir="2700000" algn="tl" rotWithShape="0">
                  <a:schemeClr val="dk1">
                    <a:alpha val="40000"/>
                  </a:schemeClr>
                </a:outerShdw>
              </a:effectLst>
            </a:endParaRPr>
          </a:p>
        </p:txBody>
      </p:sp>
      <p:sp>
        <p:nvSpPr>
          <p:cNvPr id="14" name="Rectangle 13"/>
          <p:cNvSpPr/>
          <p:nvPr/>
        </p:nvSpPr>
        <p:spPr>
          <a:xfrm>
            <a:off x="7053808" y="2052975"/>
            <a:ext cx="2572372" cy="369332"/>
          </a:xfrm>
          <a:prstGeom prst="rect">
            <a:avLst/>
          </a:prstGeom>
          <a:noFill/>
        </p:spPr>
        <p:txBody>
          <a:bodyPr wrap="none" lIns="91440" tIns="45720" rIns="91440" bIns="45720">
            <a:spAutoFit/>
          </a:bodyPr>
          <a:lstStyle/>
          <a:p>
            <a:pPr algn="ctr"/>
            <a:r>
              <a:rPr lang="en-US" b="1" u="sng" cap="none" spc="0" dirty="0" smtClean="0">
                <a:ln w="0"/>
                <a:solidFill>
                  <a:schemeClr val="accent1">
                    <a:lumMod val="75000"/>
                  </a:schemeClr>
                </a:solidFill>
                <a:effectLst>
                  <a:outerShdw blurRad="38100" dist="19050" dir="2700000" algn="tl" rotWithShape="0">
                    <a:schemeClr val="dk1">
                      <a:alpha val="40000"/>
                    </a:schemeClr>
                  </a:outerShdw>
                </a:effectLst>
              </a:rPr>
              <a:t>Revised DRG after Denial</a:t>
            </a:r>
            <a:endParaRPr lang="en-US" b="1" u="sng" cap="none" spc="0" dirty="0">
              <a:ln w="0"/>
              <a:solidFill>
                <a:schemeClr val="accent1">
                  <a:lumMod val="75000"/>
                </a:schemeClr>
              </a:solidFill>
              <a:effectLst>
                <a:outerShdw blurRad="38100" dist="19050" dir="2700000" algn="tl" rotWithShape="0">
                  <a:schemeClr val="dk1">
                    <a:alpha val="40000"/>
                  </a:schemeClr>
                </a:outerShdw>
              </a:effectLst>
            </a:endParaRPr>
          </a:p>
        </p:txBody>
      </p:sp>
      <p:sp>
        <p:nvSpPr>
          <p:cNvPr id="15" name="TextBox 14"/>
          <p:cNvSpPr txBox="1"/>
          <p:nvPr/>
        </p:nvSpPr>
        <p:spPr>
          <a:xfrm>
            <a:off x="847313" y="2387853"/>
            <a:ext cx="3912973" cy="1169551"/>
          </a:xfrm>
          <a:prstGeom prst="rect">
            <a:avLst/>
          </a:prstGeom>
          <a:noFill/>
        </p:spPr>
        <p:txBody>
          <a:bodyPr wrap="square" rtlCol="0">
            <a:spAutoFit/>
          </a:bodyPr>
          <a:lstStyle/>
          <a:p>
            <a:r>
              <a:rPr lang="en-US" sz="1400" dirty="0" smtClean="0"/>
              <a:t>DRG:  871</a:t>
            </a:r>
          </a:p>
          <a:p>
            <a:r>
              <a:rPr lang="en-US" sz="1400" dirty="0" smtClean="0"/>
              <a:t>SOI: 4</a:t>
            </a:r>
          </a:p>
          <a:p>
            <a:r>
              <a:rPr lang="en-US" sz="1400" dirty="0" smtClean="0"/>
              <a:t>ROM: 4</a:t>
            </a:r>
          </a:p>
          <a:p>
            <a:r>
              <a:rPr lang="en-US" sz="1400" dirty="0" smtClean="0"/>
              <a:t>Claim total charges: $15,724.61</a:t>
            </a:r>
          </a:p>
          <a:p>
            <a:r>
              <a:rPr lang="en-US" sz="1400" dirty="0" smtClean="0"/>
              <a:t>Original Reimbursement: $8,083.41</a:t>
            </a:r>
            <a:endParaRPr lang="en-US" sz="1400" dirty="0"/>
          </a:p>
        </p:txBody>
      </p:sp>
      <p:sp>
        <p:nvSpPr>
          <p:cNvPr id="16" name="TextBox 15"/>
          <p:cNvSpPr txBox="1"/>
          <p:nvPr/>
        </p:nvSpPr>
        <p:spPr>
          <a:xfrm>
            <a:off x="6853251" y="2387853"/>
            <a:ext cx="2973484" cy="1446550"/>
          </a:xfrm>
          <a:prstGeom prst="rect">
            <a:avLst/>
          </a:prstGeom>
          <a:noFill/>
        </p:spPr>
        <p:txBody>
          <a:bodyPr wrap="square" rtlCol="0">
            <a:spAutoFit/>
          </a:bodyPr>
          <a:lstStyle/>
          <a:p>
            <a:r>
              <a:rPr lang="en-US" sz="1400" dirty="0" smtClean="0"/>
              <a:t>DRG:  193  Simple Pneumonia</a:t>
            </a:r>
          </a:p>
          <a:p>
            <a:r>
              <a:rPr lang="en-US" sz="1400" dirty="0" smtClean="0"/>
              <a:t>SOI: </a:t>
            </a:r>
            <a:r>
              <a:rPr lang="en-US" sz="1400" dirty="0" smtClean="0">
                <a:solidFill>
                  <a:srgbClr val="C00000"/>
                </a:solidFill>
              </a:rPr>
              <a:t>3</a:t>
            </a:r>
          </a:p>
          <a:p>
            <a:r>
              <a:rPr lang="en-US" sz="1400" dirty="0" smtClean="0"/>
              <a:t>ROM: </a:t>
            </a:r>
            <a:r>
              <a:rPr lang="en-US" sz="1400" dirty="0" smtClean="0">
                <a:solidFill>
                  <a:srgbClr val="C00000"/>
                </a:solidFill>
              </a:rPr>
              <a:t>3</a:t>
            </a:r>
          </a:p>
          <a:p>
            <a:r>
              <a:rPr lang="en-US" sz="1400" dirty="0" smtClean="0"/>
              <a:t>Revised Reimbursement: $6,091.20</a:t>
            </a:r>
          </a:p>
          <a:p>
            <a:r>
              <a:rPr lang="en-US" sz="1400" dirty="0" smtClean="0"/>
              <a:t>Recovery Amount Due: </a:t>
            </a:r>
            <a:r>
              <a:rPr lang="en-US" sz="1400" dirty="0" smtClean="0">
                <a:solidFill>
                  <a:srgbClr val="C00000"/>
                </a:solidFill>
              </a:rPr>
              <a:t>$1,992.21</a:t>
            </a:r>
          </a:p>
          <a:p>
            <a:endParaRPr lang="en-US" dirty="0"/>
          </a:p>
        </p:txBody>
      </p:sp>
      <p:sp>
        <p:nvSpPr>
          <p:cNvPr id="17" name="TextBox 16"/>
          <p:cNvSpPr txBox="1"/>
          <p:nvPr/>
        </p:nvSpPr>
        <p:spPr>
          <a:xfrm>
            <a:off x="532360" y="3802716"/>
            <a:ext cx="11305413" cy="2677656"/>
          </a:xfrm>
          <a:prstGeom prst="rect">
            <a:avLst/>
          </a:prstGeom>
          <a:noFill/>
        </p:spPr>
        <p:txBody>
          <a:bodyPr wrap="square" rtlCol="0">
            <a:spAutoFit/>
          </a:bodyPr>
          <a:lstStyle/>
          <a:p>
            <a:r>
              <a:rPr lang="en-US" sz="1400" dirty="0" smtClean="0"/>
              <a:t>DRG denial was based on:</a:t>
            </a:r>
          </a:p>
          <a:p>
            <a:pPr marL="342900" indent="-342900">
              <a:buFont typeface="+mj-lt"/>
              <a:buAutoNum type="arabicPeriod"/>
            </a:pPr>
            <a:r>
              <a:rPr lang="en-US" sz="1400" dirty="0"/>
              <a:t>Lack of consistent </a:t>
            </a:r>
            <a:r>
              <a:rPr lang="en-US" sz="1400" dirty="0" smtClean="0"/>
              <a:t>and supportive documentation </a:t>
            </a:r>
            <a:r>
              <a:rPr lang="en-US" sz="1400" dirty="0"/>
              <a:t>in the medical </a:t>
            </a:r>
            <a:r>
              <a:rPr lang="en-US" sz="1400" dirty="0" smtClean="0"/>
              <a:t>record:</a:t>
            </a:r>
          </a:p>
          <a:p>
            <a:pPr marL="800100" lvl="1" indent="-342900">
              <a:buFont typeface="+mj-lt"/>
              <a:buAutoNum type="alphaUcPeriod"/>
            </a:pPr>
            <a:r>
              <a:rPr lang="en-US" sz="1400" dirty="0" smtClean="0"/>
              <a:t>Admitting Provider who wrote </a:t>
            </a:r>
            <a:r>
              <a:rPr lang="en-US" sz="1400" dirty="0" smtClean="0">
                <a:solidFill>
                  <a:srgbClr val="C00000"/>
                </a:solidFill>
              </a:rPr>
              <a:t>admission order for Sepsis did not include Sepsis in the H&amp;P</a:t>
            </a:r>
          </a:p>
          <a:p>
            <a:pPr marL="800100" lvl="1" indent="-342900">
              <a:buFont typeface="+mj-lt"/>
              <a:buAutoNum type="alphaUcPeriod"/>
            </a:pPr>
            <a:r>
              <a:rPr lang="en-US" sz="1400" dirty="0" smtClean="0">
                <a:solidFill>
                  <a:srgbClr val="C00000"/>
                </a:solidFill>
              </a:rPr>
              <a:t>No IVFs or Antibiotic in the ER</a:t>
            </a:r>
            <a:r>
              <a:rPr lang="en-US" sz="1400" dirty="0" smtClean="0"/>
              <a:t>.  </a:t>
            </a:r>
            <a:r>
              <a:rPr lang="en-US" sz="1400" dirty="0" smtClean="0">
                <a:solidFill>
                  <a:srgbClr val="C00000"/>
                </a:solidFill>
              </a:rPr>
              <a:t>Severe Sepsis Protocol not initiated. Patient did not receive IV antibiotics till 5 hours after admission</a:t>
            </a:r>
            <a:r>
              <a:rPr lang="en-US" sz="1400" dirty="0" smtClean="0"/>
              <a:t>.  </a:t>
            </a:r>
          </a:p>
          <a:p>
            <a:pPr marL="800100" lvl="1" indent="-342900">
              <a:buFont typeface="+mj-lt"/>
              <a:buAutoNum type="alphaUcPeriod"/>
            </a:pPr>
            <a:r>
              <a:rPr lang="en-US" sz="1400" dirty="0" smtClean="0"/>
              <a:t>No treatment for AKI (no IV Fluids given, and no contraindication to IVFs documented);  Maintained on 2L O2 entire hospital stay and no treatment for acute component of CHF – </a:t>
            </a:r>
            <a:r>
              <a:rPr lang="en-US" sz="1400" dirty="0" smtClean="0">
                <a:solidFill>
                  <a:srgbClr val="C00000"/>
                </a:solidFill>
              </a:rPr>
              <a:t>remained on home dose of </a:t>
            </a:r>
            <a:r>
              <a:rPr lang="en-US" sz="1400" dirty="0" err="1" smtClean="0">
                <a:solidFill>
                  <a:srgbClr val="C00000"/>
                </a:solidFill>
              </a:rPr>
              <a:t>po</a:t>
            </a:r>
            <a:r>
              <a:rPr lang="en-US" sz="1400" dirty="0" smtClean="0">
                <a:solidFill>
                  <a:srgbClr val="C00000"/>
                </a:solidFill>
              </a:rPr>
              <a:t> </a:t>
            </a:r>
            <a:r>
              <a:rPr lang="en-US" sz="1400" dirty="0" err="1" smtClean="0">
                <a:solidFill>
                  <a:srgbClr val="C00000"/>
                </a:solidFill>
              </a:rPr>
              <a:t>Bumex</a:t>
            </a:r>
            <a:endParaRPr lang="en-US" sz="1400" dirty="0" smtClean="0">
              <a:solidFill>
                <a:srgbClr val="C00000"/>
              </a:solidFill>
            </a:endParaRPr>
          </a:p>
          <a:p>
            <a:pPr marL="800100" lvl="1" indent="-342900">
              <a:buFont typeface="+mj-lt"/>
              <a:buAutoNum type="alphaUcPeriod"/>
            </a:pPr>
            <a:r>
              <a:rPr lang="en-US" sz="1400" dirty="0" smtClean="0"/>
              <a:t>DC Summary: “</a:t>
            </a:r>
            <a:r>
              <a:rPr lang="en-US" sz="1400" dirty="0" smtClean="0">
                <a:solidFill>
                  <a:srgbClr val="C00000"/>
                </a:solidFill>
              </a:rPr>
              <a:t>Sepsis with acute organ dysfunction</a:t>
            </a:r>
            <a:r>
              <a:rPr lang="en-US" sz="1400" dirty="0" smtClean="0"/>
              <a:t>” </a:t>
            </a:r>
            <a:r>
              <a:rPr lang="en-US" sz="1400" dirty="0" smtClean="0">
                <a:sym typeface="Wingdings" panose="05000000000000000000" pitchFamily="2" charset="2"/>
              </a:rPr>
              <a:t> </a:t>
            </a:r>
            <a:r>
              <a:rPr lang="en-US" sz="1400" dirty="0" smtClean="0">
                <a:solidFill>
                  <a:srgbClr val="C00000"/>
                </a:solidFill>
                <a:sym typeface="Wingdings" panose="05000000000000000000" pitchFamily="2" charset="2"/>
              </a:rPr>
              <a:t>no organ dysfunction listed as a diagnosis</a:t>
            </a:r>
            <a:r>
              <a:rPr lang="en-US" sz="1400" dirty="0" smtClean="0">
                <a:sym typeface="Wingdings" panose="05000000000000000000" pitchFamily="2" charset="2"/>
              </a:rPr>
              <a:t>.  </a:t>
            </a:r>
            <a:r>
              <a:rPr lang="en-US" sz="1400" dirty="0" smtClean="0">
                <a:solidFill>
                  <a:srgbClr val="C00000"/>
                </a:solidFill>
                <a:sym typeface="Wingdings" panose="05000000000000000000" pitchFamily="2" charset="2"/>
              </a:rPr>
              <a:t>Hospital course informs patient required cautious IV fluid resuscitation, however, no order for IVF, and no documentation that patient received any IVFs </a:t>
            </a:r>
            <a:r>
              <a:rPr lang="en-US" sz="1400" dirty="0" smtClean="0">
                <a:sym typeface="Wingdings" panose="05000000000000000000" pitchFamily="2" charset="2"/>
              </a:rPr>
              <a:t>(inconsistent documentation)</a:t>
            </a:r>
            <a:endParaRPr lang="en-US" sz="1400" dirty="0" smtClean="0">
              <a:solidFill>
                <a:srgbClr val="C00000"/>
              </a:solidFill>
            </a:endParaRPr>
          </a:p>
          <a:p>
            <a:pPr marL="342900" indent="-342900">
              <a:buFont typeface="+mj-lt"/>
              <a:buAutoNum type="arabicPeriod"/>
            </a:pPr>
            <a:r>
              <a:rPr lang="en-US" sz="1400" dirty="0" smtClean="0"/>
              <a:t>Physical Exam Findings:  ER MD “</a:t>
            </a:r>
            <a:r>
              <a:rPr lang="en-US" sz="1400" dirty="0" smtClean="0">
                <a:solidFill>
                  <a:srgbClr val="C00000"/>
                </a:solidFill>
              </a:rPr>
              <a:t>non-ill/non-toxic appearing</a:t>
            </a:r>
            <a:r>
              <a:rPr lang="en-US" sz="1400" dirty="0" smtClean="0"/>
              <a:t>”:  1</a:t>
            </a:r>
            <a:r>
              <a:rPr lang="en-US" sz="1400" baseline="30000" dirty="0" smtClean="0"/>
              <a:t>st</a:t>
            </a:r>
            <a:r>
              <a:rPr lang="en-US" sz="1400" dirty="0" smtClean="0"/>
              <a:t> PN: “</a:t>
            </a:r>
            <a:r>
              <a:rPr lang="en-US" sz="1400" dirty="0" smtClean="0">
                <a:solidFill>
                  <a:srgbClr val="C00000"/>
                </a:solidFill>
              </a:rPr>
              <a:t>I feel pretty good</a:t>
            </a:r>
            <a:r>
              <a:rPr lang="en-US" sz="1400" dirty="0" smtClean="0"/>
              <a:t>”, pt. “</a:t>
            </a:r>
            <a:r>
              <a:rPr lang="en-US" sz="1400" dirty="0" smtClean="0">
                <a:solidFill>
                  <a:srgbClr val="C00000"/>
                </a:solidFill>
              </a:rPr>
              <a:t>not in acute distress</a:t>
            </a:r>
            <a:r>
              <a:rPr lang="en-US" sz="1400" dirty="0" smtClean="0"/>
              <a:t>”, “</a:t>
            </a:r>
            <a:r>
              <a:rPr lang="en-US" sz="1400" dirty="0" smtClean="0">
                <a:solidFill>
                  <a:srgbClr val="C00000"/>
                </a:solidFill>
              </a:rPr>
              <a:t>patient </a:t>
            </a:r>
            <a:r>
              <a:rPr lang="en-US" sz="1400" dirty="0" err="1" smtClean="0">
                <a:solidFill>
                  <a:srgbClr val="C00000"/>
                </a:solidFill>
              </a:rPr>
              <a:t>euvolemic</a:t>
            </a:r>
            <a:r>
              <a:rPr lang="en-US" sz="1400" dirty="0" smtClean="0">
                <a:solidFill>
                  <a:srgbClr val="C00000"/>
                </a:solidFill>
              </a:rPr>
              <a:t> on exam</a:t>
            </a:r>
            <a:r>
              <a:rPr lang="en-US" sz="1400" dirty="0" smtClean="0"/>
              <a:t>”, </a:t>
            </a:r>
            <a:r>
              <a:rPr lang="en-US" sz="1400" dirty="0" err="1" smtClean="0"/>
              <a:t>Resp</a:t>
            </a:r>
            <a:r>
              <a:rPr lang="en-US" sz="1400" dirty="0" smtClean="0"/>
              <a:t> Status stated by all “</a:t>
            </a:r>
            <a:r>
              <a:rPr lang="en-US" sz="1400" dirty="0" smtClean="0">
                <a:solidFill>
                  <a:srgbClr val="C00000"/>
                </a:solidFill>
              </a:rPr>
              <a:t>pulmonary effort normal, no respiratory distress</a:t>
            </a:r>
            <a:r>
              <a:rPr lang="en-US" sz="1400" dirty="0" smtClean="0"/>
              <a:t>”; “</a:t>
            </a:r>
            <a:r>
              <a:rPr lang="en-US" sz="1400" dirty="0" smtClean="0">
                <a:solidFill>
                  <a:srgbClr val="C00000"/>
                </a:solidFill>
              </a:rPr>
              <a:t>WDL</a:t>
            </a:r>
            <a:r>
              <a:rPr lang="en-US" sz="1400" dirty="0" smtClean="0"/>
              <a:t>”, “</a:t>
            </a:r>
            <a:r>
              <a:rPr lang="en-US" sz="1400" dirty="0" smtClean="0">
                <a:solidFill>
                  <a:srgbClr val="C00000"/>
                </a:solidFill>
              </a:rPr>
              <a:t>no SOB</a:t>
            </a:r>
            <a:r>
              <a:rPr lang="en-US" sz="1400" dirty="0" smtClean="0"/>
              <a:t>”.  Only had one episode of desaturation which was on ambulation. </a:t>
            </a:r>
          </a:p>
          <a:p>
            <a:pPr marL="342900" indent="-342900">
              <a:buFont typeface="+mj-lt"/>
              <a:buAutoNum type="arabicPeriod"/>
            </a:pPr>
            <a:r>
              <a:rPr lang="en-US" sz="1400" dirty="0"/>
              <a:t>Physician </a:t>
            </a:r>
            <a:r>
              <a:rPr lang="en-US" sz="1400" dirty="0">
                <a:solidFill>
                  <a:srgbClr val="C00000"/>
                </a:solidFill>
              </a:rPr>
              <a:t>not linking the organ </a:t>
            </a:r>
            <a:r>
              <a:rPr lang="en-US" sz="1400" dirty="0" smtClean="0">
                <a:solidFill>
                  <a:srgbClr val="C00000"/>
                </a:solidFill>
              </a:rPr>
              <a:t>dysfunction </a:t>
            </a:r>
            <a:r>
              <a:rPr lang="en-US" sz="1400" dirty="0" smtClean="0"/>
              <a:t>of Type 2 MI </a:t>
            </a:r>
            <a:r>
              <a:rPr lang="en-US" sz="1400" dirty="0"/>
              <a:t>to Sepsis</a:t>
            </a:r>
          </a:p>
        </p:txBody>
      </p:sp>
      <p:sp>
        <p:nvSpPr>
          <p:cNvPr id="18" name="Right Arrow 17"/>
          <p:cNvSpPr/>
          <p:nvPr/>
        </p:nvSpPr>
        <p:spPr>
          <a:xfrm>
            <a:off x="4608440" y="206365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7157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2604</TotalTime>
  <Words>3885</Words>
  <Application>Microsoft Office PowerPoint</Application>
  <PresentationFormat>Widescreen</PresentationFormat>
  <Paragraphs>360</Paragraphs>
  <Slides>25</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Arial Unicode MS</vt:lpstr>
      <vt:lpstr>Arial</vt:lpstr>
      <vt:lpstr>Arial Rounded MT Bold</vt:lpstr>
      <vt:lpstr>Bahnschrift SemiBold SemiConden</vt:lpstr>
      <vt:lpstr>Calibri</vt:lpstr>
      <vt:lpstr>Calibri Light</vt:lpstr>
      <vt:lpstr>CCHVeraItalic</vt:lpstr>
      <vt:lpstr>Imprint MT Shadow</vt:lpstr>
      <vt:lpstr>Open Sans</vt:lpstr>
      <vt:lpstr>Wingdings</vt:lpstr>
      <vt:lpstr>Office Theme</vt:lpstr>
      <vt:lpstr>PowerPoint Presentation</vt:lpstr>
      <vt:lpstr>PowerPoint Presentation</vt:lpstr>
      <vt:lpstr>PowerPoint Presentation</vt:lpstr>
      <vt:lpstr>If Appealed, Appeal letter is sent to Insurance Carrier.  If the Insurance Carrier:</vt:lpstr>
      <vt:lpstr>When an Appeal                           :</vt:lpstr>
      <vt:lpstr>PowerPoint Presentation</vt:lpstr>
      <vt:lpstr>Encounters With Denial Letters Received</vt:lpstr>
      <vt:lpstr>Sepsis Documentation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Please feel free to contact us with Questions </vt:lpstr>
    </vt:vector>
  </TitlesOfParts>
  <Company>Catholic Health System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Sepsis</dc:title>
  <dc:creator>Mazur, Deborah</dc:creator>
  <cp:lastModifiedBy>Motley, Pam</cp:lastModifiedBy>
  <cp:revision>189</cp:revision>
  <dcterms:created xsi:type="dcterms:W3CDTF">2022-05-02T14:01:47Z</dcterms:created>
  <dcterms:modified xsi:type="dcterms:W3CDTF">2023-03-01T19:10:04Z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908613325</vt:i4>
  </property>
  <property fmtid="{D5CDD505-2E9C-101B-9397-08002B2CF9AE}" pid="3" name="_NewReviewCycle">
    <vt:lpwstr/>
  </property>
  <property fmtid="{D5CDD505-2E9C-101B-9397-08002B2CF9AE}" pid="4" name="_EmailSubject">
    <vt:lpwstr>sepsis PPT </vt:lpwstr>
  </property>
  <property fmtid="{D5CDD505-2E9C-101B-9397-08002B2CF9AE}" pid="5" name="_AuthorEmail">
    <vt:lpwstr>jlach@chsbuffalo.org</vt:lpwstr>
  </property>
  <property fmtid="{D5CDD505-2E9C-101B-9397-08002B2CF9AE}" pid="6" name="_AuthorEmailDisplayName">
    <vt:lpwstr>Lach, Jeffrey J</vt:lpwstr>
  </property>
  <property fmtid="{D5CDD505-2E9C-101B-9397-08002B2CF9AE}" pid="7" name="_PreviousAdHocReviewCycleID">
    <vt:i4>-967447531</vt:i4>
  </property>
</Properties>
</file>