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notesMasterIdLst>
    <p:notesMasterId r:id="rId11"/>
  </p:notesMasterIdLst>
  <p:sldIdLst>
    <p:sldId id="256" r:id="rId2"/>
    <p:sldId id="267" r:id="rId3"/>
    <p:sldId id="261" r:id="rId4"/>
    <p:sldId id="262" r:id="rId5"/>
    <p:sldId id="263" r:id="rId6"/>
    <p:sldId id="264" r:id="rId7"/>
    <p:sldId id="265" r:id="rId8"/>
    <p:sldId id="260" r:id="rId9"/>
    <p:sldId id="26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zur, Deborah" initials="MD" lastIdx="2" clrIdx="0">
    <p:extLst>
      <p:ext uri="{19B8F6BF-5375-455C-9EA6-DF929625EA0E}">
        <p15:presenceInfo xmlns:p15="http://schemas.microsoft.com/office/powerpoint/2012/main" userId="S-1-5-21-3653359565-1215850633-2976032389-89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94660"/>
  </p:normalViewPr>
  <p:slideViewPr>
    <p:cSldViewPr snapToGrid="0">
      <p:cViewPr varScale="1">
        <p:scale>
          <a:sx n="57" d="100"/>
          <a:sy n="57" d="100"/>
        </p:scale>
        <p:origin x="72"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9-28T11:06:32.964" idx="2">
    <p:pos x="10" y="10"/>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953A3-48B5-4C68-9809-E4BE305CBE57}" type="datetimeFigureOut">
              <a:rPr lang="en-US" smtClean="0"/>
              <a:t>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CFE517-276F-4CCC-9500-465B0CBC9FF6}" type="slidenum">
              <a:rPr lang="en-US" smtClean="0"/>
              <a:t>‹#›</a:t>
            </a:fld>
            <a:endParaRPr lang="en-US"/>
          </a:p>
        </p:txBody>
      </p:sp>
    </p:spTree>
    <p:extLst>
      <p:ext uri="{BB962C8B-B14F-4D97-AF65-F5344CB8AC3E}">
        <p14:creationId xmlns:p14="http://schemas.microsoft.com/office/powerpoint/2010/main" val="12127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a:t>
            </a:r>
            <a:r>
              <a:rPr lang="en-US" dirty="0" err="1" smtClean="0"/>
              <a:t>tipsheet</a:t>
            </a:r>
            <a:r>
              <a:rPr lang="en-US" dirty="0" smtClean="0"/>
              <a:t> follows our Severe Sepsis Protocol that was developed by Dr. Kevin Shiley and our Quality Department in response to the Surviving Sepsis Campaign.  Every hospital in NY state had to develop and implement</a:t>
            </a:r>
            <a:r>
              <a:rPr lang="en-US" baseline="0" dirty="0" smtClean="0"/>
              <a:t> a Sepsis Care Improvement Initiative, and this is what Catholic Health Established.  Early identification and early targeted interventions for Severe Sepsis saves lives.  Our System Wide Definition establishes that in order to treat and document on a Septic patient, this patient must have: 2 or more SIRS, a known or suspected infection AND an organ dysfunction that can be directly linked to the Sepsis..    If the patient does not have an organ dysfunction present, then the patient does not meet the criteria for Sepsis and only the Source of Infection is to be documented.  </a:t>
            </a:r>
            <a:endParaRPr lang="en-US" dirty="0"/>
          </a:p>
        </p:txBody>
      </p:sp>
      <p:sp>
        <p:nvSpPr>
          <p:cNvPr id="4" name="Slide Number Placeholder 3"/>
          <p:cNvSpPr>
            <a:spLocks noGrp="1"/>
          </p:cNvSpPr>
          <p:nvPr>
            <p:ph type="sldNum" sz="quarter" idx="10"/>
          </p:nvPr>
        </p:nvSpPr>
        <p:spPr/>
        <p:txBody>
          <a:bodyPr/>
          <a:lstStyle/>
          <a:p>
            <a:fld id="{14CC5CF0-4A20-4390-8A6F-3F0DFB6D30D7}" type="slidenum">
              <a:rPr lang="en-US" smtClean="0"/>
              <a:t>8</a:t>
            </a:fld>
            <a:endParaRPr lang="en-US"/>
          </a:p>
        </p:txBody>
      </p:sp>
    </p:spTree>
    <p:extLst>
      <p:ext uri="{BB962C8B-B14F-4D97-AF65-F5344CB8AC3E}">
        <p14:creationId xmlns:p14="http://schemas.microsoft.com/office/powerpoint/2010/main" val="2854840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62074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5C6B4A9-1611-4792-9094-5F34BCA07E0B}" type="datetimeFigureOut">
              <a:rPr lang="en-US" smtClean="0"/>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3223356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77331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66803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3/1/2023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7001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7"/>
          <p:cNvSpPr>
            <a:spLocks noGrp="1"/>
          </p:cNvSpPr>
          <p:nvPr>
            <p:ph type="dt" sz="half" idx="10"/>
          </p:nvPr>
        </p:nvSpPr>
        <p:spPr/>
        <p:txBody>
          <a:bodyPr/>
          <a:lstStyle/>
          <a:p>
            <a:fld id="{EB712588-04B1-427B-82EE-E8DB90309F08}" type="datetimeFigureOut">
              <a:rPr lang="en-US" smtClean="0"/>
              <a:t>3/1/2023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4220790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Date Placeholder 1"/>
          <p:cNvSpPr>
            <a:spLocks noGrp="1"/>
          </p:cNvSpPr>
          <p:nvPr>
            <p:ph type="dt" sz="half" idx="10"/>
          </p:nvPr>
        </p:nvSpPr>
        <p:spPr/>
        <p:txBody>
          <a:bodyPr/>
          <a:lstStyle/>
          <a:p>
            <a:fld id="{B61BEF0D-F0BB-DE4B-95CE-6DB70DBA9567}" type="datetimeFigureOut">
              <a:rPr lang="en-US" smtClean="0"/>
              <a:pPr/>
              <a:t>3/1/2023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8076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2" name="Date Placeholder 1"/>
          <p:cNvSpPr>
            <a:spLocks noGrp="1"/>
          </p:cNvSpPr>
          <p:nvPr>
            <p:ph type="dt" sz="half" idx="10"/>
          </p:nvPr>
        </p:nvSpPr>
        <p:spPr/>
        <p:txBody>
          <a:bodyPr/>
          <a:lstStyle/>
          <a:p>
            <a:fld id="{B61BEF0D-F0BB-DE4B-95CE-6DB70DBA9567}" type="datetimeFigureOut">
              <a:rPr lang="en-US" smtClean="0"/>
              <a:pPr/>
              <a:t>3/1/2023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95637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61BEF0D-F0BB-DE4B-95CE-6DB70DBA9567}" type="datetimeFigureOut">
              <a:rPr lang="en-US" smtClean="0"/>
              <a:pPr/>
              <a:t>3/1/2023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30627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42A54C80-263E-416B-A8E0-580EDEADCBDC}" type="datetimeFigureOut">
              <a:rPr lang="en-US" smtClean="0"/>
              <a:t>3/1/2023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7296933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B61BEF0D-F0BB-DE4B-95CE-6DB70DBA9567}" type="datetimeFigureOut">
              <a:rPr lang="en-US" smtClean="0"/>
              <a:pPr/>
              <a:t>3/1/2023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9733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B61BEF0D-F0BB-DE4B-95CE-6DB70DBA9567}" type="datetimeFigureOut">
              <a:rPr lang="en-US" smtClean="0"/>
              <a:pPr/>
              <a:t>3/1/2023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5187409"/>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comments" Target="../comments/commen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Sepsis </a:t>
            </a:r>
            <a:endParaRPr lang="en-US" dirty="0"/>
          </a:p>
        </p:txBody>
      </p:sp>
      <p:sp>
        <p:nvSpPr>
          <p:cNvPr id="3" name="Subtitle 2"/>
          <p:cNvSpPr>
            <a:spLocks noGrp="1"/>
          </p:cNvSpPr>
          <p:nvPr>
            <p:ph type="subTitle" idx="1"/>
          </p:nvPr>
        </p:nvSpPr>
        <p:spPr/>
        <p:txBody>
          <a:bodyPr/>
          <a:lstStyle/>
          <a:p>
            <a:r>
              <a:rPr lang="en-US" dirty="0" smtClean="0"/>
              <a:t>Clinical Documentation Integrity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032569903"/>
      </p:ext>
    </p:extLst>
  </p:cSld>
  <p:clrMapOvr>
    <a:masterClrMapping/>
  </p:clrMapOvr>
  <mc:AlternateContent xmlns:mc="http://schemas.openxmlformats.org/markup-compatibility/2006" xmlns:p14="http://schemas.microsoft.com/office/powerpoint/2010/main">
    <mc:Choice Requires="p14">
      <p:transition spd="slow" p14:dur="2000" advTm="11827"/>
    </mc:Choice>
    <mc:Fallback xmlns="">
      <p:transition spd="slow" advTm="11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9000" y="850900"/>
            <a:ext cx="10655300" cy="6001643"/>
          </a:xfrm>
          <a:prstGeom prst="rect">
            <a:avLst/>
          </a:prstGeom>
          <a:noFill/>
        </p:spPr>
        <p:txBody>
          <a:bodyPr wrap="square" rtlCol="0">
            <a:spAutoFit/>
          </a:bodyPr>
          <a:lstStyle/>
          <a:p>
            <a:r>
              <a:rPr lang="en-US" sz="2400" b="1" dirty="0" smtClean="0"/>
              <a:t>Sepsis: 2 SIRS criteria plus a source of infection. SIRS criteria included:</a:t>
            </a:r>
          </a:p>
          <a:p>
            <a:r>
              <a:rPr lang="en-US" sz="2400" b="1" dirty="0"/>
              <a:t>	</a:t>
            </a:r>
            <a:r>
              <a:rPr lang="en-US" sz="2400" b="1" dirty="0" smtClean="0"/>
              <a:t>Temperature &lt; 36 degrees C or greater 38 degrees C</a:t>
            </a:r>
          </a:p>
          <a:p>
            <a:r>
              <a:rPr lang="en-US" sz="2400" b="1" dirty="0"/>
              <a:t>	</a:t>
            </a:r>
            <a:r>
              <a:rPr lang="en-US" sz="2400" b="1" dirty="0" smtClean="0"/>
              <a:t>HR &gt;90 min</a:t>
            </a:r>
          </a:p>
          <a:p>
            <a:r>
              <a:rPr lang="en-US" sz="2400" b="1" dirty="0"/>
              <a:t>	</a:t>
            </a:r>
            <a:r>
              <a:rPr lang="en-US" sz="2400" b="1" dirty="0" smtClean="0"/>
              <a:t>RR greater 20 min</a:t>
            </a:r>
          </a:p>
          <a:p>
            <a:r>
              <a:rPr lang="en-US" sz="2400" b="1" dirty="0"/>
              <a:t>	</a:t>
            </a:r>
            <a:r>
              <a:rPr lang="en-US" sz="2400" b="1" dirty="0" smtClean="0"/>
              <a:t>WBC &lt; 4,000 or greater than 12,000, or &gt; 10% bands</a:t>
            </a:r>
          </a:p>
          <a:p>
            <a:endParaRPr lang="en-US" sz="2400" b="1" dirty="0"/>
          </a:p>
          <a:p>
            <a:r>
              <a:rPr lang="en-US" sz="2400" b="1" dirty="0" smtClean="0"/>
              <a:t>Over the past couple of years insurance companies have been denying sepsis as a diagnosis if there is NO organ dysfunction present along with SIRS criteria (need to have severe sepsis)</a:t>
            </a:r>
          </a:p>
          <a:p>
            <a:endParaRPr lang="en-US" sz="2400" b="1" dirty="0"/>
          </a:p>
          <a:p>
            <a:r>
              <a:rPr lang="en-US" sz="2400" b="1" dirty="0" smtClean="0"/>
              <a:t>Focus on SOFA score however this is also not widely accepted</a:t>
            </a:r>
          </a:p>
          <a:p>
            <a:endParaRPr lang="en-US" sz="2400" b="1" dirty="0"/>
          </a:p>
          <a:p>
            <a:r>
              <a:rPr lang="en-US" sz="2400" b="1" dirty="0" smtClean="0"/>
              <a:t>As a health system we had to redefine our definition of sepsis…. </a:t>
            </a:r>
            <a:endParaRPr lang="en-US" b="1" dirty="0" smtClean="0"/>
          </a:p>
          <a:p>
            <a:endParaRPr lang="en-US" dirty="0"/>
          </a:p>
          <a:p>
            <a:endParaRPr lang="en-US" dirty="0" smtClean="0"/>
          </a:p>
          <a:p>
            <a:r>
              <a:rPr lang="en-US" dirty="0"/>
              <a:t> </a:t>
            </a:r>
            <a:r>
              <a:rPr lang="en-US" dirty="0" smtClean="0"/>
              <a:t>    	</a:t>
            </a:r>
          </a:p>
          <a:p>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58043219"/>
      </p:ext>
    </p:extLst>
  </p:cSld>
  <p:clrMapOvr>
    <a:masterClrMapping/>
  </p:clrMapOvr>
  <mc:AlternateContent xmlns:mc="http://schemas.openxmlformats.org/markup-compatibility/2006" xmlns:p14="http://schemas.microsoft.com/office/powerpoint/2010/main">
    <mc:Choice Requires="p14">
      <p:transition spd="slow" p14:dur="2000" advTm="85367"/>
    </mc:Choice>
    <mc:Fallback xmlns="">
      <p:transition spd="slow" advTm="85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22514" y="2107472"/>
            <a:ext cx="11399519" cy="3908762"/>
          </a:xfrm>
          <a:prstGeom prst="rect">
            <a:avLst/>
          </a:prstGeom>
          <a:noFill/>
        </p:spPr>
        <p:txBody>
          <a:bodyPr wrap="square" rtlCol="0">
            <a:spAutoFit/>
          </a:bodyPr>
          <a:lstStyle/>
          <a:p>
            <a:pPr marL="342900" indent="-342900">
              <a:buFont typeface="Wingdings" panose="05000000000000000000" pitchFamily="2" charset="2"/>
              <a:buChar char="ü"/>
            </a:pPr>
            <a:r>
              <a:rPr lang="en-US" sz="2400" dirty="0" smtClean="0">
                <a:latin typeface="Arial Rounded MT Bold" panose="020F0704030504030204" pitchFamily="34" charset="0"/>
              </a:rPr>
              <a:t>2 or more SIRS + Pneumonia =  A Diagnosis of Pneumonia</a:t>
            </a:r>
          </a:p>
          <a:p>
            <a:endParaRPr lang="en-US" sz="2400" dirty="0" smtClean="0">
              <a:latin typeface="Arial Rounded MT Bold" panose="020F0704030504030204" pitchFamily="34" charset="0"/>
            </a:endParaRPr>
          </a:p>
          <a:p>
            <a:pPr marL="342900" indent="-342900">
              <a:buFont typeface="Wingdings" panose="05000000000000000000" pitchFamily="2" charset="2"/>
              <a:buChar char="ü"/>
            </a:pPr>
            <a:r>
              <a:rPr lang="en-US" sz="2400" dirty="0" smtClean="0">
                <a:latin typeface="Arial Rounded MT Bold" panose="020F0704030504030204" pitchFamily="34" charset="0"/>
              </a:rPr>
              <a:t>2 or more SIRS + UTI = A Diagnosis of UTI</a:t>
            </a:r>
          </a:p>
          <a:p>
            <a:endParaRPr lang="en-US" sz="2400" dirty="0" smtClean="0">
              <a:latin typeface="Arial Rounded MT Bold" panose="020F0704030504030204" pitchFamily="34" charset="0"/>
            </a:endParaRPr>
          </a:p>
          <a:p>
            <a:pPr marL="342900" indent="-342900">
              <a:buFont typeface="Wingdings" panose="05000000000000000000" pitchFamily="2" charset="2"/>
              <a:buChar char="ü"/>
            </a:pPr>
            <a:r>
              <a:rPr lang="en-US" sz="2400" dirty="0" smtClean="0">
                <a:latin typeface="Arial Rounded MT Bold" panose="020F0704030504030204" pitchFamily="34" charset="0"/>
              </a:rPr>
              <a:t>2 or more SIRS + COVID = A Diagnosis of COVID</a:t>
            </a:r>
          </a:p>
          <a:p>
            <a:endParaRPr lang="en-US" sz="2400" dirty="0">
              <a:latin typeface="Arial Rounded MT Bold" panose="020F0704030504030204" pitchFamily="34" charset="0"/>
            </a:endParaRPr>
          </a:p>
          <a:p>
            <a:pPr marL="342900" indent="-342900">
              <a:buFont typeface="Wingdings" panose="05000000000000000000" pitchFamily="2" charset="2"/>
              <a:buChar char="ü"/>
            </a:pPr>
            <a:r>
              <a:rPr lang="en-US" sz="2400" dirty="0" smtClean="0">
                <a:latin typeface="Arial Rounded MT Bold" panose="020F0704030504030204" pitchFamily="34" charset="0"/>
              </a:rPr>
              <a:t>2 or more SIRS + BLE Cellulitis = A Diagnosis of BLE Cellulitis </a:t>
            </a:r>
          </a:p>
          <a:p>
            <a:pPr marL="342900" indent="-342900">
              <a:buFont typeface="Wingdings" panose="05000000000000000000" pitchFamily="2" charset="2"/>
              <a:buChar char="ü"/>
            </a:pPr>
            <a:endParaRPr lang="en-US" sz="2400" dirty="0">
              <a:latin typeface="Arial Rounded MT Bold" panose="020F0704030504030204" pitchFamily="34" charset="0"/>
            </a:endParaRPr>
          </a:p>
          <a:p>
            <a:pPr algn="ctr"/>
            <a:endParaRPr lang="en-US" sz="2400" dirty="0" smtClean="0">
              <a:latin typeface="Arial Rounded MT Bold" panose="020F0704030504030204" pitchFamily="34" charset="0"/>
            </a:endParaRPr>
          </a:p>
          <a:p>
            <a:pPr algn="ctr"/>
            <a:r>
              <a:rPr lang="en-US" sz="3200" dirty="0" smtClean="0">
                <a:solidFill>
                  <a:srgbClr val="FF0000"/>
                </a:solidFill>
                <a:latin typeface="Arial Rounded MT Bold" panose="020F0704030504030204" pitchFamily="34" charset="0"/>
              </a:rPr>
              <a:t>DOCUMENT THE INFECTION and TREAT.</a:t>
            </a:r>
            <a:endParaRPr lang="en-US" sz="3200" dirty="0">
              <a:solidFill>
                <a:srgbClr val="FF0000"/>
              </a:solidFill>
              <a:latin typeface="Arial Rounded MT Bold" panose="020F0704030504030204" pitchFamily="34" charset="0"/>
            </a:endParaRPr>
          </a:p>
        </p:txBody>
      </p:sp>
      <p:sp>
        <p:nvSpPr>
          <p:cNvPr id="3" name="Rectangle 2"/>
          <p:cNvSpPr/>
          <p:nvPr/>
        </p:nvSpPr>
        <p:spPr>
          <a:xfrm>
            <a:off x="975359" y="198198"/>
            <a:ext cx="9283337" cy="1323439"/>
          </a:xfrm>
          <a:prstGeom prst="rect">
            <a:avLst/>
          </a:prstGeom>
          <a:noFill/>
        </p:spPr>
        <p:txBody>
          <a:bodyPr wrap="square" lIns="91440" tIns="45720" rIns="91440" bIns="45720">
            <a:spAutoFit/>
          </a:bodyPr>
          <a:lstStyle/>
          <a:p>
            <a:pPr algn="ctr"/>
            <a:r>
              <a:rPr lang="en-US"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Out With the Old!</a:t>
            </a:r>
          </a:p>
          <a:p>
            <a:pPr algn="ctr"/>
            <a:r>
              <a:rPr lang="en-US" sz="4000" b="1" cap="none" spc="0"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No More Sepsis in the documentation!</a:t>
            </a:r>
            <a:endParaRPr lang="en-US" sz="4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5" name="&quot;No&quot; Symbol 4"/>
          <p:cNvSpPr/>
          <p:nvPr/>
        </p:nvSpPr>
        <p:spPr>
          <a:xfrm>
            <a:off x="235131" y="196099"/>
            <a:ext cx="1214845" cy="104383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quot;No&quot; Symbol 7"/>
          <p:cNvSpPr/>
          <p:nvPr/>
        </p:nvSpPr>
        <p:spPr>
          <a:xfrm>
            <a:off x="9925592" y="196099"/>
            <a:ext cx="1807029" cy="1780747"/>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60547705"/>
      </p:ext>
    </p:extLst>
  </p:cSld>
  <p:clrMapOvr>
    <a:masterClrMapping/>
  </p:clrMapOvr>
  <mc:AlternateContent xmlns:mc="http://schemas.openxmlformats.org/markup-compatibility/2006" xmlns:p14="http://schemas.microsoft.com/office/powerpoint/2010/main">
    <mc:Choice Requires="p14">
      <p:transition spd="slow" p14:dur="2000" advTm="30735"/>
    </mc:Choice>
    <mc:Fallback xmlns="">
      <p:transition spd="slow" advTm="30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1818" y="101561"/>
            <a:ext cx="10084524" cy="2246769"/>
          </a:xfrm>
          <a:prstGeom prst="rect">
            <a:avLst/>
          </a:prstGeom>
        </p:spPr>
        <p:txBody>
          <a:bodyPr wrap="square">
            <a:spAutoFit/>
          </a:bodyPr>
          <a:lstStyle/>
          <a:p>
            <a:pPr algn="ctr"/>
            <a:r>
              <a:rPr lang="en-US"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In With the NEW!</a:t>
            </a:r>
            <a:endPar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(SIRS + Infection + Organ Dysfunction</a:t>
            </a:r>
            <a:r>
              <a:rPr lang="en-US"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a:p>
            <a:pPr algn="ctr"/>
            <a:r>
              <a:rPr lang="en-US" sz="4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r>
              <a:rPr lang="en-US" sz="40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Severe Sepsis</a:t>
            </a:r>
          </a:p>
          <a:p>
            <a:pPr algn="ctr"/>
            <a:endParaRPr lang="en-US" sz="20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50781" y="112815"/>
            <a:ext cx="2141219" cy="1856287"/>
          </a:xfrm>
          <a:prstGeom prst="rect">
            <a:avLst/>
          </a:prstGeom>
        </p:spPr>
      </p:pic>
      <p:sp>
        <p:nvSpPr>
          <p:cNvPr id="5" name="TextBox 4"/>
          <p:cNvSpPr txBox="1"/>
          <p:nvPr/>
        </p:nvSpPr>
        <p:spPr>
          <a:xfrm>
            <a:off x="313510" y="2727558"/>
            <a:ext cx="11573690" cy="3908762"/>
          </a:xfrm>
          <a:prstGeom prst="rect">
            <a:avLst/>
          </a:prstGeom>
          <a:noFill/>
        </p:spPr>
        <p:txBody>
          <a:bodyPr wrap="square" rtlCol="0">
            <a:spAutoFit/>
          </a:bodyPr>
          <a:lstStyle/>
          <a:p>
            <a:pPr marL="342900" indent="-342900">
              <a:buFont typeface="Wingdings" panose="05000000000000000000" pitchFamily="2" charset="2"/>
              <a:buChar char="ü"/>
            </a:pPr>
            <a:r>
              <a:rPr lang="en-US" sz="2000" dirty="0" smtClean="0">
                <a:latin typeface="Arial Rounded MT Bold" panose="020F0704030504030204" pitchFamily="34" charset="0"/>
              </a:rPr>
              <a:t>2 or more SIRS + Pneumonia + Acute Respiratory Failure = SEVERE SEPSIS SECONDARY TO PNEUMONIA WITH ASSOCIATED ACUTE RESPIRATORY FAILURE </a:t>
            </a:r>
            <a:r>
              <a:rPr lang="en-US" sz="1600" dirty="0" smtClean="0">
                <a:latin typeface="Arial Rounded MT Bold" panose="020F0704030504030204" pitchFamily="34" charset="0"/>
              </a:rPr>
              <a:t>(Comment:  Meets severe sepsis as evidence by fever, leukocytosis, tachycardia, pneumonia, with acute respiratory failure) </a:t>
            </a:r>
          </a:p>
          <a:p>
            <a:endParaRPr lang="en-US" sz="2400" dirty="0" smtClean="0">
              <a:latin typeface="Arial Rounded MT Bold" panose="020F0704030504030204" pitchFamily="34" charset="0"/>
            </a:endParaRPr>
          </a:p>
          <a:p>
            <a:pPr marL="342900" indent="-342900">
              <a:buFont typeface="Wingdings" panose="05000000000000000000" pitchFamily="2" charset="2"/>
              <a:buChar char="ü"/>
            </a:pPr>
            <a:r>
              <a:rPr lang="en-US" sz="2000" dirty="0" smtClean="0">
                <a:latin typeface="Arial Rounded MT Bold" panose="020F0704030504030204" pitchFamily="34" charset="0"/>
              </a:rPr>
              <a:t>2 or more SIRS + UTI + Acute Renal Failure = SEVERE SEPSIS SECONDARY TO UTI WITH ASSOCIATED ACUTE RENAL FAILURE </a:t>
            </a:r>
            <a:r>
              <a:rPr lang="en-US" sz="1600" dirty="0" smtClean="0">
                <a:latin typeface="Arial Rounded MT Bold" panose="020F0704030504030204" pitchFamily="34" charset="0"/>
              </a:rPr>
              <a:t>(Comment:  Meets severe sepsis as </a:t>
            </a:r>
            <a:r>
              <a:rPr lang="en-US" sz="1600" dirty="0">
                <a:latin typeface="Arial Rounded MT Bold" panose="020F0704030504030204" pitchFamily="34" charset="0"/>
              </a:rPr>
              <a:t>evidence by </a:t>
            </a:r>
            <a:r>
              <a:rPr lang="en-US" sz="1600" dirty="0" smtClean="0">
                <a:latin typeface="Arial Rounded MT Bold" panose="020F0704030504030204" pitchFamily="34" charset="0"/>
              </a:rPr>
              <a:t>tachycardia, fever, tachypnea, leukocytosis, + UTI, with acute renal failure) </a:t>
            </a:r>
          </a:p>
          <a:p>
            <a:endParaRPr lang="en-US" sz="1600" dirty="0" smtClean="0">
              <a:latin typeface="Arial Rounded MT Bold" panose="020F0704030504030204" pitchFamily="34" charset="0"/>
            </a:endParaRPr>
          </a:p>
          <a:p>
            <a:pPr marL="342900" indent="-342900">
              <a:buFont typeface="Wingdings" panose="05000000000000000000" pitchFamily="2" charset="2"/>
              <a:buChar char="ü"/>
            </a:pPr>
            <a:r>
              <a:rPr lang="en-US" sz="2000" dirty="0" smtClean="0">
                <a:latin typeface="Arial Rounded MT Bold" panose="020F0704030504030204" pitchFamily="34" charset="0"/>
              </a:rPr>
              <a:t>2 or more SIRS + BLE Cellulitis with Metabolic Encephalopathy = Severe Sepsis secondary to BLE Cellulitis with associated </a:t>
            </a:r>
            <a:r>
              <a:rPr lang="en-US" sz="2000" dirty="0">
                <a:latin typeface="Arial Rounded MT Bold" panose="020F0704030504030204" pitchFamily="34" charset="0"/>
              </a:rPr>
              <a:t>m</a:t>
            </a:r>
            <a:r>
              <a:rPr lang="en-US" sz="2000" dirty="0" smtClean="0">
                <a:latin typeface="Arial Rounded MT Bold" panose="020F0704030504030204" pitchFamily="34" charset="0"/>
              </a:rPr>
              <a:t>etabolic encephalopathy and elevated lactate </a:t>
            </a:r>
            <a:r>
              <a:rPr lang="en-US" sz="1600" dirty="0" smtClean="0">
                <a:latin typeface="Arial Rounded MT Bold" panose="020F0704030504030204" pitchFamily="34" charset="0"/>
              </a:rPr>
              <a:t>(Comment:  Meets Severe Sepsis as evidence by leukocytosis, fever, tachycardia, BLE Cellulitis, with elevated lactate and metabolic encephalopathy)</a:t>
            </a:r>
            <a:endParaRPr lang="en-US" sz="2400" dirty="0">
              <a:latin typeface="Arial Rounded MT Bold" panose="020F0704030504030204" pitchFamily="34" charset="0"/>
            </a:endParaRPr>
          </a:p>
          <a:p>
            <a:pPr marL="342900" indent="-342900">
              <a:buFont typeface="Wingdings" panose="05000000000000000000" pitchFamily="2" charset="2"/>
              <a:buChar char="ü"/>
            </a:pPr>
            <a:endParaRPr lang="en-US" sz="2400" dirty="0">
              <a:latin typeface="Arial Rounded MT Bold" panose="020F0704030504030204" pitchFamily="34" charset="0"/>
            </a:endParaRPr>
          </a:p>
        </p:txBody>
      </p:sp>
      <p:pic>
        <p:nvPicPr>
          <p:cNvPr id="7" name="Picture 6"/>
          <p:cNvPicPr>
            <a:picLocks noChangeAspect="1"/>
          </p:cNvPicPr>
          <p:nvPr/>
        </p:nvPicPr>
        <p:blipFill>
          <a:blip r:embed="rId5"/>
          <a:stretch>
            <a:fillRect/>
          </a:stretch>
        </p:blipFill>
        <p:spPr>
          <a:xfrm>
            <a:off x="95797" y="112815"/>
            <a:ext cx="1907174" cy="1859441"/>
          </a:xfrm>
          <a:prstGeom prst="rect">
            <a:avLst/>
          </a:prstGeom>
        </p:spPr>
      </p:pic>
      <p:sp>
        <p:nvSpPr>
          <p:cNvPr id="3" name="Rectangle 2"/>
          <p:cNvSpPr/>
          <p:nvPr/>
        </p:nvSpPr>
        <p:spPr>
          <a:xfrm>
            <a:off x="994656" y="2118072"/>
            <a:ext cx="9958848" cy="400110"/>
          </a:xfrm>
          <a:prstGeom prst="rect">
            <a:avLst/>
          </a:prstGeom>
          <a:noFill/>
        </p:spPr>
        <p:txBody>
          <a:bodyPr wrap="square" lIns="91440" tIns="45720" rIns="91440" bIns="45720">
            <a:spAutoFit/>
          </a:bodyPr>
          <a:lstStyle/>
          <a:p>
            <a:pPr algn="ctr"/>
            <a:r>
              <a:rPr lang="en-US" sz="2000" b="0" cap="none" spc="0" dirty="0" smtClean="0">
                <a:ln w="0"/>
                <a:solidFill>
                  <a:schemeClr val="accent1"/>
                </a:solidFill>
                <a:effectLst>
                  <a:outerShdw blurRad="38100" dist="25400" dir="5400000" algn="ctr" rotWithShape="0">
                    <a:srgbClr val="6E747A">
                      <a:alpha val="43000"/>
                    </a:srgbClr>
                  </a:outerShdw>
                </a:effectLst>
              </a:rPr>
              <a:t>(</a:t>
            </a:r>
            <a:r>
              <a:rPr lang="en-US" b="0" cap="none" spc="0" dirty="0" smtClean="0">
                <a:ln w="0"/>
                <a:solidFill>
                  <a:schemeClr val="accent1"/>
                </a:solidFill>
                <a:effectLst>
                  <a:outerShdw blurRad="38100" dist="25400" dir="5400000" algn="ctr" rotWithShape="0">
                    <a:srgbClr val="6E747A">
                      <a:alpha val="43000"/>
                    </a:srgbClr>
                  </a:outerShdw>
                </a:effectLst>
              </a:rPr>
              <a:t>Make sure to link organ dysfunction with a statement!!  Listing diagnoses in problem list is not sufficient)</a:t>
            </a:r>
            <a:endParaRPr lang="en-US" b="0" cap="none" spc="0" dirty="0">
              <a:ln w="0"/>
              <a:solidFill>
                <a:schemeClr val="accent1"/>
              </a:solidFill>
              <a:effectLst>
                <a:outerShdw blurRad="38100" dist="25400" dir="5400000" algn="ctr" rotWithShape="0">
                  <a:srgbClr val="6E747A">
                    <a:alpha val="43000"/>
                  </a:srgbClr>
                </a:outerShdw>
              </a:effectLst>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9373184"/>
      </p:ext>
    </p:extLst>
  </p:cSld>
  <p:clrMapOvr>
    <a:masterClrMapping/>
  </p:clrMapOvr>
  <mc:AlternateContent xmlns:mc="http://schemas.openxmlformats.org/markup-compatibility/2006" xmlns:p14="http://schemas.microsoft.com/office/powerpoint/2010/main">
    <mc:Choice Requires="p14">
      <p:transition spd="slow" p14:dur="2000" advTm="75456"/>
    </mc:Choice>
    <mc:Fallback xmlns="">
      <p:transition spd="slow" advTm="754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4201" y="879536"/>
            <a:ext cx="10570360" cy="954107"/>
          </a:xfrm>
          <a:prstGeom prst="rect">
            <a:avLst/>
          </a:prstGeom>
          <a:noFill/>
        </p:spPr>
        <p:txBody>
          <a:bodyPr wrap="square" lIns="91440" tIns="45720" rIns="91440" bIns="45720">
            <a:spAutoFit/>
          </a:bodyPr>
          <a:lstStyle/>
          <a:p>
            <a:pPr algn="ctr"/>
            <a:r>
              <a:rPr lang="en-US" sz="2800" b="0" cap="none" spc="0" dirty="0" smtClean="0">
                <a:ln w="0"/>
                <a:solidFill>
                  <a:schemeClr val="accent1"/>
                </a:solidFill>
                <a:effectLst>
                  <a:outerShdw blurRad="38100" dist="25400" dir="5400000" algn="ctr" rotWithShape="0">
                    <a:srgbClr val="6E747A">
                      <a:alpha val="43000"/>
                    </a:srgbClr>
                  </a:outerShdw>
                </a:effectLst>
              </a:rPr>
              <a:t>Impact of Removal of Diagnosis from Patient’s </a:t>
            </a:r>
          </a:p>
          <a:p>
            <a:pPr algn="ctr"/>
            <a:r>
              <a:rPr lang="en-US" sz="2800" dirty="0" smtClean="0">
                <a:ln w="0"/>
                <a:solidFill>
                  <a:schemeClr val="accent1"/>
                </a:solidFill>
                <a:effectLst>
                  <a:outerShdw blurRad="38100" dist="25400" dir="5400000" algn="ctr" rotWithShape="0">
                    <a:srgbClr val="6E747A">
                      <a:alpha val="43000"/>
                    </a:srgbClr>
                  </a:outerShdw>
                </a:effectLst>
              </a:rPr>
              <a:t>Hospital Claim</a:t>
            </a:r>
            <a:endParaRPr lang="en-US" sz="2800" b="0" cap="none" spc="0" dirty="0">
              <a:ln w="0"/>
              <a:solidFill>
                <a:schemeClr val="accent1"/>
              </a:solidFill>
              <a:effectLst>
                <a:outerShdw blurRad="38100" dist="25400" dir="5400000" algn="ctr" rotWithShape="0">
                  <a:srgbClr val="6E747A">
                    <a:alpha val="43000"/>
                  </a:srgbClr>
                </a:outerShdw>
              </a:effectLst>
            </a:endParaRPr>
          </a:p>
        </p:txBody>
      </p:sp>
      <p:sp>
        <p:nvSpPr>
          <p:cNvPr id="3" name="Rectangle 2"/>
          <p:cNvSpPr/>
          <p:nvPr/>
        </p:nvSpPr>
        <p:spPr>
          <a:xfrm>
            <a:off x="1398556" y="2034563"/>
            <a:ext cx="2342309" cy="369332"/>
          </a:xfrm>
          <a:prstGeom prst="rect">
            <a:avLst/>
          </a:prstGeom>
          <a:noFill/>
        </p:spPr>
        <p:txBody>
          <a:bodyPr wrap="none" lIns="91440" tIns="45720" rIns="91440" bIns="45720">
            <a:spAutoFit/>
          </a:bodyPr>
          <a:lstStyle/>
          <a:p>
            <a:pPr algn="ctr"/>
            <a:r>
              <a:rPr lang="en-US" b="1" u="sng" cap="none" spc="0" dirty="0" smtClean="0">
                <a:ln w="0"/>
                <a:solidFill>
                  <a:schemeClr val="accent1">
                    <a:lumMod val="75000"/>
                  </a:schemeClr>
                </a:solidFill>
                <a:effectLst>
                  <a:outerShdw blurRad="38100" dist="19050" dir="2700000" algn="tl" rotWithShape="0">
                    <a:schemeClr val="dk1">
                      <a:alpha val="40000"/>
                    </a:schemeClr>
                  </a:outerShdw>
                </a:effectLst>
              </a:rPr>
              <a:t>Original DRG Claim</a:t>
            </a:r>
            <a:endParaRPr lang="en-US" b="1" u="sng" cap="none" spc="0" dirty="0">
              <a:ln w="0"/>
              <a:solidFill>
                <a:schemeClr val="accent1">
                  <a:lumMod val="75000"/>
                </a:schemeClr>
              </a:solidFill>
              <a:effectLst>
                <a:outerShdw blurRad="38100" dist="19050" dir="2700000" algn="tl" rotWithShape="0">
                  <a:schemeClr val="dk1">
                    <a:alpha val="40000"/>
                  </a:schemeClr>
                </a:outerShdw>
              </a:effectLst>
            </a:endParaRPr>
          </a:p>
        </p:txBody>
      </p:sp>
      <p:sp>
        <p:nvSpPr>
          <p:cNvPr id="4" name="TextBox 3"/>
          <p:cNvSpPr txBox="1"/>
          <p:nvPr/>
        </p:nvSpPr>
        <p:spPr>
          <a:xfrm>
            <a:off x="759081" y="2925263"/>
            <a:ext cx="3912973" cy="1169551"/>
          </a:xfrm>
          <a:prstGeom prst="rect">
            <a:avLst/>
          </a:prstGeom>
          <a:noFill/>
        </p:spPr>
        <p:txBody>
          <a:bodyPr wrap="square" rtlCol="0">
            <a:spAutoFit/>
          </a:bodyPr>
          <a:lstStyle/>
          <a:p>
            <a:r>
              <a:rPr lang="en-US" sz="1400" dirty="0" smtClean="0"/>
              <a:t>DRG:  871  Sepsis  </a:t>
            </a:r>
          </a:p>
          <a:p>
            <a:r>
              <a:rPr lang="en-US" sz="1400" dirty="0" smtClean="0"/>
              <a:t>SOI: 4</a:t>
            </a:r>
          </a:p>
          <a:p>
            <a:r>
              <a:rPr lang="en-US" sz="1400" dirty="0" smtClean="0"/>
              <a:t>ROM: 4</a:t>
            </a:r>
          </a:p>
          <a:p>
            <a:r>
              <a:rPr lang="en-US" sz="1400" dirty="0" smtClean="0"/>
              <a:t>Claim total charges: $15,724.61</a:t>
            </a:r>
          </a:p>
          <a:p>
            <a:r>
              <a:rPr lang="en-US" sz="1400" dirty="0" smtClean="0"/>
              <a:t>Original Reimbursement: $8,083.41</a:t>
            </a:r>
            <a:endParaRPr lang="en-US" sz="1400" dirty="0"/>
          </a:p>
        </p:txBody>
      </p:sp>
      <p:sp>
        <p:nvSpPr>
          <p:cNvPr id="5" name="Rectangle 4"/>
          <p:cNvSpPr/>
          <p:nvPr/>
        </p:nvSpPr>
        <p:spPr>
          <a:xfrm>
            <a:off x="6660141" y="2034563"/>
            <a:ext cx="3630870" cy="646331"/>
          </a:xfrm>
          <a:prstGeom prst="rect">
            <a:avLst/>
          </a:prstGeom>
        </p:spPr>
        <p:txBody>
          <a:bodyPr wrap="square">
            <a:spAutoFit/>
          </a:bodyPr>
          <a:lstStyle/>
          <a:p>
            <a:r>
              <a:rPr lang="en-US" b="1" u="sng" dirty="0" smtClean="0">
                <a:ln w="0"/>
                <a:solidFill>
                  <a:schemeClr val="accent1">
                    <a:lumMod val="75000"/>
                  </a:schemeClr>
                </a:solidFill>
                <a:effectLst>
                  <a:outerShdw blurRad="38100" dist="19050" dir="2700000" algn="tl" rotWithShape="0">
                    <a:schemeClr val="dk1">
                      <a:alpha val="40000"/>
                    </a:schemeClr>
                  </a:outerShdw>
                </a:effectLst>
              </a:rPr>
              <a:t>Revised DRG after Denial of Sepsis Diagnosis </a:t>
            </a:r>
            <a:endParaRPr lang="en-US" dirty="0"/>
          </a:p>
        </p:txBody>
      </p:sp>
      <p:sp>
        <p:nvSpPr>
          <p:cNvPr id="6" name="TextBox 5"/>
          <p:cNvSpPr txBox="1"/>
          <p:nvPr/>
        </p:nvSpPr>
        <p:spPr>
          <a:xfrm>
            <a:off x="6697570" y="2925263"/>
            <a:ext cx="3424998" cy="1661993"/>
          </a:xfrm>
          <a:prstGeom prst="rect">
            <a:avLst/>
          </a:prstGeom>
          <a:noFill/>
        </p:spPr>
        <p:txBody>
          <a:bodyPr wrap="square" rtlCol="0">
            <a:spAutoFit/>
          </a:bodyPr>
          <a:lstStyle/>
          <a:p>
            <a:r>
              <a:rPr lang="en-US" sz="1400" dirty="0" smtClean="0"/>
              <a:t>DRG:  193  Simple Pneumonia</a:t>
            </a:r>
          </a:p>
          <a:p>
            <a:r>
              <a:rPr lang="en-US" sz="1400" dirty="0" smtClean="0"/>
              <a:t>SOI: </a:t>
            </a:r>
            <a:r>
              <a:rPr lang="en-US" sz="1400" b="1" dirty="0" smtClean="0">
                <a:solidFill>
                  <a:srgbClr val="C00000"/>
                </a:solidFill>
              </a:rPr>
              <a:t>3</a:t>
            </a:r>
          </a:p>
          <a:p>
            <a:r>
              <a:rPr lang="en-US" sz="1400" dirty="0" smtClean="0"/>
              <a:t>ROM: </a:t>
            </a:r>
            <a:r>
              <a:rPr lang="en-US" sz="1400" b="1" dirty="0" smtClean="0">
                <a:solidFill>
                  <a:srgbClr val="C00000"/>
                </a:solidFill>
              </a:rPr>
              <a:t>3</a:t>
            </a:r>
          </a:p>
          <a:p>
            <a:r>
              <a:rPr lang="en-US" sz="1400" dirty="0" smtClean="0"/>
              <a:t>Claim total charges: $15,724.61</a:t>
            </a:r>
          </a:p>
          <a:p>
            <a:r>
              <a:rPr lang="en-US" sz="1400" dirty="0" smtClean="0"/>
              <a:t>Revised Reimbursement: $6,091.20</a:t>
            </a:r>
          </a:p>
          <a:p>
            <a:r>
              <a:rPr lang="en-US" sz="1400" dirty="0" smtClean="0"/>
              <a:t>Recovery Amount Due: </a:t>
            </a:r>
            <a:r>
              <a:rPr lang="en-US" sz="1400" b="1" dirty="0" smtClean="0">
                <a:solidFill>
                  <a:srgbClr val="C00000"/>
                </a:solidFill>
              </a:rPr>
              <a:t>$1,992.21</a:t>
            </a:r>
          </a:p>
          <a:p>
            <a:endParaRPr lang="en-US" dirty="0"/>
          </a:p>
        </p:txBody>
      </p:sp>
      <p:sp>
        <p:nvSpPr>
          <p:cNvPr id="7" name="Down Arrow 6"/>
          <p:cNvSpPr/>
          <p:nvPr/>
        </p:nvSpPr>
        <p:spPr>
          <a:xfrm>
            <a:off x="2165684" y="4195011"/>
            <a:ext cx="484632" cy="593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7920785" y="4395537"/>
            <a:ext cx="484632" cy="5935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60420" y="4989095"/>
            <a:ext cx="5390147" cy="646331"/>
          </a:xfrm>
          <a:prstGeom prst="rect">
            <a:avLst/>
          </a:prstGeom>
          <a:noFill/>
        </p:spPr>
        <p:txBody>
          <a:bodyPr wrap="square" rtlCol="0">
            <a:spAutoFit/>
          </a:bodyPr>
          <a:lstStyle/>
          <a:p>
            <a:r>
              <a:rPr lang="en-US" dirty="0" smtClean="0"/>
              <a:t>** This is what Coding has Captured based solely off the documentation from the Provider. </a:t>
            </a:r>
            <a:endParaRPr lang="en-US" dirty="0"/>
          </a:p>
        </p:txBody>
      </p:sp>
      <p:sp>
        <p:nvSpPr>
          <p:cNvPr id="10" name="TextBox 9"/>
          <p:cNvSpPr txBox="1"/>
          <p:nvPr/>
        </p:nvSpPr>
        <p:spPr>
          <a:xfrm>
            <a:off x="6039852" y="4989095"/>
            <a:ext cx="5261811" cy="923330"/>
          </a:xfrm>
          <a:prstGeom prst="rect">
            <a:avLst/>
          </a:prstGeom>
          <a:noFill/>
        </p:spPr>
        <p:txBody>
          <a:bodyPr wrap="square" rtlCol="0">
            <a:spAutoFit/>
          </a:bodyPr>
          <a:lstStyle/>
          <a:p>
            <a:r>
              <a:rPr lang="en-US" dirty="0" smtClean="0"/>
              <a:t>** Clinical Denials Team with help of Physician Advisor are unable to defend the diagnosis due to lack of support in the documentation. </a:t>
            </a:r>
            <a:endParaRPr lang="en-US"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87493478"/>
      </p:ext>
    </p:extLst>
  </p:cSld>
  <p:clrMapOvr>
    <a:masterClrMapping/>
  </p:clrMapOvr>
  <mc:AlternateContent xmlns:mc="http://schemas.openxmlformats.org/markup-compatibility/2006" xmlns:p14="http://schemas.microsoft.com/office/powerpoint/2010/main">
    <mc:Choice Requires="p14">
      <p:transition spd="slow" p14:dur="2000" advTm="193325"/>
    </mc:Choice>
    <mc:Fallback xmlns="">
      <p:transition spd="slow" advTm="19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5959" y="888171"/>
            <a:ext cx="11728067" cy="6801862"/>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t>If Severe Sepsis is suspected, make sure Severe Sepsis/Septic Shock Protocol is initiated and followed </a:t>
            </a:r>
            <a:r>
              <a:rPr lang="en-US" sz="2000" dirty="0" smtClean="0">
                <a:sym typeface="Wingdings" panose="05000000000000000000" pitchFamily="2" charset="2"/>
              </a:rPr>
              <a:t>  Order the Sepsis Bundle &amp; meet targeted timeframes as these are reportable to CMS.  For any reason if targeted interventions are not done due to a contraindication, please document this (</a:t>
            </a:r>
            <a:r>
              <a:rPr lang="en-US" sz="2000" dirty="0" err="1" smtClean="0">
                <a:sym typeface="Wingdings" panose="05000000000000000000" pitchFamily="2" charset="2"/>
              </a:rPr>
              <a:t>ie</a:t>
            </a:r>
            <a:r>
              <a:rPr lang="en-US" sz="2000" dirty="0" smtClean="0">
                <a:sym typeface="Wingdings" panose="05000000000000000000" pitchFamily="2" charset="2"/>
              </a:rPr>
              <a:t>..  Limited fluid bolus due to concern for acute CHF)  </a:t>
            </a:r>
          </a:p>
          <a:p>
            <a:endParaRPr lang="en-US" sz="2000" dirty="0" smtClean="0">
              <a:sym typeface="Wingdings" panose="05000000000000000000" pitchFamily="2" charset="2"/>
            </a:endParaRPr>
          </a:p>
          <a:p>
            <a:pPr marL="285750" indent="-285750">
              <a:buFont typeface="Wingdings" panose="05000000000000000000" pitchFamily="2" charset="2"/>
              <a:buChar char="Ø"/>
            </a:pPr>
            <a:r>
              <a:rPr lang="en-US" sz="2000" dirty="0" smtClean="0">
                <a:sym typeface="Wingdings" panose="05000000000000000000" pitchFamily="2" charset="2"/>
              </a:rPr>
              <a:t>SIRS Criteria + Organ Dysfunction with known/suspected infection:  </a:t>
            </a:r>
            <a:r>
              <a:rPr lang="en-US" sz="2000" b="1" u="sng" dirty="0" smtClean="0">
                <a:solidFill>
                  <a:srgbClr val="C00000"/>
                </a:solidFill>
                <a:sym typeface="Wingdings" panose="05000000000000000000" pitchFamily="2" charset="2"/>
              </a:rPr>
              <a:t>make sure SIRS &amp; Organ dysfunction cannot be linked to causes </a:t>
            </a:r>
            <a:r>
              <a:rPr lang="en-US" sz="2000" dirty="0" smtClean="0">
                <a:sym typeface="Wingdings" panose="05000000000000000000" pitchFamily="2" charset="2"/>
              </a:rPr>
              <a:t>other than Severe Sepsis.  </a:t>
            </a:r>
            <a:r>
              <a:rPr lang="en-US" sz="2000" b="1" u="sng" dirty="0" smtClean="0">
                <a:solidFill>
                  <a:srgbClr val="C00000"/>
                </a:solidFill>
                <a:sym typeface="Wingdings" panose="05000000000000000000" pitchFamily="2" charset="2"/>
              </a:rPr>
              <a:t>If SIRS is due to other causes, then you are not going to be documenting Severe Sepsis.  </a:t>
            </a:r>
          </a:p>
          <a:p>
            <a:endParaRPr lang="en-US" sz="2000" dirty="0" smtClean="0"/>
          </a:p>
          <a:p>
            <a:pPr marL="285750" indent="-285750">
              <a:buFont typeface="Wingdings" panose="05000000000000000000" pitchFamily="2" charset="2"/>
              <a:buChar char="Ø"/>
            </a:pPr>
            <a:r>
              <a:rPr lang="en-US" sz="2000" dirty="0" smtClean="0"/>
              <a:t>Make sure the documentation supports an overall picture of Severe Sepsis;  </a:t>
            </a:r>
            <a:r>
              <a:rPr lang="en-US" sz="2000" b="1" u="sng" dirty="0" smtClean="0">
                <a:solidFill>
                  <a:srgbClr val="C00000"/>
                </a:solidFill>
              </a:rPr>
              <a:t>Does your patient look sick/toxic? </a:t>
            </a:r>
          </a:p>
          <a:p>
            <a:pPr marL="285750" indent="-285750">
              <a:buFont typeface="Wingdings" panose="05000000000000000000" pitchFamily="2" charset="2"/>
              <a:buChar char="Ø"/>
            </a:pPr>
            <a:endParaRPr lang="en-US" sz="2000" b="1" u="sng" dirty="0">
              <a:solidFill>
                <a:srgbClr val="C00000"/>
              </a:solidFill>
            </a:endParaRPr>
          </a:p>
          <a:p>
            <a:pPr marL="285750" indent="-285750">
              <a:buFont typeface="Wingdings" panose="05000000000000000000" pitchFamily="2" charset="2"/>
              <a:buChar char="Ø"/>
            </a:pPr>
            <a:r>
              <a:rPr lang="en-US" sz="2000" b="1" u="sng" dirty="0">
                <a:solidFill>
                  <a:srgbClr val="C00000"/>
                </a:solidFill>
              </a:rPr>
              <a:t>I</a:t>
            </a:r>
            <a:r>
              <a:rPr lang="en-US" sz="2000" b="1" u="sng" dirty="0" smtClean="0">
                <a:solidFill>
                  <a:srgbClr val="C00000"/>
                </a:solidFill>
              </a:rPr>
              <a:t>nfection source needs to be linked to severe sepsis along with the organ dysfunction.</a:t>
            </a:r>
            <a:r>
              <a:rPr lang="en-US" sz="2000" dirty="0" smtClean="0"/>
              <a:t>  (</a:t>
            </a:r>
            <a:r>
              <a:rPr lang="en-US" sz="2000" dirty="0" err="1" smtClean="0"/>
              <a:t>ie</a:t>
            </a:r>
            <a:r>
              <a:rPr lang="en-US" sz="2000" dirty="0" smtClean="0"/>
              <a:t>.  Severe Sepsis secondary to Pneumonia as evidence by: (</a:t>
            </a:r>
            <a:r>
              <a:rPr lang="en-US" sz="2000" dirty="0" err="1" smtClean="0"/>
              <a:t>ie</a:t>
            </a:r>
            <a:r>
              <a:rPr lang="en-US" sz="2000" dirty="0" smtClean="0"/>
              <a:t>. </a:t>
            </a:r>
            <a:r>
              <a:rPr lang="en-US" sz="2000" dirty="0" err="1" smtClean="0"/>
              <a:t>Tacypnea</a:t>
            </a:r>
            <a:r>
              <a:rPr lang="en-US" sz="2000" dirty="0" smtClean="0"/>
              <a:t>, fever, leukocytosis and associated acute hypoxic respiratory failure).  </a:t>
            </a:r>
          </a:p>
          <a:p>
            <a:endParaRPr lang="en-US" sz="2000" dirty="0" smtClean="0">
              <a:solidFill>
                <a:srgbClr val="C00000"/>
              </a:solidFill>
            </a:endParaRPr>
          </a:p>
          <a:p>
            <a:pPr marL="285750" indent="-285750">
              <a:buFont typeface="Wingdings" panose="05000000000000000000" pitchFamily="2" charset="2"/>
              <a:buChar char="Ø"/>
            </a:pPr>
            <a:r>
              <a:rPr lang="en-US" sz="2000" dirty="0" smtClean="0"/>
              <a:t>Be cautious: Does your physical exams correlate with the diagnosis of Severe Sepsis.  We are finding documentation of non-septic, non-toxic appearing in general appearance of physical exam, and then documentation of Severe Sepsis as the Primary Diagnosis.  </a:t>
            </a:r>
          </a:p>
          <a:p>
            <a:endParaRPr lang="en-US" sz="1400" dirty="0" smtClean="0"/>
          </a:p>
          <a:p>
            <a:r>
              <a:rPr lang="en-US" sz="1400" b="1" u="sng" dirty="0" smtClean="0">
                <a:solidFill>
                  <a:srgbClr val="C00000"/>
                </a:solidFill>
              </a:rPr>
              <a:t> </a:t>
            </a:r>
          </a:p>
          <a:p>
            <a:endParaRPr lang="en-US" sz="1400" dirty="0"/>
          </a:p>
          <a:p>
            <a:endParaRPr lang="en-US" sz="1400" dirty="0" smtClean="0"/>
          </a:p>
        </p:txBody>
      </p:sp>
      <p:sp>
        <p:nvSpPr>
          <p:cNvPr id="3" name="Rectangle 2"/>
          <p:cNvSpPr/>
          <p:nvPr/>
        </p:nvSpPr>
        <p:spPr>
          <a:xfrm>
            <a:off x="3986839" y="149995"/>
            <a:ext cx="3542829"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Documentation Tips</a:t>
            </a:r>
            <a:endParaRPr lang="en-US" sz="3200" b="0" cap="none" spc="0" dirty="0">
              <a:ln w="0"/>
              <a:solidFill>
                <a:schemeClr val="tx1"/>
              </a:solidFill>
              <a:effectLst>
                <a:outerShdw blurRad="38100" dist="19050" dir="2700000" algn="tl" rotWithShape="0">
                  <a:schemeClr val="dk1">
                    <a:alpha val="40000"/>
                  </a:schemeClr>
                </a:out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05885497"/>
      </p:ext>
    </p:extLst>
  </p:cSld>
  <p:clrMapOvr>
    <a:masterClrMapping/>
  </p:clrMapOvr>
  <mc:AlternateContent xmlns:mc="http://schemas.openxmlformats.org/markup-compatibility/2006" xmlns:p14="http://schemas.microsoft.com/office/powerpoint/2010/main">
    <mc:Choice Requires="p14">
      <p:transition spd="slow" p14:dur="2000" advTm="70460"/>
    </mc:Choice>
    <mc:Fallback xmlns="">
      <p:transition spd="slow" advTm="70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760" y="1425254"/>
            <a:ext cx="11652068" cy="4708981"/>
          </a:xfrm>
          <a:prstGeom prst="rect">
            <a:avLst/>
          </a:prstGeom>
        </p:spPr>
        <p:txBody>
          <a:bodyPr wrap="square">
            <a:spAutoFit/>
          </a:bodyPr>
          <a:lstStyle/>
          <a:p>
            <a:pPr marL="285750" indent="-285750">
              <a:buFont typeface="Wingdings" panose="05000000000000000000" pitchFamily="2" charset="2"/>
              <a:buChar char="Ø"/>
            </a:pPr>
            <a:r>
              <a:rPr lang="en-US" sz="2000" dirty="0" smtClean="0"/>
              <a:t>Be sure to include Severe Sepsis diagnosis in your </a:t>
            </a:r>
            <a:r>
              <a:rPr lang="en-US" sz="2000" b="1" u="sng" dirty="0" smtClean="0">
                <a:solidFill>
                  <a:srgbClr val="C00000"/>
                </a:solidFill>
              </a:rPr>
              <a:t>daily </a:t>
            </a:r>
            <a:r>
              <a:rPr lang="en-US" sz="2000" b="1" u="sng" dirty="0">
                <a:solidFill>
                  <a:srgbClr val="C00000"/>
                </a:solidFill>
              </a:rPr>
              <a:t>progress notes with status update </a:t>
            </a:r>
            <a:r>
              <a:rPr lang="en-US" sz="2000" dirty="0"/>
              <a:t>(</a:t>
            </a:r>
            <a:r>
              <a:rPr lang="en-US" sz="2000" dirty="0" err="1"/>
              <a:t>ie</a:t>
            </a:r>
            <a:r>
              <a:rPr lang="en-US" sz="2000" dirty="0"/>
              <a:t>.. Improving, Resolving, resolved).   Consistent documentation is key! </a:t>
            </a:r>
          </a:p>
          <a:p>
            <a:endParaRPr lang="en-US" sz="2000" dirty="0"/>
          </a:p>
          <a:p>
            <a:pPr marL="285750" indent="-285750">
              <a:buFont typeface="Wingdings" panose="05000000000000000000" pitchFamily="2" charset="2"/>
              <a:buChar char="Ø"/>
            </a:pPr>
            <a:r>
              <a:rPr lang="en-US" sz="2000" dirty="0"/>
              <a:t>Be sure to validate/include supportive clinical indicators in your documentation for your organ dysfunction </a:t>
            </a:r>
          </a:p>
          <a:p>
            <a:endParaRPr lang="en-US" sz="2000" dirty="0"/>
          </a:p>
          <a:p>
            <a:pPr marL="285750" indent="-285750">
              <a:buFont typeface="Wingdings" panose="05000000000000000000" pitchFamily="2" charset="2"/>
              <a:buChar char="Ø"/>
            </a:pPr>
            <a:r>
              <a:rPr lang="en-US" sz="2000" dirty="0"/>
              <a:t>Remember to </a:t>
            </a:r>
            <a:r>
              <a:rPr lang="en-US" sz="2000" b="1" u="sng" dirty="0">
                <a:solidFill>
                  <a:srgbClr val="C00000"/>
                </a:solidFill>
              </a:rPr>
              <a:t>link the organ dysfunction to the Severe Sepsis   </a:t>
            </a:r>
            <a:r>
              <a:rPr lang="en-US" sz="2000" dirty="0"/>
              <a:t>(</a:t>
            </a:r>
            <a:r>
              <a:rPr lang="en-US" sz="2000" dirty="0" err="1"/>
              <a:t>ie</a:t>
            </a:r>
            <a:r>
              <a:rPr lang="en-US" sz="2000" dirty="0"/>
              <a:t>.  Acute hypoxic respiratory failure secondary to Severe Sepsis due to Pneumonia)</a:t>
            </a:r>
            <a:endParaRPr lang="en-US" sz="2000" b="1" u="sng" dirty="0">
              <a:solidFill>
                <a:srgbClr val="C00000"/>
              </a:solidFill>
            </a:endParaRPr>
          </a:p>
          <a:p>
            <a:pPr marL="285750" indent="-285750">
              <a:buFont typeface="Wingdings" panose="05000000000000000000" pitchFamily="2" charset="2"/>
              <a:buChar char="Ø"/>
            </a:pPr>
            <a:endParaRPr lang="en-US" sz="2000" b="1" u="sng" dirty="0">
              <a:solidFill>
                <a:srgbClr val="C00000"/>
              </a:solidFill>
            </a:endParaRPr>
          </a:p>
          <a:p>
            <a:pPr marL="285750" indent="-285750">
              <a:buFont typeface="Wingdings" panose="05000000000000000000" pitchFamily="2" charset="2"/>
              <a:buChar char="Ø"/>
            </a:pPr>
            <a:r>
              <a:rPr lang="en-US" sz="2000" b="1" u="sng" dirty="0" smtClean="0">
                <a:solidFill>
                  <a:srgbClr val="C00000"/>
                </a:solidFill>
              </a:rPr>
              <a:t>Be sure to capture Severe </a:t>
            </a:r>
            <a:r>
              <a:rPr lang="en-US" sz="2000" b="1" u="sng" dirty="0">
                <a:solidFill>
                  <a:srgbClr val="C00000"/>
                </a:solidFill>
              </a:rPr>
              <a:t>Sepsis </a:t>
            </a:r>
            <a:r>
              <a:rPr lang="en-US" sz="2000" b="1" u="sng" dirty="0" smtClean="0">
                <a:solidFill>
                  <a:srgbClr val="C00000"/>
                </a:solidFill>
              </a:rPr>
              <a:t>in </a:t>
            </a:r>
            <a:r>
              <a:rPr lang="en-US" sz="2000" b="1" u="sng" dirty="0">
                <a:solidFill>
                  <a:srgbClr val="C00000"/>
                </a:solidFill>
              </a:rPr>
              <a:t>the Discharge Summary </a:t>
            </a:r>
            <a:r>
              <a:rPr lang="en-US" sz="2000" dirty="0"/>
              <a:t>as a Discharge Diagnosis along with all secondary diagnosis:  </a:t>
            </a:r>
            <a:r>
              <a:rPr lang="en-US" sz="2000" dirty="0" err="1"/>
              <a:t>ie</a:t>
            </a:r>
            <a:r>
              <a:rPr lang="en-US" sz="2000" dirty="0"/>
              <a:t>.. Pneumonia, acute hypoxic respiratory failure, acute renal failure, hyponatremia, etc.</a:t>
            </a:r>
            <a:r>
              <a:rPr lang="en-US" sz="2000" dirty="0">
                <a:solidFill>
                  <a:srgbClr val="C00000"/>
                </a:solidFill>
              </a:rPr>
              <a:t>  </a:t>
            </a:r>
            <a:r>
              <a:rPr lang="en-US" sz="2000" b="1" u="sng" dirty="0">
                <a:solidFill>
                  <a:srgbClr val="C00000"/>
                </a:solidFill>
              </a:rPr>
              <a:t>Include</a:t>
            </a:r>
            <a:r>
              <a:rPr lang="en-US" sz="2000" dirty="0">
                <a:solidFill>
                  <a:srgbClr val="C00000"/>
                </a:solidFill>
              </a:rPr>
              <a:t> </a:t>
            </a:r>
            <a:r>
              <a:rPr lang="en-US" sz="2000" dirty="0"/>
              <a:t>all the supportive clinical indicators, treatments given, and patient’s response to treatment in the Hospital Course.  Make sure to capture the true picture of patient’s hospital stay. </a:t>
            </a:r>
          </a:p>
          <a:p>
            <a:endParaRPr lang="en-US" sz="2000" dirty="0"/>
          </a:p>
          <a:p>
            <a:pPr marL="285750" indent="-285750">
              <a:buFont typeface="Wingdings" panose="05000000000000000000" pitchFamily="2" charset="2"/>
              <a:buChar char="Ø"/>
            </a:pPr>
            <a:r>
              <a:rPr lang="en-US" sz="2000" b="1" u="sng" dirty="0">
                <a:solidFill>
                  <a:srgbClr val="C00000"/>
                </a:solidFill>
              </a:rPr>
              <a:t>No Organ Dysfunction, No Severe Sepsis…  Only DOCUMENT THE INFECTION SOURCE AND TREAT.  </a:t>
            </a:r>
            <a:r>
              <a:rPr lang="en-US" sz="2000" b="1" u="sng" dirty="0" smtClean="0">
                <a:solidFill>
                  <a:srgbClr val="C00000"/>
                </a:solidFill>
              </a:rPr>
              <a:t>Our Organization will not be DOCUMENTING </a:t>
            </a:r>
            <a:r>
              <a:rPr lang="en-US" sz="2000" b="1" u="sng" dirty="0">
                <a:solidFill>
                  <a:srgbClr val="C00000"/>
                </a:solidFill>
              </a:rPr>
              <a:t>SEPSIS. </a:t>
            </a:r>
            <a:endParaRPr lang="en-US" sz="2000" dirty="0"/>
          </a:p>
        </p:txBody>
      </p:sp>
      <p:sp>
        <p:nvSpPr>
          <p:cNvPr id="3" name="Rectangle 2"/>
          <p:cNvSpPr/>
          <p:nvPr/>
        </p:nvSpPr>
        <p:spPr>
          <a:xfrm>
            <a:off x="4021673" y="324166"/>
            <a:ext cx="3542829" cy="584775"/>
          </a:xfrm>
          <a:prstGeom prst="rect">
            <a:avLst/>
          </a:prstGeom>
          <a:noFill/>
        </p:spPr>
        <p:txBody>
          <a:bodyPr wrap="none" lIns="91440" tIns="45720" rIns="91440" bIns="45720">
            <a:spAutoFit/>
          </a:bodyPr>
          <a:lstStyle/>
          <a:p>
            <a:pPr algn="ctr"/>
            <a:r>
              <a:rPr lang="en-US" sz="3200" b="0" cap="none" spc="0" dirty="0" smtClean="0">
                <a:ln w="0"/>
                <a:solidFill>
                  <a:schemeClr val="tx1"/>
                </a:solidFill>
                <a:effectLst>
                  <a:outerShdw blurRad="38100" dist="19050" dir="2700000" algn="tl" rotWithShape="0">
                    <a:schemeClr val="dk1">
                      <a:alpha val="40000"/>
                    </a:schemeClr>
                  </a:outerShdw>
                </a:effectLst>
              </a:rPr>
              <a:t>Documentation Tips</a:t>
            </a:r>
            <a:endParaRPr lang="en-US" sz="3200" b="0" cap="none" spc="0" dirty="0">
              <a:ln w="0"/>
              <a:solidFill>
                <a:schemeClr val="tx1"/>
              </a:solidFill>
              <a:effectLst>
                <a:outerShdw blurRad="38100" dist="19050" dir="2700000" algn="tl" rotWithShape="0">
                  <a:schemeClr val="dk1">
                    <a:alpha val="40000"/>
                  </a:schemeClr>
                </a:outerShdw>
              </a:effectLst>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18110718"/>
      </p:ext>
    </p:extLst>
  </p:cSld>
  <p:clrMapOvr>
    <a:masterClrMapping/>
  </p:clrMapOvr>
  <mc:AlternateContent xmlns:mc="http://schemas.openxmlformats.org/markup-compatibility/2006" xmlns:p14="http://schemas.microsoft.com/office/powerpoint/2010/main">
    <mc:Choice Requires="p14">
      <p:transition spd="slow" p14:dur="2000" advTm="54607"/>
    </mc:Choice>
    <mc:Fallback xmlns="">
      <p:transition spd="slow" advTm="54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900" y="135905"/>
            <a:ext cx="11487636" cy="707886"/>
          </a:xfrm>
          <a:prstGeom prst="rect">
            <a:avLst/>
          </a:prstGeom>
          <a:noFill/>
        </p:spPr>
        <p:txBody>
          <a:bodyPr wrap="square" lIns="91440" tIns="45720" rIns="91440" bIns="45720">
            <a:spAutoFit/>
          </a:bodyPr>
          <a:lstStyle/>
          <a:p>
            <a:pPr algn="ctr"/>
            <a:r>
              <a:rPr lang="en-US" sz="4000" b="0" cap="none" spc="0" dirty="0" smtClean="0">
                <a:ln w="0"/>
                <a:solidFill>
                  <a:schemeClr val="tx1"/>
                </a:solidFill>
                <a:effectLst>
                  <a:outerShdw blurRad="38100" dist="19050" dir="2700000" algn="tl" rotWithShape="0">
                    <a:schemeClr val="dk1">
                      <a:alpha val="40000"/>
                    </a:schemeClr>
                  </a:outerShdw>
                </a:effectLst>
              </a:rPr>
              <a:t>Tip Sheet</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a:blip r:embed="rId5"/>
          <a:stretch>
            <a:fillRect/>
          </a:stretch>
        </p:blipFill>
        <p:spPr>
          <a:xfrm>
            <a:off x="689811" y="1459344"/>
            <a:ext cx="10651957" cy="5061161"/>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370276415"/>
      </p:ext>
    </p:extLst>
  </p:cSld>
  <p:clrMapOvr>
    <a:masterClrMapping/>
  </p:clrMapOvr>
  <mc:AlternateContent xmlns:mc="http://schemas.openxmlformats.org/markup-compatibility/2006" xmlns:p14="http://schemas.microsoft.com/office/powerpoint/2010/main">
    <mc:Choice Requires="p14">
      <p:transition spd="slow" p14:dur="2000" advTm="23824"/>
    </mc:Choice>
    <mc:Fallback xmlns="">
      <p:transition spd="slow" advTm="23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63848" y="0"/>
            <a:ext cx="6939465" cy="769441"/>
          </a:xfrm>
          <a:prstGeom prst="rect">
            <a:avLst/>
          </a:prstGeom>
          <a:noFill/>
        </p:spPr>
        <p:txBody>
          <a:bodyPr wrap="none" lIns="91440" tIns="45720" rIns="91440" bIns="45720">
            <a:spAutoFit/>
          </a:bodyPr>
          <a:lstStyle/>
          <a:p>
            <a:pPr algn="ctr"/>
            <a:r>
              <a:rPr lang="en-US" sz="4400" b="0" cap="none" spc="0" dirty="0" smtClean="0">
                <a:ln w="0"/>
                <a:solidFill>
                  <a:schemeClr val="tx1"/>
                </a:solidFill>
                <a:effectLst>
                  <a:outerShdw blurRad="38100" dist="19050" dir="2700000" algn="tl" rotWithShape="0">
                    <a:schemeClr val="dk1">
                      <a:alpha val="40000"/>
                    </a:schemeClr>
                  </a:outerShdw>
                </a:effectLst>
              </a:rPr>
              <a:t>Conclusion/Take home points</a:t>
            </a:r>
            <a:endParaRPr lang="en-US" sz="4400" b="0" cap="none" spc="0" dirty="0">
              <a:ln w="0"/>
              <a:solidFill>
                <a:schemeClr val="tx1"/>
              </a:solidFill>
              <a:effectLst>
                <a:outerShdw blurRad="38100" dist="19050" dir="2700000" algn="tl" rotWithShape="0">
                  <a:schemeClr val="dk1">
                    <a:alpha val="40000"/>
                  </a:schemeClr>
                </a:outerShdw>
              </a:effectLst>
            </a:endParaRPr>
          </a:p>
        </p:txBody>
      </p:sp>
      <p:sp>
        <p:nvSpPr>
          <p:cNvPr id="3" name="TextBox 2"/>
          <p:cNvSpPr txBox="1"/>
          <p:nvPr/>
        </p:nvSpPr>
        <p:spPr>
          <a:xfrm>
            <a:off x="215877" y="866034"/>
            <a:ext cx="11543250" cy="6278642"/>
          </a:xfrm>
          <a:prstGeom prst="rect">
            <a:avLst/>
          </a:prstGeom>
          <a:noFill/>
        </p:spPr>
        <p:txBody>
          <a:bodyPr wrap="square" rtlCol="0">
            <a:spAutoFit/>
          </a:bodyPr>
          <a:lstStyle/>
          <a:p>
            <a:pPr marL="285750" indent="-285750">
              <a:buFont typeface="Wingdings" panose="05000000000000000000" pitchFamily="2" charset="2"/>
              <a:buChar char="Ø"/>
            </a:pPr>
            <a:r>
              <a:rPr lang="en-US" sz="2400" b="1" dirty="0" smtClean="0"/>
              <a:t>Organ Dysfunction NEEDS to be present in order to document a Severe Sepsis diagnosis.</a:t>
            </a:r>
          </a:p>
          <a:p>
            <a:endParaRPr lang="en-US" sz="2400" dirty="0" smtClean="0"/>
          </a:p>
          <a:p>
            <a:pPr marL="285750" indent="-285750">
              <a:buFont typeface="Wingdings" panose="05000000000000000000" pitchFamily="2" charset="2"/>
              <a:buChar char="Ø"/>
            </a:pPr>
            <a:r>
              <a:rPr lang="en-US" sz="2400" b="1" dirty="0" smtClean="0"/>
              <a:t>“Sepsis” or 2 SIRS and a source of infection should NOT be documented. Instead just document the infection itself (</a:t>
            </a:r>
            <a:r>
              <a:rPr lang="en-US" sz="2400" b="1" dirty="0" err="1" smtClean="0"/>
              <a:t>ie</a:t>
            </a:r>
            <a:r>
              <a:rPr lang="en-US" sz="2400" b="1" dirty="0" smtClean="0"/>
              <a:t>. Pneumonia).</a:t>
            </a:r>
          </a:p>
          <a:p>
            <a:endParaRPr lang="en-US" sz="2400" dirty="0" smtClean="0"/>
          </a:p>
          <a:p>
            <a:pPr marL="285750" indent="-285750">
              <a:buFont typeface="Wingdings" panose="05000000000000000000" pitchFamily="2" charset="2"/>
              <a:buChar char="Ø"/>
            </a:pPr>
            <a:r>
              <a:rPr lang="en-US" sz="2400" dirty="0" smtClean="0"/>
              <a:t>Organ dysfunction </a:t>
            </a:r>
            <a:r>
              <a:rPr lang="en-US" sz="2400" b="1" dirty="0" smtClean="0"/>
              <a:t>needs to be linked </a:t>
            </a:r>
            <a:r>
              <a:rPr lang="en-US" sz="2400" dirty="0" smtClean="0"/>
              <a:t>to the Severe Sepsis in the documentation as a statement. </a:t>
            </a:r>
          </a:p>
          <a:p>
            <a:endParaRPr lang="en-US" sz="2400" dirty="0" smtClean="0"/>
          </a:p>
          <a:p>
            <a:pPr marL="285750" indent="-285750">
              <a:buFont typeface="Wingdings" panose="05000000000000000000" pitchFamily="2" charset="2"/>
              <a:buChar char="Ø"/>
            </a:pPr>
            <a:r>
              <a:rPr lang="en-US" sz="2400" dirty="0" smtClean="0"/>
              <a:t>Severe Sepsis should be supported with appropriate physical exam findings.  Does your physical exam reflect a patient who is “ill/toxic appearing” etc. Be cautious when utilizing Cut and Paste – do not carry forward inaccurate or old information. </a:t>
            </a:r>
          </a:p>
          <a:p>
            <a:endParaRPr lang="en-US" sz="2400" dirty="0" smtClean="0"/>
          </a:p>
          <a:p>
            <a:pPr marL="285750" indent="-285750">
              <a:buFont typeface="Wingdings" panose="05000000000000000000" pitchFamily="2" charset="2"/>
              <a:buChar char="Ø"/>
            </a:pPr>
            <a:r>
              <a:rPr lang="en-US" sz="2400" dirty="0" smtClean="0"/>
              <a:t>Consistent documentation of Severe Sepsis is vital in the daily progress notes (ongoing, resolving, resolved) and must be carried through in to the DC Summary as a Discharge Diagnosis</a:t>
            </a:r>
          </a:p>
          <a:p>
            <a:pPr marL="285750" indent="-285750">
              <a:buFont typeface="Wingdings" panose="05000000000000000000" pitchFamily="2" charset="2"/>
              <a:buChar char="Ø"/>
            </a:pP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50555053"/>
      </p:ext>
    </p:extLst>
  </p:cSld>
  <p:clrMapOvr>
    <a:masterClrMapping/>
  </p:clrMapOvr>
  <mc:AlternateContent xmlns:mc="http://schemas.openxmlformats.org/markup-compatibility/2006" xmlns:p14="http://schemas.microsoft.com/office/powerpoint/2010/main">
    <mc:Choice Requires="p14">
      <p:transition spd="slow" p14:dur="2000" advTm="61584"/>
    </mc:Choice>
    <mc:Fallback xmlns="">
      <p:transition spd="slow" advTm="6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TM03457475[[fn=Frame]]</Template>
  <TotalTime>103</TotalTime>
  <Words>1021</Words>
  <Application>Microsoft Office PowerPoint</Application>
  <PresentationFormat>Widescreen</PresentationFormat>
  <Paragraphs>89</Paragraphs>
  <Slides>9</Slides>
  <Notes>1</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 Rounded MT Bold</vt:lpstr>
      <vt:lpstr>Calibri</vt:lpstr>
      <vt:lpstr>Corbel</vt:lpstr>
      <vt:lpstr>Wingdings</vt:lpstr>
      <vt:lpstr>Wingdings 2</vt:lpstr>
      <vt:lpstr>Frame</vt:lpstr>
      <vt:lpstr>Sepsis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Catholic Health 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Sepsis</dc:title>
  <dc:creator>Lach, Jeffrey J</dc:creator>
  <cp:lastModifiedBy>Motley, Pam</cp:lastModifiedBy>
  <cp:revision>13</cp:revision>
  <dcterms:created xsi:type="dcterms:W3CDTF">2023-02-16T13:46:41Z</dcterms:created>
  <dcterms:modified xsi:type="dcterms:W3CDTF">2023-03-01T19:22:51Z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-1279801201</vt:i4>
  </property>
  <property fmtid="{D5CDD505-2E9C-101B-9397-08002B2CF9AE}" pid="3" name="_NewReviewCycle">
    <vt:lpwstr/>
  </property>
  <property fmtid="{D5CDD505-2E9C-101B-9397-08002B2CF9AE}" pid="4" name="_EmailSubject">
    <vt:lpwstr>revised sepsis video </vt:lpwstr>
  </property>
  <property fmtid="{D5CDD505-2E9C-101B-9397-08002B2CF9AE}" pid="5" name="_AuthorEmail">
    <vt:lpwstr>jlach@chsbuffalo.org</vt:lpwstr>
  </property>
  <property fmtid="{D5CDD505-2E9C-101B-9397-08002B2CF9AE}" pid="6" name="_AuthorEmailDisplayName">
    <vt:lpwstr>Lach, Jeffrey J</vt:lpwstr>
  </property>
</Properties>
</file>