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94" r:id="rId2"/>
    <p:sldId id="266" r:id="rId3"/>
    <p:sldId id="267" r:id="rId4"/>
    <p:sldId id="268" r:id="rId5"/>
    <p:sldId id="270" r:id="rId6"/>
    <p:sldId id="273" r:id="rId7"/>
    <p:sldId id="275" r:id="rId8"/>
    <p:sldId id="276" r:id="rId9"/>
    <p:sldId id="296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0" y="10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5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7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8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05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9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9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4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812B0D-6E36-44B0-B92D-E41B4499182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A90CDF7A-C943-485A-A8B5-E294D132B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04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Acute Kidney Injury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CDI review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9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0"/>
    </mc:Choice>
    <mc:Fallback>
      <p:transition spd="slow" advTm="1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5283" y="0"/>
            <a:ext cx="3905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u="sng" cap="none" spc="0" dirty="0" smtClean="0">
                <a:ln/>
                <a:solidFill>
                  <a:srgbClr val="7030A0"/>
                </a:solidFill>
                <a:effectLst/>
              </a:rPr>
              <a:t>In Conclusion</a:t>
            </a:r>
            <a:endParaRPr lang="en-US" sz="5400" b="1" u="sng" cap="none" spc="0" dirty="0">
              <a:ln/>
              <a:solidFill>
                <a:srgbClr val="7030A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433" y="1256799"/>
            <a:ext cx="112109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Include your diagnostic criteria for acute kidney injury in your documentation (1.5 x baseline,  0.30 mg/dl increase in 48hours,  urine output &lt; 0.5 ml/kg/</a:t>
            </a:r>
            <a:r>
              <a:rPr lang="en-US" sz="2000" dirty="0" err="1" smtClean="0">
                <a:solidFill>
                  <a:schemeClr val="bg1"/>
                </a:solidFill>
              </a:rPr>
              <a:t>hr</a:t>
            </a:r>
            <a:r>
              <a:rPr lang="en-US" sz="2000" dirty="0" smtClean="0">
                <a:solidFill>
                  <a:schemeClr val="bg1"/>
                </a:solidFill>
              </a:rPr>
              <a:t> for 6 hours)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Document baseline creatinine (as already known, take a look back in EPIC, or if need to trend during hospital stay- use lowest </a:t>
            </a:r>
            <a:r>
              <a:rPr lang="en-US" sz="2000" dirty="0" err="1" smtClean="0">
                <a:solidFill>
                  <a:schemeClr val="bg1"/>
                </a:solidFill>
              </a:rPr>
              <a:t>SCr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Include the type of acute kidney injury (pre-renal, intrinsic, post renal)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Include underlying cause of acute kidney injury (renal </a:t>
            </a:r>
            <a:r>
              <a:rPr lang="en-US" sz="2000" dirty="0" err="1" smtClean="0">
                <a:solidFill>
                  <a:schemeClr val="bg1"/>
                </a:solidFill>
              </a:rPr>
              <a:t>hypoperfusion</a:t>
            </a:r>
            <a:r>
              <a:rPr lang="en-US" sz="2000" dirty="0" smtClean="0">
                <a:solidFill>
                  <a:schemeClr val="bg1"/>
                </a:solidFill>
              </a:rPr>
              <a:t> (hypotension, dehydration),  </a:t>
            </a:r>
            <a:r>
              <a:rPr lang="en-US" sz="2000" dirty="0" err="1" smtClean="0">
                <a:solidFill>
                  <a:schemeClr val="bg1"/>
                </a:solidFill>
              </a:rPr>
              <a:t>Vanco</a:t>
            </a:r>
            <a:r>
              <a:rPr lang="en-US" sz="2000" dirty="0" smtClean="0">
                <a:solidFill>
                  <a:schemeClr val="bg1"/>
                </a:solidFill>
              </a:rPr>
              <a:t> toxicity, Contrast induced nephropathy,  </a:t>
            </a:r>
            <a:r>
              <a:rPr lang="en-US" sz="2000" dirty="0" err="1" smtClean="0">
                <a:solidFill>
                  <a:schemeClr val="bg1"/>
                </a:solidFill>
              </a:rPr>
              <a:t>hydronephrosis</a:t>
            </a:r>
            <a:r>
              <a:rPr lang="en-US" sz="2000" dirty="0" smtClean="0">
                <a:solidFill>
                  <a:schemeClr val="bg1"/>
                </a:solidFill>
              </a:rPr>
              <a:t>/obstructive </a:t>
            </a:r>
            <a:r>
              <a:rPr lang="en-US" sz="2000" dirty="0" err="1" smtClean="0">
                <a:solidFill>
                  <a:schemeClr val="bg1"/>
                </a:solidFill>
              </a:rPr>
              <a:t>uropathy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If ATN, make sure meets acute kidney injury criteria, that creatinine takes longer than 72 hours to start to trend back down;  Obtain Renal Consult, and include cause and treatment in your documentation.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</a:rPr>
              <a:t>Be sure to carry the diagnosis in the daily progress notes throughout the patient’s stay, with updates, and include in the DC Summary listed diagnoses.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2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69"/>
    </mc:Choice>
    <mc:Fallback>
      <p:transition spd="slow" advTm="41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77015" y="370439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7030A0"/>
                </a:solidFill>
              </a:rPr>
              <a:t>ACUTE RENAL FAILURE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19933" y="1752152"/>
            <a:ext cx="10538908" cy="3508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6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Also known as Acute kidney injury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6000"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3E3D2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6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Codes to N17.9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6000"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3E3D2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Many Providers document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“AKI”,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however,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codes to “disorder of kidney and ureter, unspecified’’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Must be spelled out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at least once in the medical record.  If not, CDI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and HIM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must query the Physician for clarification of the abbreviation meaning.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3E3D2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6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3D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Diagnostic criteria based on KDIGO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E3D2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596" y="827306"/>
            <a:ext cx="2266950" cy="2009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52" y="4467442"/>
            <a:ext cx="2142857" cy="192383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2"/>
    </mc:Choice>
    <mc:Fallback>
      <p:transition spd="slow" advTm="29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640" y="323850"/>
            <a:ext cx="8150636" cy="1316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48316"/>
            <a:ext cx="10248900" cy="3099933"/>
          </a:xfrm>
          <a:prstGeom prst="rect">
            <a:avLst/>
          </a:prstGeom>
        </p:spPr>
      </p:pic>
      <p:pic>
        <p:nvPicPr>
          <p:cNvPr id="4" name="Picture 2" descr="https://encrypted-tbn0.gstatic.com/images?q=tbn:ANd9GcQS0oGrolXM_lTnv-kBp4lNbJQiSS8ffZhL5uQMZu_4yqZMgSpA637IIK2Diw&amp;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296475"/>
            <a:ext cx="13906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5021" y="5509465"/>
            <a:ext cx="7745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** If patient’s baseline creatinine is not known, </a:t>
            </a:r>
            <a:r>
              <a:rPr lang="en-US" b="1" u="sng" dirty="0" smtClean="0">
                <a:solidFill>
                  <a:srgbClr val="C00000"/>
                </a:solidFill>
              </a:rPr>
              <a:t>KDIGO</a:t>
            </a:r>
            <a:r>
              <a:rPr lang="en-US" dirty="0" smtClean="0">
                <a:solidFill>
                  <a:srgbClr val="C00000"/>
                </a:solidFill>
              </a:rPr>
              <a:t> advises “the lowest </a:t>
            </a:r>
            <a:r>
              <a:rPr lang="en-US" dirty="0" err="1" smtClean="0">
                <a:solidFill>
                  <a:srgbClr val="C00000"/>
                </a:solidFill>
              </a:rPr>
              <a:t>SCr</a:t>
            </a:r>
            <a:r>
              <a:rPr lang="en-US" dirty="0" smtClean="0">
                <a:solidFill>
                  <a:srgbClr val="C00000"/>
                </a:solidFill>
              </a:rPr>
              <a:t> obtained during their hospital stay is usually equal to or greater than the baseline.  This </a:t>
            </a:r>
            <a:r>
              <a:rPr lang="en-US" dirty="0" err="1" smtClean="0">
                <a:solidFill>
                  <a:srgbClr val="C00000"/>
                </a:solidFill>
              </a:rPr>
              <a:t>SCr</a:t>
            </a:r>
            <a:r>
              <a:rPr lang="en-US" dirty="0" smtClean="0">
                <a:solidFill>
                  <a:srgbClr val="C00000"/>
                </a:solidFill>
              </a:rPr>
              <a:t> should be used to diagnosis (and stage) acute kidney injury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0725" y="4446032"/>
            <a:ext cx="2286000" cy="99274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5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88"/>
    </mc:Choice>
    <mc:Fallback>
      <p:transition spd="slow" advTm="6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1378" y="405110"/>
            <a:ext cx="8891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/>
                </a:solidFill>
                <a:effectLst/>
              </a:rPr>
              <a:t>Examples of Acute Kidney Injury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" y="1724025"/>
            <a:ext cx="11334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Patient admitted for 5 days..  No past labs, or previous documentation of any type of renal disease.   Received 2L IV fluid boluses in ED, and maintained on IVF NS @ 80ml/</a:t>
            </a:r>
            <a:r>
              <a:rPr lang="en-US" dirty="0" err="1" smtClean="0">
                <a:solidFill>
                  <a:schemeClr val="bg1"/>
                </a:solidFill>
              </a:rPr>
              <a:t>hr</a:t>
            </a: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Renal labs (Creatinine) trending as follows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Day 1:   Creatinine 1.67   (at this time, we are unaware if this is patient’s normal)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Day 2:   Creatinine 1.59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Day 3:   Creatinine 1.30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Day 4:   Creatinine 1.06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Day 5:   Creatinine 0.96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342899" y="4469131"/>
            <a:ext cx="11477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 KDIGO,  the lowest </a:t>
            </a:r>
            <a:r>
              <a:rPr lang="en-US" dirty="0" err="1" smtClean="0">
                <a:solidFill>
                  <a:schemeClr val="bg1"/>
                </a:solidFill>
              </a:rPr>
              <a:t>SCr</a:t>
            </a:r>
            <a:r>
              <a:rPr lang="en-US" dirty="0" smtClean="0">
                <a:solidFill>
                  <a:schemeClr val="bg1"/>
                </a:solidFill>
              </a:rPr>
              <a:t> obtained during a hospital stay is usually equal to or greater than patient’s baseline.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 this case, we would use the 0.96 </a:t>
            </a:r>
            <a:r>
              <a:rPr lang="en-US" dirty="0" err="1" smtClean="0">
                <a:solidFill>
                  <a:schemeClr val="bg1"/>
                </a:solidFill>
              </a:rPr>
              <a:t>SCr</a:t>
            </a:r>
            <a:r>
              <a:rPr lang="en-US" dirty="0" smtClean="0">
                <a:solidFill>
                  <a:schemeClr val="bg1"/>
                </a:solidFill>
              </a:rPr>
              <a:t> as patient’s baseline (as it was the lowest one during his stay).   0.96 x 1.5 = 1.44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Since presenting </a:t>
            </a:r>
            <a:r>
              <a:rPr lang="en-US" dirty="0" err="1" smtClean="0">
                <a:solidFill>
                  <a:schemeClr val="bg1"/>
                </a:solidFill>
              </a:rPr>
              <a:t>SCr</a:t>
            </a:r>
            <a:r>
              <a:rPr lang="en-US" dirty="0" smtClean="0">
                <a:solidFill>
                  <a:schemeClr val="bg1"/>
                </a:solidFill>
              </a:rPr>
              <a:t> was 1.67, this is above 1.5x his baseline, thus supporting an acute kidney injury.   This is considered </a:t>
            </a:r>
            <a:r>
              <a:rPr lang="en-US" b="1" u="sng" dirty="0" smtClean="0">
                <a:solidFill>
                  <a:schemeClr val="bg1"/>
                </a:solidFill>
              </a:rPr>
              <a:t>RETROSPECTIVE validation as patient’s creatinine needed to be trended</a:t>
            </a:r>
            <a:r>
              <a:rPr lang="en-US" dirty="0" smtClean="0">
                <a:solidFill>
                  <a:schemeClr val="bg1"/>
                </a:solidFill>
              </a:rPr>
              <a:t>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 discharge summary you would include Acute Kidney Injury, POA due to pre renal etiology, baseline </a:t>
            </a:r>
            <a:r>
              <a:rPr lang="en-US" dirty="0" err="1" smtClean="0">
                <a:solidFill>
                  <a:schemeClr val="bg1"/>
                </a:solidFill>
              </a:rPr>
              <a:t>Scr</a:t>
            </a:r>
            <a:r>
              <a:rPr lang="en-US" dirty="0" smtClean="0">
                <a:solidFill>
                  <a:schemeClr val="bg1"/>
                </a:solidFill>
              </a:rPr>
              <a:t> 0.96 with admitting </a:t>
            </a:r>
            <a:r>
              <a:rPr lang="en-US" dirty="0" err="1" smtClean="0">
                <a:solidFill>
                  <a:schemeClr val="bg1"/>
                </a:solidFill>
              </a:rPr>
              <a:t>Scr</a:t>
            </a:r>
            <a:r>
              <a:rPr lang="en-US" dirty="0" smtClean="0">
                <a:solidFill>
                  <a:schemeClr val="bg1"/>
                </a:solidFill>
              </a:rPr>
              <a:t> of 1.67 which is 1.5 x baseline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5" y="2551230"/>
            <a:ext cx="1999965" cy="157309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6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55"/>
    </mc:Choice>
    <mc:Fallback>
      <p:transition spd="slow" advTm="7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0918" y="309860"/>
            <a:ext cx="10505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Examples of Acute Kidney Injury </a:t>
            </a:r>
            <a:r>
              <a:rPr lang="en-US" sz="5400" b="1" cap="none" spc="0" dirty="0" err="1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Con’t</a:t>
            </a:r>
            <a:endParaRPr lang="en-US" sz="54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225" y="1485900"/>
            <a:ext cx="11525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When patient’s </a:t>
            </a:r>
            <a:r>
              <a:rPr lang="en-US" b="1" u="sng" dirty="0" smtClean="0">
                <a:solidFill>
                  <a:schemeClr val="bg1"/>
                </a:solidFill>
              </a:rPr>
              <a:t>baseline creatinine is known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Presents with creatinine of 2.89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Per H&amp;P:  Baseline creatinine of 1.14</a:t>
            </a:r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7164" y="3240226"/>
            <a:ext cx="9156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</a:rPr>
              <a:t>How to Capture/Document this!!</a:t>
            </a:r>
            <a:endParaRPr lang="en-US" sz="5400" b="1" cap="none" spc="0" dirty="0">
              <a:ln/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993" y="4532887"/>
            <a:ext cx="11325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H&amp;P:  Acute kidney injury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Baseline creatinine of 1.14; presented with </a:t>
            </a:r>
            <a:r>
              <a:rPr lang="en-US" dirty="0" err="1" smtClean="0">
                <a:solidFill>
                  <a:schemeClr val="bg1"/>
                </a:solidFill>
              </a:rPr>
              <a:t>SCr</a:t>
            </a:r>
            <a:r>
              <a:rPr lang="en-US" dirty="0" smtClean="0">
                <a:solidFill>
                  <a:schemeClr val="bg1"/>
                </a:solidFill>
              </a:rPr>
              <a:t> of 2.89 which is greater than 1.5 x  his baseline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Be sure to include treatment of (</a:t>
            </a:r>
            <a:r>
              <a:rPr lang="en-US" dirty="0" err="1" smtClean="0">
                <a:solidFill>
                  <a:schemeClr val="bg1"/>
                </a:solidFill>
              </a:rPr>
              <a:t>ie</a:t>
            </a:r>
            <a:r>
              <a:rPr lang="en-US" dirty="0" smtClean="0">
                <a:solidFill>
                  <a:schemeClr val="bg1"/>
                </a:solidFill>
              </a:rPr>
              <a:t>.. IVF’s, holding ACEI/ARB </a:t>
            </a:r>
            <a:r>
              <a:rPr lang="en-US" dirty="0" err="1" smtClean="0">
                <a:solidFill>
                  <a:schemeClr val="bg1"/>
                </a:solidFill>
              </a:rPr>
              <a:t>etc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Be sure to include in daily progress notes, and in DC Summary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75" y="1602521"/>
            <a:ext cx="2133600" cy="1295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87"/>
    </mc:Choice>
    <mc:Fallback>
      <p:transition spd="slow" advTm="3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8438" y="43453"/>
            <a:ext cx="51521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/>
                <a:solidFill>
                  <a:schemeClr val="accent3"/>
                </a:solidFill>
              </a:rPr>
              <a:t>Please Document the Cause of Acute Kidney Injury</a:t>
            </a:r>
            <a:endParaRPr lang="en-US" sz="4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28946"/>
            <a:ext cx="28575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6" y="425653"/>
            <a:ext cx="2143125" cy="116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" y="2243524"/>
            <a:ext cx="11858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b="1" u="sng" dirty="0" smtClean="0">
                <a:solidFill>
                  <a:schemeClr val="bg1"/>
                </a:solidFill>
              </a:rPr>
              <a:t>Pre-rena</a:t>
            </a:r>
            <a:r>
              <a:rPr lang="en-US" sz="1600" b="1" dirty="0" smtClean="0">
                <a:solidFill>
                  <a:schemeClr val="bg1"/>
                </a:solidFill>
              </a:rPr>
              <a:t>l:  </a:t>
            </a:r>
            <a:r>
              <a:rPr lang="en-US" sz="1600" dirty="0" smtClean="0">
                <a:solidFill>
                  <a:schemeClr val="bg1"/>
                </a:solidFill>
              </a:rPr>
              <a:t>blood flow to the kidneys is compromised causing </a:t>
            </a:r>
            <a:r>
              <a:rPr lang="en-US" sz="1600" b="1" dirty="0" smtClean="0">
                <a:solidFill>
                  <a:schemeClr val="bg1"/>
                </a:solidFill>
              </a:rPr>
              <a:t>renal </a:t>
            </a:r>
            <a:r>
              <a:rPr lang="en-US" sz="1600" b="1" dirty="0" err="1" smtClean="0">
                <a:solidFill>
                  <a:schemeClr val="bg1"/>
                </a:solidFill>
              </a:rPr>
              <a:t>hypoperfusion</a:t>
            </a:r>
            <a:r>
              <a:rPr lang="en-US" sz="1600" dirty="0" smtClean="0">
                <a:solidFill>
                  <a:schemeClr val="bg1"/>
                </a:solidFill>
              </a:rPr>
              <a:t>.  (</a:t>
            </a:r>
            <a:r>
              <a:rPr lang="en-US" sz="1600" dirty="0" err="1" smtClean="0">
                <a:solidFill>
                  <a:schemeClr val="bg1"/>
                </a:solidFill>
              </a:rPr>
              <a:t>ie</a:t>
            </a:r>
            <a:r>
              <a:rPr lang="en-US" sz="1600" dirty="0" smtClean="0">
                <a:solidFill>
                  <a:schemeClr val="bg1"/>
                </a:solidFill>
              </a:rPr>
              <a:t>.  Hemorrhage, dehydration, hypotension).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As long as corrected quickly, there is no actual damage to the kidneys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Most common cause of acute renal failure accounting for 60-70% of the cases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Most common condition leading to pre-renal AKI is dehydration.  Other conditions leading to this are: Sepsis, Circulatory Shock (hypotension), Critical Illness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25" y="3566963"/>
            <a:ext cx="1185862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2.</a:t>
            </a:r>
            <a:r>
              <a:rPr lang="en-US" dirty="0" smtClean="0"/>
              <a:t>  </a:t>
            </a:r>
            <a:r>
              <a:rPr lang="en-US" sz="1600" b="1" u="sng" dirty="0" smtClean="0">
                <a:solidFill>
                  <a:schemeClr val="bg1"/>
                </a:solidFill>
              </a:rPr>
              <a:t>Intra-renal</a:t>
            </a:r>
            <a:r>
              <a:rPr lang="en-US" sz="1600" dirty="0" smtClean="0">
                <a:solidFill>
                  <a:schemeClr val="bg1"/>
                </a:solidFill>
              </a:rPr>
              <a:t>:  damage within the kidneys causing </a:t>
            </a:r>
            <a:r>
              <a:rPr lang="en-US" sz="1600" b="1" dirty="0" smtClean="0">
                <a:solidFill>
                  <a:schemeClr val="bg1"/>
                </a:solidFill>
              </a:rPr>
              <a:t>cell death due to ischemia, infarction, necrosis, or disease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Most complicated form, as it is not simply corrected with IV fluids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Most common form is </a:t>
            </a:r>
            <a:r>
              <a:rPr lang="en-US" sz="1600" b="1" u="sng" dirty="0" smtClean="0">
                <a:solidFill>
                  <a:schemeClr val="bg1"/>
                </a:solidFill>
              </a:rPr>
              <a:t>Acute tubular necrosis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Conditions leading to intra-renal causes:  </a:t>
            </a:r>
            <a:r>
              <a:rPr lang="en-US" sz="1600" b="1" u="sng" dirty="0" smtClean="0">
                <a:solidFill>
                  <a:schemeClr val="bg1"/>
                </a:solidFill>
              </a:rPr>
              <a:t>Medication toxicity (Vancomycin;  Contrast Dye), Leukemia, Sarcoidosis, Hypertensive kidney disease, and </a:t>
            </a:r>
            <a:r>
              <a:rPr lang="en-US" sz="1600" b="1" u="sng" dirty="0">
                <a:solidFill>
                  <a:schemeClr val="bg1"/>
                </a:solidFill>
              </a:rPr>
              <a:t>diabetic </a:t>
            </a:r>
            <a:r>
              <a:rPr lang="en-US" sz="1600" b="1" u="sng" dirty="0" smtClean="0">
                <a:solidFill>
                  <a:schemeClr val="bg1"/>
                </a:solidFill>
              </a:rPr>
              <a:t>nephropathy</a:t>
            </a:r>
          </a:p>
          <a:p>
            <a:pPr marL="342900" indent="-342900">
              <a:buAutoNum type="arabicPeriod" startAt="3"/>
            </a:pPr>
            <a:endParaRPr lang="en-US" sz="1600" b="1" u="sng" dirty="0">
              <a:solidFill>
                <a:schemeClr val="bg1"/>
              </a:solidFill>
            </a:endParaRPr>
          </a:p>
          <a:p>
            <a:pPr marL="342900" indent="-342900">
              <a:buAutoNum type="arabicPeriod" startAt="3"/>
            </a:pPr>
            <a:r>
              <a:rPr lang="en-US" sz="1600" b="1" u="sng" dirty="0" smtClean="0">
                <a:solidFill>
                  <a:schemeClr val="bg1"/>
                </a:solidFill>
              </a:rPr>
              <a:t>Post-renal</a:t>
            </a:r>
            <a:r>
              <a:rPr lang="en-US" sz="1600" b="1" u="sng" dirty="0">
                <a:solidFill>
                  <a:schemeClr val="bg1"/>
                </a:solidFill>
              </a:rPr>
              <a:t>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Obstructive process </a:t>
            </a:r>
            <a:r>
              <a:rPr lang="en-US" sz="1600" dirty="0">
                <a:solidFill>
                  <a:schemeClr val="bg1"/>
                </a:solidFill>
              </a:rPr>
              <a:t>that does not allow for proper excretion of waste from the kidneys.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Common Conditions:  Bilateral </a:t>
            </a:r>
            <a:r>
              <a:rPr lang="en-US" sz="1600" dirty="0" err="1">
                <a:solidFill>
                  <a:schemeClr val="bg1"/>
                </a:solidFill>
              </a:rPr>
              <a:t>Hydronephrosis</a:t>
            </a:r>
            <a:r>
              <a:rPr lang="en-US" sz="1600" dirty="0">
                <a:solidFill>
                  <a:schemeClr val="bg1"/>
                </a:solidFill>
              </a:rPr>
              <a:t>, kidney stones, neoplasms, Obstructive </a:t>
            </a:r>
            <a:r>
              <a:rPr lang="en-US" sz="1600" dirty="0" err="1">
                <a:solidFill>
                  <a:schemeClr val="bg1"/>
                </a:solidFill>
              </a:rPr>
              <a:t>uropathy</a:t>
            </a:r>
            <a:r>
              <a:rPr lang="en-US" sz="1600" dirty="0">
                <a:solidFill>
                  <a:schemeClr val="bg1"/>
                </a:solidFill>
              </a:rPr>
              <a:t>/prostate hyperplasia;  Patient’s with pelvic/abdominal tumors causing compression on the kidneys/ureters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Accounts for only 10% patient’s, therefore, is the rarest form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Treatment is reversal of the obstructive process (</a:t>
            </a:r>
            <a:r>
              <a:rPr lang="en-US" sz="1600" dirty="0" err="1">
                <a:solidFill>
                  <a:schemeClr val="bg1"/>
                </a:solidFill>
              </a:rPr>
              <a:t>ie</a:t>
            </a:r>
            <a:r>
              <a:rPr lang="en-US" sz="1600" dirty="0">
                <a:solidFill>
                  <a:schemeClr val="bg1"/>
                </a:solidFill>
              </a:rPr>
              <a:t>. Removal of kidney stone; insertion of stents to allow proper passage of urine into the bladder)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u="sng" dirty="0" smtClean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5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72"/>
    </mc:Choice>
    <mc:Fallback>
      <p:transition spd="slow" advTm="4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81765" y="332339"/>
            <a:ext cx="7024744" cy="496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Diagnostic Criteria for ATN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2973627" y="712787"/>
            <a:ext cx="6532882" cy="5754688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994137" y="3298824"/>
            <a:ext cx="2641600" cy="962025"/>
            <a:chOff x="2743199" y="1490860"/>
            <a:chExt cx="2641600" cy="962025"/>
          </a:xfrm>
        </p:grpSpPr>
        <p:sp>
          <p:nvSpPr>
            <p:cNvPr id="5" name="Rounded Rectangle 4"/>
            <p:cNvSpPr/>
            <p:nvPr/>
          </p:nvSpPr>
          <p:spPr>
            <a:xfrm>
              <a:off x="2743199" y="1490860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837123" y="1584784"/>
              <a:ext cx="2547676" cy="868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kern="1200" dirty="0" smtClean="0"/>
                <a:t>Expected to take more than 72 hours for renal function  (measured by </a:t>
              </a:r>
              <a:r>
                <a:rPr lang="en-US" sz="1200" b="1" kern="1200" dirty="0" err="1" smtClean="0"/>
                <a:t>SCr</a:t>
              </a:r>
              <a:r>
                <a:rPr lang="en-US" sz="1200" b="1" kern="1200" dirty="0" smtClean="0"/>
                <a:t>) to return near baseline following effective IV fluid resuscitation</a:t>
              </a:r>
              <a:endParaRPr lang="en-US" sz="1200" b="1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94137" y="4843462"/>
            <a:ext cx="2641600" cy="962025"/>
            <a:chOff x="2743199" y="2573139"/>
            <a:chExt cx="2641600" cy="962025"/>
          </a:xfrm>
        </p:grpSpPr>
        <p:sp>
          <p:nvSpPr>
            <p:cNvPr id="8" name="Rounded Rectangle 7"/>
            <p:cNvSpPr/>
            <p:nvPr/>
          </p:nvSpPr>
          <p:spPr>
            <a:xfrm>
              <a:off x="2743199" y="2573139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790161" y="2620101"/>
              <a:ext cx="2547676" cy="868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Urine Na concentration &gt; 40 </a:t>
              </a:r>
              <a:r>
                <a:rPr lang="en-US" sz="1200" kern="1200" dirty="0" err="1" smtClean="0"/>
                <a:t>meq</a:t>
              </a:r>
              <a:r>
                <a:rPr lang="en-US" sz="1200" kern="1200" dirty="0" smtClean="0"/>
                <a:t>/L (usually &lt;20 in pre-renal AKI) and/or </a:t>
              </a:r>
              <a:r>
                <a:rPr lang="en-US" sz="1200" kern="1200" dirty="0" err="1" smtClean="0"/>
                <a:t>FENa</a:t>
              </a:r>
              <a:r>
                <a:rPr lang="en-US" sz="1200" kern="1200" dirty="0" smtClean="0"/>
                <a:t> (Fractional excretion of Na) &gt; 2% (usually &lt; 1% in pre-renal AKI) </a:t>
              </a:r>
              <a:r>
                <a:rPr lang="en-US" sz="1200" b="1" kern="1200" dirty="0" smtClean="0"/>
                <a:t>*Optional*</a:t>
              </a:r>
              <a:endParaRPr lang="en-US" sz="1200" b="1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94137" y="1859815"/>
            <a:ext cx="2641600" cy="962025"/>
            <a:chOff x="2743199" y="408582"/>
            <a:chExt cx="2641600" cy="962025"/>
          </a:xfrm>
        </p:grpSpPr>
        <p:sp>
          <p:nvSpPr>
            <p:cNvPr id="11" name="Rounded Rectangle 10"/>
            <p:cNvSpPr/>
            <p:nvPr/>
          </p:nvSpPr>
          <p:spPr>
            <a:xfrm>
              <a:off x="2743199" y="408582"/>
              <a:ext cx="2641600" cy="962025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790161" y="455544"/>
              <a:ext cx="2547676" cy="868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Must meet Acute kidney Injury Criteria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(1.5 -2.0 increase in </a:t>
              </a:r>
              <a:r>
                <a:rPr lang="en-US" sz="1200" kern="1200" dirty="0" err="1" smtClean="0"/>
                <a:t>SCr</a:t>
              </a:r>
              <a:r>
                <a:rPr lang="en-US" sz="1200" kern="1200" dirty="0" smtClean="0"/>
                <a:t> from baseline)</a:t>
              </a:r>
              <a:endParaRPr lang="en-US" sz="1200" kern="1200" dirty="0"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81" y="1400175"/>
            <a:ext cx="2133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2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72"/>
    </mc:Choice>
    <mc:Fallback>
      <p:transition spd="slow" advTm="8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12053" y="329137"/>
            <a:ext cx="9551222" cy="5725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 smtClean="0">
                <a:solidFill>
                  <a:srgbClr val="7030A0"/>
                </a:solidFill>
              </a:rPr>
              <a:t>OPTIONAL</a:t>
            </a:r>
            <a:r>
              <a:rPr lang="en-US" sz="4400" dirty="0" smtClean="0">
                <a:solidFill>
                  <a:srgbClr val="7030A0"/>
                </a:solidFill>
              </a:rPr>
              <a:t> DIAGNOSTIC CRITERIA FOR ATN</a:t>
            </a:r>
            <a:endParaRPr lang="en-US" sz="4400" dirty="0">
              <a:solidFill>
                <a:srgbClr val="7030A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98457" y="1537269"/>
            <a:ext cx="7164742" cy="1463455"/>
            <a:chOff x="1219204" y="355598"/>
            <a:chExt cx="4861633" cy="1463455"/>
          </a:xfrm>
        </p:grpSpPr>
        <p:sp>
          <p:nvSpPr>
            <p:cNvPr id="4" name="Rounded Rectangle 3"/>
            <p:cNvSpPr/>
            <p:nvPr/>
          </p:nvSpPr>
          <p:spPr>
            <a:xfrm>
              <a:off x="1219204" y="355598"/>
              <a:ext cx="4861633" cy="146345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1290644" y="427038"/>
              <a:ext cx="4718753" cy="13205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2921" tIns="45720" rIns="45720" bIns="45720" numCol="1" spcCol="1270" anchor="ctr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Urinalysis:  muddy brown, granular, epithelial cells, casts and free renal tubular epithelial cells.    ** Absence of these findings does not exclude ATN*</a:t>
              </a:r>
              <a:endParaRPr lang="en-US" kern="12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1970588" y="1525033"/>
            <a:ext cx="1583323" cy="1487929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/>
          <p:cNvGrpSpPr/>
          <p:nvPr/>
        </p:nvGrpSpPr>
        <p:grpSpPr>
          <a:xfrm>
            <a:off x="3198458" y="3299808"/>
            <a:ext cx="7164742" cy="1458534"/>
            <a:chOff x="990605" y="2565398"/>
            <a:chExt cx="4821811" cy="1458534"/>
          </a:xfrm>
        </p:grpSpPr>
        <p:sp>
          <p:nvSpPr>
            <p:cNvPr id="8" name="Rounded Rectangle 7"/>
            <p:cNvSpPr/>
            <p:nvPr/>
          </p:nvSpPr>
          <p:spPr>
            <a:xfrm>
              <a:off x="990605" y="2565398"/>
              <a:ext cx="4821811" cy="14585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ounded Rectangle 4"/>
                <p:cNvSpPr/>
                <p:nvPr/>
              </p:nvSpPr>
              <p:spPr>
                <a:xfrm>
                  <a:off x="1061805" y="2636598"/>
                  <a:ext cx="4679411" cy="131613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32921" tIns="45720" rIns="45720" bIns="45720" numCol="1" spcCol="1270" anchor="ctr" anchorCtr="0">
                  <a:noAutofit/>
                </a:bodyPr>
                <a:lstStyle/>
                <a:p>
                  <a:pPr lvl="0" algn="l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kern="1200" dirty="0" smtClean="0"/>
                    <a:t>Fractional Excretion of sodium and urine sodium concentration</a:t>
                  </a:r>
                </a:p>
                <a:p>
                  <a:pPr lvl="0" algn="l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kern="1200" dirty="0" smtClean="0"/>
                    <a:t>	</a:t>
                  </a:r>
                  <a:r>
                    <a:rPr lang="en-US" kern="1200" dirty="0" err="1" smtClean="0"/>
                    <a:t>FENa</a:t>
                  </a:r>
                  <a:r>
                    <a:rPr lang="en-US" kern="1200" dirty="0" smtClean="0"/>
                    <a:t>, percent </a:t>
                  </a:r>
                  <a14:m>
                    <m:oMath xmlns:m="http://schemas.openxmlformats.org/officeDocument/2006/math">
                      <m:r>
                        <a:rPr lang="en-US" i="1" kern="120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kern="12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1200" smtClean="0">
                              <a:latin typeface="Cambria Math"/>
                            </a:rPr>
                            <m:t>𝑈𝑁𝑎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𝑆𝐶𝑟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b="0" i="1" kern="1200" smtClean="0">
                              <a:latin typeface="Cambria Math"/>
                            </a:rPr>
                            <m:t>𝑆𝑁𝑎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𝑥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kern="1200" smtClean="0">
                              <a:latin typeface="Cambria Math"/>
                            </a:rPr>
                            <m:t>𝑈𝐶𝑟</m:t>
                          </m:r>
                        </m:den>
                      </m:f>
                    </m:oMath>
                  </a14:m>
                  <a:r>
                    <a:rPr lang="en-US" kern="1200" dirty="0" smtClean="0"/>
                    <a:t> x 100</a:t>
                  </a:r>
                  <a:endParaRPr lang="en-US" kern="1200" dirty="0"/>
                </a:p>
              </p:txBody>
            </p:sp>
          </mc:Choice>
          <mc:Fallback xmlns="">
            <p:sp>
              <p:nvSpPr>
                <p:cNvPr id="9" name="Rounded 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805" y="2636598"/>
                  <a:ext cx="4679411" cy="131613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Oval 9"/>
          <p:cNvSpPr/>
          <p:nvPr/>
        </p:nvSpPr>
        <p:spPr>
          <a:xfrm>
            <a:off x="1970588" y="3200508"/>
            <a:ext cx="1583323" cy="155783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822204" y="5667970"/>
            <a:ext cx="10280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7030A0"/>
                </a:solidFill>
                <a:effectLst/>
              </a:rPr>
              <a:t>Absence of these do not exclude ATN</a:t>
            </a:r>
            <a:endParaRPr lang="en-US" sz="5400" b="1" cap="none" spc="0" dirty="0">
              <a:ln/>
              <a:solidFill>
                <a:srgbClr val="7030A0"/>
              </a:solidFill>
              <a:effectLst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8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16"/>
    </mc:Choice>
    <mc:Fallback>
      <p:transition spd="slow" advTm="3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8720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Acute Kidney Injury Case Example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143000"/>
            <a:ext cx="5181600" cy="55371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Patient </a:t>
            </a:r>
            <a:r>
              <a:rPr lang="en-US" sz="2400" dirty="0">
                <a:solidFill>
                  <a:schemeClr val="tx1"/>
                </a:solidFill>
              </a:rPr>
              <a:t>presented with 2 day history of </a:t>
            </a:r>
            <a:r>
              <a:rPr lang="en-US" sz="2400" dirty="0" smtClean="0">
                <a:solidFill>
                  <a:schemeClr val="tx1"/>
                </a:solidFill>
              </a:rPr>
              <a:t>nausea </a:t>
            </a:r>
            <a:r>
              <a:rPr lang="en-US" sz="2400" dirty="0">
                <a:solidFill>
                  <a:schemeClr val="tx1"/>
                </a:solidFill>
              </a:rPr>
              <a:t>and diarrhea. </a:t>
            </a:r>
            <a:r>
              <a:rPr lang="en-US" sz="2400" dirty="0" smtClean="0">
                <a:solidFill>
                  <a:schemeClr val="tx1"/>
                </a:solidFill>
              </a:rPr>
              <a:t>Has </a:t>
            </a:r>
            <a:r>
              <a:rPr lang="en-US" sz="2400" dirty="0">
                <a:solidFill>
                  <a:schemeClr val="tx1"/>
                </a:solidFill>
              </a:rPr>
              <a:t>known </a:t>
            </a:r>
            <a:r>
              <a:rPr lang="en-US" sz="2400" dirty="0" err="1">
                <a:solidFill>
                  <a:schemeClr val="tx1"/>
                </a:solidFill>
              </a:rPr>
              <a:t>HFpEF</a:t>
            </a:r>
            <a:r>
              <a:rPr lang="en-US" sz="2400" dirty="0">
                <a:solidFill>
                  <a:schemeClr val="tx1"/>
                </a:solidFill>
              </a:rPr>
              <a:t>, Baseline creatinine of 1.15 with GFR of 80, HTN</a:t>
            </a:r>
          </a:p>
          <a:p>
            <a:r>
              <a:rPr lang="en-US" sz="2400" dirty="0">
                <a:solidFill>
                  <a:schemeClr val="tx1"/>
                </a:solidFill>
              </a:rPr>
              <a:t>Labs on admission:  K 3.1 </a:t>
            </a:r>
            <a:r>
              <a:rPr lang="en-US" sz="2400" dirty="0" smtClean="0">
                <a:solidFill>
                  <a:schemeClr val="tx1"/>
                </a:solidFill>
              </a:rPr>
              <a:t>Na </a:t>
            </a:r>
            <a:r>
              <a:rPr lang="en-US" sz="2400" dirty="0">
                <a:solidFill>
                  <a:schemeClr val="tx1"/>
                </a:solidFill>
              </a:rPr>
              <a:t>129 </a:t>
            </a:r>
            <a:r>
              <a:rPr lang="en-US" sz="2400" dirty="0" smtClean="0">
                <a:solidFill>
                  <a:schemeClr val="tx1"/>
                </a:solidFill>
              </a:rPr>
              <a:t>creatinine </a:t>
            </a:r>
            <a:r>
              <a:rPr lang="en-US" sz="2400" dirty="0">
                <a:solidFill>
                  <a:schemeClr val="tx1"/>
                </a:solidFill>
              </a:rPr>
              <a:t>1.89;  Stool for C Diff sent.. resulted negative.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Per H&amp;P and daily progress notes:  Admitted for Dehydration and Gastroenteritis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400" dirty="0" smtClean="0">
                <a:solidFill>
                  <a:schemeClr val="tx1"/>
                </a:solidFill>
              </a:rPr>
              <a:t>GMLOS: 2.6 days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Reimbursement: $4,867.11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262062" y="4368927"/>
            <a:ext cx="3724275" cy="124777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172200" y="1028700"/>
            <a:ext cx="5181600" cy="56514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Provider missed acute kidney injury, hyponatremia and CKD 2 as diagnoses. Also added specificity in regards to HF.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Revised coding summary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>
                <a:solidFill>
                  <a:schemeClr val="tx1"/>
                </a:solidFill>
              </a:rPr>
              <a:t>GMLOS 3.1 days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Reimbursement: $5,655.13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6353176" y="2447838"/>
            <a:ext cx="4095750" cy="17907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7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83"/>
    </mc:Choice>
    <mc:Fallback>
      <p:transition spd="slow" advTm="7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44E3BB9A-3BF5-4BE4-90CF-48BFABC7851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536</TotalTime>
  <Words>1025</Words>
  <Application>Microsoft Office PowerPoint</Application>
  <PresentationFormat>Widescreen</PresentationFormat>
  <Paragraphs>92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 Light</vt:lpstr>
      <vt:lpstr>Cambria Math</vt:lpstr>
      <vt:lpstr>Century Gothic</vt:lpstr>
      <vt:lpstr>Wingdings</vt:lpstr>
      <vt:lpstr>Metropolitan</vt:lpstr>
      <vt:lpstr>Acute Kidney Injury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Acute Kidney Injury Case Example </vt:lpstr>
      <vt:lpstr>PowerPoint Presentation</vt:lpstr>
    </vt:vector>
  </TitlesOfParts>
  <Company>Catholic Health System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Mazur, Deborah</dc:creator>
  <cp:lastModifiedBy>Lach, Jeffrey J</cp:lastModifiedBy>
  <cp:revision>49</cp:revision>
  <dcterms:created xsi:type="dcterms:W3CDTF">2022-09-21T18:23:40Z</dcterms:created>
  <dcterms:modified xsi:type="dcterms:W3CDTF">2023-03-21T16:27:51Z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-1631244328</vt:i4>
  </property>
  <property fmtid="{D5CDD505-2E9C-101B-9397-08002B2CF9AE}" pid="3" name="_NewReviewCycle">
    <vt:lpwstr/>
  </property>
  <property fmtid="{D5CDD505-2E9C-101B-9397-08002B2CF9AE}" pid="4" name="_EmailSubject">
    <vt:lpwstr>acute kidney injury PPT</vt:lpwstr>
  </property>
  <property fmtid="{D5CDD505-2E9C-101B-9397-08002B2CF9AE}" pid="5" name="_AuthorEmail">
    <vt:lpwstr>jlach@chsbuffalo.org</vt:lpwstr>
  </property>
  <property fmtid="{D5CDD505-2E9C-101B-9397-08002B2CF9AE}" pid="6" name="_AuthorEmailDisplayName">
    <vt:lpwstr>Lach, Jeffrey J</vt:lpwstr>
  </property>
  <property fmtid="{D5CDD505-2E9C-101B-9397-08002B2CF9AE}" pid="7" name="_PreviousAdHocReviewCycleID">
    <vt:i4>-1996479220</vt:i4>
  </property>
</Properties>
</file>