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8" d="100"/>
          <a:sy n="78" d="100"/>
        </p:scale>
        <p:origin x="120" y="10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CA242-75D5-43C3-98D6-A709CA05E54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B95ED25C-D06F-441E-A84E-E09DE0A9064B}">
      <dgm:prSet phldrT="[Text]" custT="1"/>
      <dgm:spPr/>
      <dgm:t>
        <a:bodyPr/>
        <a:lstStyle/>
        <a:p>
          <a:r>
            <a:rPr lang="en-US" sz="4000" dirty="0" smtClean="0"/>
            <a:t>Causes of ATN</a:t>
          </a:r>
          <a:endParaRPr lang="en-US" sz="4000" dirty="0"/>
        </a:p>
      </dgm:t>
    </dgm:pt>
    <dgm:pt modelId="{C350946E-32B0-488A-883D-E07821C992D3}" type="parTrans" cxnId="{DACDBC4D-82B1-4471-84A8-477DC5588533}">
      <dgm:prSet/>
      <dgm:spPr/>
      <dgm:t>
        <a:bodyPr/>
        <a:lstStyle/>
        <a:p>
          <a:endParaRPr lang="en-US"/>
        </a:p>
      </dgm:t>
    </dgm:pt>
    <dgm:pt modelId="{47B3824E-173A-4770-B435-D280CF97B50D}" type="sibTrans" cxnId="{DACDBC4D-82B1-4471-84A8-477DC5588533}">
      <dgm:prSet/>
      <dgm:spPr/>
      <dgm:t>
        <a:bodyPr/>
        <a:lstStyle/>
        <a:p>
          <a:endParaRPr lang="en-US"/>
        </a:p>
      </dgm:t>
    </dgm:pt>
    <dgm:pt modelId="{59A29F72-0498-4BCB-AEDD-E4C7722674A4}">
      <dgm:prSet phldrT="[Text]" custT="1"/>
      <dgm:spPr/>
      <dgm:t>
        <a:bodyPr/>
        <a:lstStyle/>
        <a:p>
          <a:r>
            <a:rPr lang="en-US" sz="1400" dirty="0" smtClean="0"/>
            <a:t>IV CONTRAST</a:t>
          </a:r>
        </a:p>
        <a:p>
          <a:r>
            <a:rPr lang="en-US" sz="1400" dirty="0" smtClean="0"/>
            <a:t>Medications</a:t>
          </a:r>
          <a:endParaRPr lang="en-US" sz="1400" dirty="0"/>
        </a:p>
      </dgm:t>
    </dgm:pt>
    <dgm:pt modelId="{037B8F52-62CD-4CFC-9BEE-CBDB1BC13004}" type="parTrans" cxnId="{160F7576-CE62-423F-B2FC-7DBC078F59DD}">
      <dgm:prSet/>
      <dgm:spPr/>
      <dgm:t>
        <a:bodyPr/>
        <a:lstStyle/>
        <a:p>
          <a:endParaRPr lang="en-US"/>
        </a:p>
      </dgm:t>
    </dgm:pt>
    <dgm:pt modelId="{B58C4C4C-FBFE-4D6F-B2D1-8DA180385C0E}" type="sibTrans" cxnId="{160F7576-CE62-423F-B2FC-7DBC078F59DD}">
      <dgm:prSet/>
      <dgm:spPr/>
      <dgm:t>
        <a:bodyPr/>
        <a:lstStyle/>
        <a:p>
          <a:endParaRPr lang="en-US"/>
        </a:p>
      </dgm:t>
    </dgm:pt>
    <dgm:pt modelId="{DAEA4DAB-116B-437D-948B-B464E63C99F1}">
      <dgm:prSet phldrT="[Text]" custT="1"/>
      <dgm:spPr/>
      <dgm:t>
        <a:bodyPr/>
        <a:lstStyle/>
        <a:p>
          <a:r>
            <a:rPr lang="en-US" sz="1400" dirty="0" smtClean="0"/>
            <a:t>Prolonged hypotension</a:t>
          </a:r>
          <a:endParaRPr lang="en-US" sz="1400" dirty="0"/>
        </a:p>
      </dgm:t>
    </dgm:pt>
    <dgm:pt modelId="{A19D6583-E7DE-4522-AF90-5E88DB7FA6D7}" type="parTrans" cxnId="{E4E7A54A-8A73-4F42-B8EE-0DC166F62AE1}">
      <dgm:prSet/>
      <dgm:spPr/>
      <dgm:t>
        <a:bodyPr/>
        <a:lstStyle/>
        <a:p>
          <a:endParaRPr lang="en-US"/>
        </a:p>
      </dgm:t>
    </dgm:pt>
    <dgm:pt modelId="{0A947B07-3C40-4A1E-8BBA-00A0B5900F22}" type="sibTrans" cxnId="{E4E7A54A-8A73-4F42-B8EE-0DC166F62AE1}">
      <dgm:prSet/>
      <dgm:spPr/>
      <dgm:t>
        <a:bodyPr/>
        <a:lstStyle/>
        <a:p>
          <a:endParaRPr lang="en-US"/>
        </a:p>
      </dgm:t>
    </dgm:pt>
    <dgm:pt modelId="{9EE85381-4695-491E-BE84-0B10D5D2F914}">
      <dgm:prSet phldrT="[Text]" custT="1"/>
      <dgm:spPr/>
      <dgm:t>
        <a:bodyPr/>
        <a:lstStyle/>
        <a:p>
          <a:r>
            <a:rPr lang="en-US" sz="1400" dirty="0" smtClean="0"/>
            <a:t>Prolonged pre-renal AKI</a:t>
          </a:r>
          <a:endParaRPr lang="en-US" sz="1400" dirty="0"/>
        </a:p>
      </dgm:t>
    </dgm:pt>
    <dgm:pt modelId="{D95C6574-750F-4946-9238-746812B0AC57}" type="parTrans" cxnId="{4E6502F2-FC9B-42CB-82CC-9D26FFD12DA9}">
      <dgm:prSet/>
      <dgm:spPr/>
      <dgm:t>
        <a:bodyPr/>
        <a:lstStyle/>
        <a:p>
          <a:endParaRPr lang="en-US"/>
        </a:p>
      </dgm:t>
    </dgm:pt>
    <dgm:pt modelId="{C022D076-E8ED-45AF-B29E-95861C36B75C}" type="sibTrans" cxnId="{4E6502F2-FC9B-42CB-82CC-9D26FFD12DA9}">
      <dgm:prSet/>
      <dgm:spPr/>
      <dgm:t>
        <a:bodyPr/>
        <a:lstStyle/>
        <a:p>
          <a:endParaRPr lang="en-US"/>
        </a:p>
      </dgm:t>
    </dgm:pt>
    <dgm:pt modelId="{A4326FAA-A524-46F0-A227-214102862A80}">
      <dgm:prSet phldrT="[Text]" custT="1"/>
      <dgm:spPr/>
      <dgm:t>
        <a:bodyPr/>
        <a:lstStyle/>
        <a:p>
          <a:r>
            <a:rPr lang="en-US" sz="1400" dirty="0" err="1" smtClean="0"/>
            <a:t>Rhabdo-myolosis</a:t>
          </a:r>
          <a:endParaRPr lang="en-US" sz="1400" dirty="0" smtClean="0"/>
        </a:p>
        <a:p>
          <a:r>
            <a:rPr lang="en-US" sz="1400" dirty="0" smtClean="0"/>
            <a:t>Tumor necrosis syndrome</a:t>
          </a:r>
          <a:endParaRPr lang="en-US" sz="1400" dirty="0"/>
        </a:p>
      </dgm:t>
    </dgm:pt>
    <dgm:pt modelId="{6BB7E081-9AA7-44B8-B3F0-4674D32C6B08}" type="parTrans" cxnId="{4F7A26FB-CB93-4977-8D68-CD20A4A223CB}">
      <dgm:prSet/>
      <dgm:spPr/>
      <dgm:t>
        <a:bodyPr/>
        <a:lstStyle/>
        <a:p>
          <a:endParaRPr lang="en-US"/>
        </a:p>
      </dgm:t>
    </dgm:pt>
    <dgm:pt modelId="{4EA5FF60-2188-46A8-8252-522C6E11CCC2}" type="sibTrans" cxnId="{4F7A26FB-CB93-4977-8D68-CD20A4A223CB}">
      <dgm:prSet/>
      <dgm:spPr/>
      <dgm:t>
        <a:bodyPr/>
        <a:lstStyle/>
        <a:p>
          <a:endParaRPr lang="en-US"/>
        </a:p>
      </dgm:t>
    </dgm:pt>
    <dgm:pt modelId="{B5BEED6D-D7B6-4681-BE24-8DC83BE2F1A2}" type="pres">
      <dgm:prSet presAssocID="{421CA242-75D5-43C3-98D6-A709CA05E54D}" presName="composite" presStyleCnt="0">
        <dgm:presLayoutVars>
          <dgm:chMax val="1"/>
          <dgm:dir/>
          <dgm:resizeHandles val="exact"/>
        </dgm:presLayoutVars>
      </dgm:prSet>
      <dgm:spPr/>
      <dgm:t>
        <a:bodyPr/>
        <a:lstStyle/>
        <a:p>
          <a:endParaRPr lang="en-US"/>
        </a:p>
      </dgm:t>
    </dgm:pt>
    <dgm:pt modelId="{E0F9C822-2962-464D-B51B-46FFD64C8160}" type="pres">
      <dgm:prSet presAssocID="{421CA242-75D5-43C3-98D6-A709CA05E54D}" presName="radial" presStyleCnt="0">
        <dgm:presLayoutVars>
          <dgm:animLvl val="ctr"/>
        </dgm:presLayoutVars>
      </dgm:prSet>
      <dgm:spPr/>
    </dgm:pt>
    <dgm:pt modelId="{0163537D-8941-4492-B079-5FFCCBB1B3C9}" type="pres">
      <dgm:prSet presAssocID="{B95ED25C-D06F-441E-A84E-E09DE0A9064B}" presName="centerShape" presStyleLbl="vennNode1" presStyleIdx="0" presStyleCnt="5" custLinFactNeighborX="2109" custLinFactNeighborY="-1711"/>
      <dgm:spPr/>
      <dgm:t>
        <a:bodyPr/>
        <a:lstStyle/>
        <a:p>
          <a:endParaRPr lang="en-US"/>
        </a:p>
      </dgm:t>
    </dgm:pt>
    <dgm:pt modelId="{5539C9B3-28AD-4B3C-997F-E5BFFCB24ADC}" type="pres">
      <dgm:prSet presAssocID="{59A29F72-0498-4BCB-AEDD-E4C7722674A4}" presName="node" presStyleLbl="vennNode1" presStyleIdx="1" presStyleCnt="5" custRadScaleRad="99215" custRadScaleInc="4519">
        <dgm:presLayoutVars>
          <dgm:bulletEnabled val="1"/>
        </dgm:presLayoutVars>
      </dgm:prSet>
      <dgm:spPr/>
      <dgm:t>
        <a:bodyPr/>
        <a:lstStyle/>
        <a:p>
          <a:endParaRPr lang="en-US"/>
        </a:p>
      </dgm:t>
    </dgm:pt>
    <dgm:pt modelId="{F6B0445D-57F5-4670-995F-282A229884B4}" type="pres">
      <dgm:prSet presAssocID="{DAEA4DAB-116B-437D-948B-B464E63C99F1}" presName="node" presStyleLbl="vennNode1" presStyleIdx="2" presStyleCnt="5" custRadScaleRad="103297" custRadScaleInc="-2947">
        <dgm:presLayoutVars>
          <dgm:bulletEnabled val="1"/>
        </dgm:presLayoutVars>
      </dgm:prSet>
      <dgm:spPr/>
      <dgm:t>
        <a:bodyPr/>
        <a:lstStyle/>
        <a:p>
          <a:endParaRPr lang="en-US"/>
        </a:p>
      </dgm:t>
    </dgm:pt>
    <dgm:pt modelId="{1DBAC6BA-EAA9-4A02-A22B-1B5CAA4ECB04}" type="pres">
      <dgm:prSet presAssocID="{9EE85381-4695-491E-BE84-0B10D5D2F914}" presName="node" presStyleLbl="vennNode1" presStyleIdx="3" presStyleCnt="5" custRadScaleRad="102821" custRadScaleInc="-3618">
        <dgm:presLayoutVars>
          <dgm:bulletEnabled val="1"/>
        </dgm:presLayoutVars>
      </dgm:prSet>
      <dgm:spPr/>
      <dgm:t>
        <a:bodyPr/>
        <a:lstStyle/>
        <a:p>
          <a:endParaRPr lang="en-US"/>
        </a:p>
      </dgm:t>
    </dgm:pt>
    <dgm:pt modelId="{26E7A014-21D1-4AD9-AB8A-5552C0BF6785}" type="pres">
      <dgm:prSet presAssocID="{A4326FAA-A524-46F0-A227-214102862A80}" presName="node" presStyleLbl="vennNode1" presStyleIdx="4" presStyleCnt="5" custRadScaleRad="93122" custRadScaleInc="1452">
        <dgm:presLayoutVars>
          <dgm:bulletEnabled val="1"/>
        </dgm:presLayoutVars>
      </dgm:prSet>
      <dgm:spPr/>
      <dgm:t>
        <a:bodyPr/>
        <a:lstStyle/>
        <a:p>
          <a:endParaRPr lang="en-US"/>
        </a:p>
      </dgm:t>
    </dgm:pt>
  </dgm:ptLst>
  <dgm:cxnLst>
    <dgm:cxn modelId="{E4E7A54A-8A73-4F42-B8EE-0DC166F62AE1}" srcId="{B95ED25C-D06F-441E-A84E-E09DE0A9064B}" destId="{DAEA4DAB-116B-437D-948B-B464E63C99F1}" srcOrd="1" destOrd="0" parTransId="{A19D6583-E7DE-4522-AF90-5E88DB7FA6D7}" sibTransId="{0A947B07-3C40-4A1E-8BBA-00A0B5900F22}"/>
    <dgm:cxn modelId="{E3A45504-BEFF-46B7-9A6B-4AAE98972122}" type="presOf" srcId="{DAEA4DAB-116B-437D-948B-B464E63C99F1}" destId="{F6B0445D-57F5-4670-995F-282A229884B4}" srcOrd="0" destOrd="0" presId="urn:microsoft.com/office/officeart/2005/8/layout/radial3"/>
    <dgm:cxn modelId="{3B172119-0E87-48FB-8B8C-DB333D712BCD}" type="presOf" srcId="{59A29F72-0498-4BCB-AEDD-E4C7722674A4}" destId="{5539C9B3-28AD-4B3C-997F-E5BFFCB24ADC}" srcOrd="0" destOrd="0" presId="urn:microsoft.com/office/officeart/2005/8/layout/radial3"/>
    <dgm:cxn modelId="{4E6502F2-FC9B-42CB-82CC-9D26FFD12DA9}" srcId="{B95ED25C-D06F-441E-A84E-E09DE0A9064B}" destId="{9EE85381-4695-491E-BE84-0B10D5D2F914}" srcOrd="2" destOrd="0" parTransId="{D95C6574-750F-4946-9238-746812B0AC57}" sibTransId="{C022D076-E8ED-45AF-B29E-95861C36B75C}"/>
    <dgm:cxn modelId="{DACDBC4D-82B1-4471-84A8-477DC5588533}" srcId="{421CA242-75D5-43C3-98D6-A709CA05E54D}" destId="{B95ED25C-D06F-441E-A84E-E09DE0A9064B}" srcOrd="0" destOrd="0" parTransId="{C350946E-32B0-488A-883D-E07821C992D3}" sibTransId="{47B3824E-173A-4770-B435-D280CF97B50D}"/>
    <dgm:cxn modelId="{1F840231-61FE-4F1B-9707-6886D1D1F9E5}" type="presOf" srcId="{9EE85381-4695-491E-BE84-0B10D5D2F914}" destId="{1DBAC6BA-EAA9-4A02-A22B-1B5CAA4ECB04}" srcOrd="0" destOrd="0" presId="urn:microsoft.com/office/officeart/2005/8/layout/radial3"/>
    <dgm:cxn modelId="{160F7576-CE62-423F-B2FC-7DBC078F59DD}" srcId="{B95ED25C-D06F-441E-A84E-E09DE0A9064B}" destId="{59A29F72-0498-4BCB-AEDD-E4C7722674A4}" srcOrd="0" destOrd="0" parTransId="{037B8F52-62CD-4CFC-9BEE-CBDB1BC13004}" sibTransId="{B58C4C4C-FBFE-4D6F-B2D1-8DA180385C0E}"/>
    <dgm:cxn modelId="{4F7A26FB-CB93-4977-8D68-CD20A4A223CB}" srcId="{B95ED25C-D06F-441E-A84E-E09DE0A9064B}" destId="{A4326FAA-A524-46F0-A227-214102862A80}" srcOrd="3" destOrd="0" parTransId="{6BB7E081-9AA7-44B8-B3F0-4674D32C6B08}" sibTransId="{4EA5FF60-2188-46A8-8252-522C6E11CCC2}"/>
    <dgm:cxn modelId="{F61D9D07-AB93-42A3-B61E-4A7F2BC3413C}" type="presOf" srcId="{A4326FAA-A524-46F0-A227-214102862A80}" destId="{26E7A014-21D1-4AD9-AB8A-5552C0BF6785}" srcOrd="0" destOrd="0" presId="urn:microsoft.com/office/officeart/2005/8/layout/radial3"/>
    <dgm:cxn modelId="{17895DF5-7596-4CCC-BAD2-D4328B2B592C}" type="presOf" srcId="{B95ED25C-D06F-441E-A84E-E09DE0A9064B}" destId="{0163537D-8941-4492-B079-5FFCCBB1B3C9}" srcOrd="0" destOrd="0" presId="urn:microsoft.com/office/officeart/2005/8/layout/radial3"/>
    <dgm:cxn modelId="{83F623D7-9552-4183-9005-07B7541BB849}" type="presOf" srcId="{421CA242-75D5-43C3-98D6-A709CA05E54D}" destId="{B5BEED6D-D7B6-4681-BE24-8DC83BE2F1A2}" srcOrd="0" destOrd="0" presId="urn:microsoft.com/office/officeart/2005/8/layout/radial3"/>
    <dgm:cxn modelId="{47254C8A-CF66-4EF6-961F-F227874BD009}" type="presParOf" srcId="{B5BEED6D-D7B6-4681-BE24-8DC83BE2F1A2}" destId="{E0F9C822-2962-464D-B51B-46FFD64C8160}" srcOrd="0" destOrd="0" presId="urn:microsoft.com/office/officeart/2005/8/layout/radial3"/>
    <dgm:cxn modelId="{CED5EC80-3750-4ADA-95D9-BC7902AA87C2}" type="presParOf" srcId="{E0F9C822-2962-464D-B51B-46FFD64C8160}" destId="{0163537D-8941-4492-B079-5FFCCBB1B3C9}" srcOrd="0" destOrd="0" presId="urn:microsoft.com/office/officeart/2005/8/layout/radial3"/>
    <dgm:cxn modelId="{52FB6D6B-A008-4A88-AE40-C794F63F9739}" type="presParOf" srcId="{E0F9C822-2962-464D-B51B-46FFD64C8160}" destId="{5539C9B3-28AD-4B3C-997F-E5BFFCB24ADC}" srcOrd="1" destOrd="0" presId="urn:microsoft.com/office/officeart/2005/8/layout/radial3"/>
    <dgm:cxn modelId="{12042AAE-1846-4CD8-8A9C-03E8F62AAE57}" type="presParOf" srcId="{E0F9C822-2962-464D-B51B-46FFD64C8160}" destId="{F6B0445D-57F5-4670-995F-282A229884B4}" srcOrd="2" destOrd="0" presId="urn:microsoft.com/office/officeart/2005/8/layout/radial3"/>
    <dgm:cxn modelId="{0F0BCC26-0F02-4BA2-9C83-257801B460D2}" type="presParOf" srcId="{E0F9C822-2962-464D-B51B-46FFD64C8160}" destId="{1DBAC6BA-EAA9-4A02-A22B-1B5CAA4ECB04}" srcOrd="3" destOrd="0" presId="urn:microsoft.com/office/officeart/2005/8/layout/radial3"/>
    <dgm:cxn modelId="{DEC01787-B880-44DB-A284-8BCD2A9C8925}" type="presParOf" srcId="{E0F9C822-2962-464D-B51B-46FFD64C8160}" destId="{26E7A014-21D1-4AD9-AB8A-5552C0BF6785}"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40699-8B8A-4F2B-9E01-ED832EA873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3F3DB5B-4C89-48A5-83FF-5F428545AEA7}">
      <dgm:prSet phldrT="[Text]" custT="1"/>
      <dgm:spPr/>
      <dgm:t>
        <a:bodyPr/>
        <a:lstStyle/>
        <a:p>
          <a:r>
            <a:rPr lang="en-US" sz="1400" dirty="0" smtClean="0"/>
            <a:t>NEPHROLOGY CONSULTATION</a:t>
          </a:r>
          <a:endParaRPr lang="en-US" sz="1400" dirty="0"/>
        </a:p>
      </dgm:t>
    </dgm:pt>
    <dgm:pt modelId="{7F325FC4-F5CB-459C-B426-F64F325E2974}" type="parTrans" cxnId="{171F0CCB-2FCF-4067-A5AD-A4F19C1F71C8}">
      <dgm:prSet/>
      <dgm:spPr/>
      <dgm:t>
        <a:bodyPr/>
        <a:lstStyle/>
        <a:p>
          <a:endParaRPr lang="en-US"/>
        </a:p>
      </dgm:t>
    </dgm:pt>
    <dgm:pt modelId="{13F814B3-4F20-4AC3-B938-7E3BD718903B}" type="sibTrans" cxnId="{171F0CCB-2FCF-4067-A5AD-A4F19C1F71C8}">
      <dgm:prSet/>
      <dgm:spPr/>
      <dgm:t>
        <a:bodyPr/>
        <a:lstStyle/>
        <a:p>
          <a:endParaRPr lang="en-US"/>
        </a:p>
      </dgm:t>
    </dgm:pt>
    <dgm:pt modelId="{A62C54E8-36E2-4B46-BD5D-CA0EAE3B646C}">
      <dgm:prSet phldrT="[Text]" custT="1"/>
      <dgm:spPr/>
      <dgm:t>
        <a:bodyPr/>
        <a:lstStyle/>
        <a:p>
          <a:r>
            <a:rPr lang="en-US" sz="1400" dirty="0" smtClean="0"/>
            <a:t>IV Fluid Resuscitation&amp; Monitoring creatinine levels</a:t>
          </a:r>
          <a:endParaRPr lang="en-US" sz="1400" dirty="0"/>
        </a:p>
      </dgm:t>
    </dgm:pt>
    <dgm:pt modelId="{A8CC21C2-8D01-4D22-9700-862999DDE6FC}" type="parTrans" cxnId="{B5D3147E-5394-4F5C-B31A-22BE69CE02A5}">
      <dgm:prSet/>
      <dgm:spPr/>
      <dgm:t>
        <a:bodyPr/>
        <a:lstStyle/>
        <a:p>
          <a:endParaRPr lang="en-US"/>
        </a:p>
      </dgm:t>
    </dgm:pt>
    <dgm:pt modelId="{EF1D91E7-422B-4120-B101-B09901A3A3F6}" type="sibTrans" cxnId="{B5D3147E-5394-4F5C-B31A-22BE69CE02A5}">
      <dgm:prSet/>
      <dgm:spPr/>
      <dgm:t>
        <a:bodyPr/>
        <a:lstStyle/>
        <a:p>
          <a:endParaRPr lang="en-US"/>
        </a:p>
      </dgm:t>
    </dgm:pt>
    <dgm:pt modelId="{A5C0E075-3B04-414A-80CD-73B60D153BCB}">
      <dgm:prSet phldrT="[Text]" custT="1"/>
      <dgm:spPr/>
      <dgm:t>
        <a:bodyPr/>
        <a:lstStyle/>
        <a:p>
          <a:r>
            <a:rPr lang="en-US" sz="1400" dirty="0" smtClean="0"/>
            <a:t>Sometimes the addition of IV Lasix/</a:t>
          </a:r>
          <a:r>
            <a:rPr lang="en-US" sz="1400" dirty="0" err="1" smtClean="0"/>
            <a:t>Bumex</a:t>
          </a:r>
          <a:endParaRPr lang="en-US" sz="1400" dirty="0"/>
        </a:p>
      </dgm:t>
    </dgm:pt>
    <dgm:pt modelId="{4CB50FDC-B579-46E0-B109-36C2A81BDF3A}" type="parTrans" cxnId="{C75D7CFA-06A4-46AF-8348-66C41EF2122A}">
      <dgm:prSet/>
      <dgm:spPr/>
      <dgm:t>
        <a:bodyPr/>
        <a:lstStyle/>
        <a:p>
          <a:endParaRPr lang="en-US"/>
        </a:p>
      </dgm:t>
    </dgm:pt>
    <dgm:pt modelId="{8E82EB38-8B82-439C-A4BA-CAEED694DD0D}" type="sibTrans" cxnId="{C75D7CFA-06A4-46AF-8348-66C41EF2122A}">
      <dgm:prSet/>
      <dgm:spPr/>
      <dgm:t>
        <a:bodyPr/>
        <a:lstStyle/>
        <a:p>
          <a:endParaRPr lang="en-US"/>
        </a:p>
      </dgm:t>
    </dgm:pt>
    <dgm:pt modelId="{D01123A4-DEDF-4C61-956C-09E76BA63598}">
      <dgm:prSet phldrT="[Text]" custT="1"/>
      <dgm:spPr/>
      <dgm:t>
        <a:bodyPr/>
        <a:lstStyle/>
        <a:p>
          <a:r>
            <a:rPr lang="en-US" sz="1400" dirty="0" smtClean="0"/>
            <a:t>Correction of any causes;  Maintain hemodynamics and proper electrolyte management</a:t>
          </a:r>
        </a:p>
      </dgm:t>
    </dgm:pt>
    <dgm:pt modelId="{9A861406-0FB6-497E-9EC8-6A657B03B986}" type="parTrans" cxnId="{F4C29FB3-217D-4592-8F76-013CBE46F618}">
      <dgm:prSet/>
      <dgm:spPr/>
      <dgm:t>
        <a:bodyPr/>
        <a:lstStyle/>
        <a:p>
          <a:endParaRPr lang="en-US"/>
        </a:p>
      </dgm:t>
    </dgm:pt>
    <dgm:pt modelId="{D3AAECA7-A9A9-4A10-83EC-BE29C92DEEAB}" type="sibTrans" cxnId="{F4C29FB3-217D-4592-8F76-013CBE46F618}">
      <dgm:prSet/>
      <dgm:spPr/>
      <dgm:t>
        <a:bodyPr/>
        <a:lstStyle/>
        <a:p>
          <a:endParaRPr lang="en-US"/>
        </a:p>
      </dgm:t>
    </dgm:pt>
    <dgm:pt modelId="{12B4BBEE-6668-498D-874A-E8CA815DFD06}">
      <dgm:prSet phldrT="[Text]" custT="1"/>
      <dgm:spPr/>
      <dgm:t>
        <a:bodyPr/>
        <a:lstStyle/>
        <a:p>
          <a:r>
            <a:rPr lang="en-US" sz="1400" dirty="0" smtClean="0"/>
            <a:t>Avoiding </a:t>
          </a:r>
          <a:r>
            <a:rPr lang="en-US" sz="1400" dirty="0" err="1" smtClean="0"/>
            <a:t>Nephro</a:t>
          </a:r>
          <a:r>
            <a:rPr lang="en-US" sz="1400" dirty="0" smtClean="0"/>
            <a:t>-toxic agents &amp; sometimes in need of Hemodialysis</a:t>
          </a:r>
          <a:endParaRPr lang="en-US" sz="1400" dirty="0"/>
        </a:p>
      </dgm:t>
    </dgm:pt>
    <dgm:pt modelId="{8F4F1F40-390B-44BF-B492-153FB9E771B3}" type="parTrans" cxnId="{C3E23DE8-84FD-4898-9C8A-ADC5F8FDB18A}">
      <dgm:prSet/>
      <dgm:spPr/>
      <dgm:t>
        <a:bodyPr/>
        <a:lstStyle/>
        <a:p>
          <a:endParaRPr lang="en-US"/>
        </a:p>
      </dgm:t>
    </dgm:pt>
    <dgm:pt modelId="{FE654E3C-0111-4E61-9919-03CB59FACD9F}" type="sibTrans" cxnId="{C3E23DE8-84FD-4898-9C8A-ADC5F8FDB18A}">
      <dgm:prSet/>
      <dgm:spPr/>
      <dgm:t>
        <a:bodyPr/>
        <a:lstStyle/>
        <a:p>
          <a:endParaRPr lang="en-US"/>
        </a:p>
      </dgm:t>
    </dgm:pt>
    <dgm:pt modelId="{702C6247-A86E-4A9C-B3A7-5B314E8CC60E}" type="pres">
      <dgm:prSet presAssocID="{98440699-8B8A-4F2B-9E01-ED832EA873D1}" presName="diagram" presStyleCnt="0">
        <dgm:presLayoutVars>
          <dgm:dir/>
          <dgm:resizeHandles val="exact"/>
        </dgm:presLayoutVars>
      </dgm:prSet>
      <dgm:spPr/>
      <dgm:t>
        <a:bodyPr/>
        <a:lstStyle/>
        <a:p>
          <a:endParaRPr lang="en-US"/>
        </a:p>
      </dgm:t>
    </dgm:pt>
    <dgm:pt modelId="{9D3221C8-CF2D-404C-924D-BA56DFE2585B}" type="pres">
      <dgm:prSet presAssocID="{53F3DB5B-4C89-48A5-83FF-5F428545AEA7}" presName="node" presStyleLbl="node1" presStyleIdx="0" presStyleCnt="5">
        <dgm:presLayoutVars>
          <dgm:bulletEnabled val="1"/>
        </dgm:presLayoutVars>
      </dgm:prSet>
      <dgm:spPr/>
      <dgm:t>
        <a:bodyPr/>
        <a:lstStyle/>
        <a:p>
          <a:endParaRPr lang="en-US"/>
        </a:p>
      </dgm:t>
    </dgm:pt>
    <dgm:pt modelId="{BA7D14B4-A109-4280-A3F3-120C909E8223}" type="pres">
      <dgm:prSet presAssocID="{13F814B3-4F20-4AC3-B938-7E3BD718903B}" presName="sibTrans" presStyleCnt="0"/>
      <dgm:spPr/>
    </dgm:pt>
    <dgm:pt modelId="{2EFCE9A1-78EE-437F-B2E5-60535754B476}" type="pres">
      <dgm:prSet presAssocID="{A62C54E8-36E2-4B46-BD5D-CA0EAE3B646C}" presName="node" presStyleLbl="node1" presStyleIdx="1" presStyleCnt="5">
        <dgm:presLayoutVars>
          <dgm:bulletEnabled val="1"/>
        </dgm:presLayoutVars>
      </dgm:prSet>
      <dgm:spPr/>
      <dgm:t>
        <a:bodyPr/>
        <a:lstStyle/>
        <a:p>
          <a:endParaRPr lang="en-US"/>
        </a:p>
      </dgm:t>
    </dgm:pt>
    <dgm:pt modelId="{3115D0A7-AE72-4476-9146-0A29F95AD0F7}" type="pres">
      <dgm:prSet presAssocID="{EF1D91E7-422B-4120-B101-B09901A3A3F6}" presName="sibTrans" presStyleCnt="0"/>
      <dgm:spPr/>
    </dgm:pt>
    <dgm:pt modelId="{54D42ED2-7C5F-40E9-806A-4D5D9924EB02}" type="pres">
      <dgm:prSet presAssocID="{A5C0E075-3B04-414A-80CD-73B60D153BCB}" presName="node" presStyleLbl="node1" presStyleIdx="2" presStyleCnt="5">
        <dgm:presLayoutVars>
          <dgm:bulletEnabled val="1"/>
        </dgm:presLayoutVars>
      </dgm:prSet>
      <dgm:spPr/>
      <dgm:t>
        <a:bodyPr/>
        <a:lstStyle/>
        <a:p>
          <a:endParaRPr lang="en-US"/>
        </a:p>
      </dgm:t>
    </dgm:pt>
    <dgm:pt modelId="{10365364-CD13-4A7F-AD03-83969D82A52C}" type="pres">
      <dgm:prSet presAssocID="{8E82EB38-8B82-439C-A4BA-CAEED694DD0D}" presName="sibTrans" presStyleCnt="0"/>
      <dgm:spPr/>
    </dgm:pt>
    <dgm:pt modelId="{E16B9B27-F923-4B04-9E94-D70D7D51CEE5}" type="pres">
      <dgm:prSet presAssocID="{D01123A4-DEDF-4C61-956C-09E76BA63598}" presName="node" presStyleLbl="node1" presStyleIdx="3" presStyleCnt="5">
        <dgm:presLayoutVars>
          <dgm:bulletEnabled val="1"/>
        </dgm:presLayoutVars>
      </dgm:prSet>
      <dgm:spPr/>
      <dgm:t>
        <a:bodyPr/>
        <a:lstStyle/>
        <a:p>
          <a:endParaRPr lang="en-US"/>
        </a:p>
      </dgm:t>
    </dgm:pt>
    <dgm:pt modelId="{D58AC1D3-AF27-41FA-A15B-4B56EB035CA9}" type="pres">
      <dgm:prSet presAssocID="{D3AAECA7-A9A9-4A10-83EC-BE29C92DEEAB}" presName="sibTrans" presStyleCnt="0"/>
      <dgm:spPr/>
    </dgm:pt>
    <dgm:pt modelId="{B102121C-C68D-4273-BA1B-B85F6585AE55}" type="pres">
      <dgm:prSet presAssocID="{12B4BBEE-6668-498D-874A-E8CA815DFD06}" presName="node" presStyleLbl="node1" presStyleIdx="4" presStyleCnt="5">
        <dgm:presLayoutVars>
          <dgm:bulletEnabled val="1"/>
        </dgm:presLayoutVars>
      </dgm:prSet>
      <dgm:spPr/>
      <dgm:t>
        <a:bodyPr/>
        <a:lstStyle/>
        <a:p>
          <a:endParaRPr lang="en-US"/>
        </a:p>
      </dgm:t>
    </dgm:pt>
  </dgm:ptLst>
  <dgm:cxnLst>
    <dgm:cxn modelId="{871397C1-08C6-4A97-919D-C42E1B980840}" type="presOf" srcId="{A5C0E075-3B04-414A-80CD-73B60D153BCB}" destId="{54D42ED2-7C5F-40E9-806A-4D5D9924EB02}" srcOrd="0" destOrd="0" presId="urn:microsoft.com/office/officeart/2005/8/layout/default"/>
    <dgm:cxn modelId="{7D111F67-813D-4498-AB81-776D824647C3}" type="presOf" srcId="{A62C54E8-36E2-4B46-BD5D-CA0EAE3B646C}" destId="{2EFCE9A1-78EE-437F-B2E5-60535754B476}" srcOrd="0" destOrd="0" presId="urn:microsoft.com/office/officeart/2005/8/layout/default"/>
    <dgm:cxn modelId="{C3E23DE8-84FD-4898-9C8A-ADC5F8FDB18A}" srcId="{98440699-8B8A-4F2B-9E01-ED832EA873D1}" destId="{12B4BBEE-6668-498D-874A-E8CA815DFD06}" srcOrd="4" destOrd="0" parTransId="{8F4F1F40-390B-44BF-B492-153FB9E771B3}" sibTransId="{FE654E3C-0111-4E61-9919-03CB59FACD9F}"/>
    <dgm:cxn modelId="{F4C29FB3-217D-4592-8F76-013CBE46F618}" srcId="{98440699-8B8A-4F2B-9E01-ED832EA873D1}" destId="{D01123A4-DEDF-4C61-956C-09E76BA63598}" srcOrd="3" destOrd="0" parTransId="{9A861406-0FB6-497E-9EC8-6A657B03B986}" sibTransId="{D3AAECA7-A9A9-4A10-83EC-BE29C92DEEAB}"/>
    <dgm:cxn modelId="{C75D7CFA-06A4-46AF-8348-66C41EF2122A}" srcId="{98440699-8B8A-4F2B-9E01-ED832EA873D1}" destId="{A5C0E075-3B04-414A-80CD-73B60D153BCB}" srcOrd="2" destOrd="0" parTransId="{4CB50FDC-B579-46E0-B109-36C2A81BDF3A}" sibTransId="{8E82EB38-8B82-439C-A4BA-CAEED694DD0D}"/>
    <dgm:cxn modelId="{C701B5AD-E614-4831-873E-15F5E0E69305}" type="presOf" srcId="{53F3DB5B-4C89-48A5-83FF-5F428545AEA7}" destId="{9D3221C8-CF2D-404C-924D-BA56DFE2585B}" srcOrd="0" destOrd="0" presId="urn:microsoft.com/office/officeart/2005/8/layout/default"/>
    <dgm:cxn modelId="{64DF70CD-E3BA-4B56-A2BD-F25FEF89F2C8}" type="presOf" srcId="{12B4BBEE-6668-498D-874A-E8CA815DFD06}" destId="{B102121C-C68D-4273-BA1B-B85F6585AE55}" srcOrd="0" destOrd="0" presId="urn:microsoft.com/office/officeart/2005/8/layout/default"/>
    <dgm:cxn modelId="{171F0CCB-2FCF-4067-A5AD-A4F19C1F71C8}" srcId="{98440699-8B8A-4F2B-9E01-ED832EA873D1}" destId="{53F3DB5B-4C89-48A5-83FF-5F428545AEA7}" srcOrd="0" destOrd="0" parTransId="{7F325FC4-F5CB-459C-B426-F64F325E2974}" sibTransId="{13F814B3-4F20-4AC3-B938-7E3BD718903B}"/>
    <dgm:cxn modelId="{DD8BE49D-C6C0-41CA-B858-A2FD23EE1DBB}" type="presOf" srcId="{D01123A4-DEDF-4C61-956C-09E76BA63598}" destId="{E16B9B27-F923-4B04-9E94-D70D7D51CEE5}" srcOrd="0" destOrd="0" presId="urn:microsoft.com/office/officeart/2005/8/layout/default"/>
    <dgm:cxn modelId="{DBE5FF5D-0CBA-4945-B37E-9428E9A353B4}" type="presOf" srcId="{98440699-8B8A-4F2B-9E01-ED832EA873D1}" destId="{702C6247-A86E-4A9C-B3A7-5B314E8CC60E}" srcOrd="0" destOrd="0" presId="urn:microsoft.com/office/officeart/2005/8/layout/default"/>
    <dgm:cxn modelId="{B5D3147E-5394-4F5C-B31A-22BE69CE02A5}" srcId="{98440699-8B8A-4F2B-9E01-ED832EA873D1}" destId="{A62C54E8-36E2-4B46-BD5D-CA0EAE3B646C}" srcOrd="1" destOrd="0" parTransId="{A8CC21C2-8D01-4D22-9700-862999DDE6FC}" sibTransId="{EF1D91E7-422B-4120-B101-B09901A3A3F6}"/>
    <dgm:cxn modelId="{7EFAB43C-945B-496F-AB81-1DEA8622A30D}" type="presParOf" srcId="{702C6247-A86E-4A9C-B3A7-5B314E8CC60E}" destId="{9D3221C8-CF2D-404C-924D-BA56DFE2585B}" srcOrd="0" destOrd="0" presId="urn:microsoft.com/office/officeart/2005/8/layout/default"/>
    <dgm:cxn modelId="{C5AF64A9-EE3C-431D-B496-546B8FD82B19}" type="presParOf" srcId="{702C6247-A86E-4A9C-B3A7-5B314E8CC60E}" destId="{BA7D14B4-A109-4280-A3F3-120C909E8223}" srcOrd="1" destOrd="0" presId="urn:microsoft.com/office/officeart/2005/8/layout/default"/>
    <dgm:cxn modelId="{0E30CBE2-4C6F-4119-BF58-E36B67E2EB03}" type="presParOf" srcId="{702C6247-A86E-4A9C-B3A7-5B314E8CC60E}" destId="{2EFCE9A1-78EE-437F-B2E5-60535754B476}" srcOrd="2" destOrd="0" presId="urn:microsoft.com/office/officeart/2005/8/layout/default"/>
    <dgm:cxn modelId="{B4AAC634-C10F-4C68-9B7A-C0A35A0E0763}" type="presParOf" srcId="{702C6247-A86E-4A9C-B3A7-5B314E8CC60E}" destId="{3115D0A7-AE72-4476-9146-0A29F95AD0F7}" srcOrd="3" destOrd="0" presId="urn:microsoft.com/office/officeart/2005/8/layout/default"/>
    <dgm:cxn modelId="{DB0A470B-B028-4015-9D98-CF045392A959}" type="presParOf" srcId="{702C6247-A86E-4A9C-B3A7-5B314E8CC60E}" destId="{54D42ED2-7C5F-40E9-806A-4D5D9924EB02}" srcOrd="4" destOrd="0" presId="urn:microsoft.com/office/officeart/2005/8/layout/default"/>
    <dgm:cxn modelId="{1DE08470-6063-4016-AA15-17D2BBE35F41}" type="presParOf" srcId="{702C6247-A86E-4A9C-B3A7-5B314E8CC60E}" destId="{10365364-CD13-4A7F-AD03-83969D82A52C}" srcOrd="5" destOrd="0" presId="urn:microsoft.com/office/officeart/2005/8/layout/default"/>
    <dgm:cxn modelId="{0C01E974-D98D-4A43-BEB4-C55D7D9F4FCA}" type="presParOf" srcId="{702C6247-A86E-4A9C-B3A7-5B314E8CC60E}" destId="{E16B9B27-F923-4B04-9E94-D70D7D51CEE5}" srcOrd="6" destOrd="0" presId="urn:microsoft.com/office/officeart/2005/8/layout/default"/>
    <dgm:cxn modelId="{772A1B43-BC42-482C-8238-38B4ED8B9C63}" type="presParOf" srcId="{702C6247-A86E-4A9C-B3A7-5B314E8CC60E}" destId="{D58AC1D3-AF27-41FA-A15B-4B56EB035CA9}" srcOrd="7" destOrd="0" presId="urn:microsoft.com/office/officeart/2005/8/layout/default"/>
    <dgm:cxn modelId="{FDF460FF-A0F4-4156-84D0-1FE17B217B5F}" type="presParOf" srcId="{702C6247-A86E-4A9C-B3A7-5B314E8CC60E}" destId="{B102121C-C68D-4273-BA1B-B85F6585AE5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B812B0D-6E36-44B0-B92D-E41B44991820}"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0CDF7A-C943-485A-A8B5-E294D132B6D9}" type="slidenum">
              <a:rPr lang="en-US" smtClean="0"/>
              <a:t>‹#›</a:t>
            </a:fld>
            <a:endParaRPr lang="en-US"/>
          </a:p>
        </p:txBody>
      </p:sp>
    </p:spTree>
    <p:extLst>
      <p:ext uri="{BB962C8B-B14F-4D97-AF65-F5344CB8AC3E}">
        <p14:creationId xmlns:p14="http://schemas.microsoft.com/office/powerpoint/2010/main" val="328165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B0D-6E36-44B0-B92D-E41B44991820}"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CDF7A-C943-485A-A8B5-E294D132B6D9}" type="slidenum">
              <a:rPr lang="en-US" smtClean="0"/>
              <a:t>‹#›</a:t>
            </a:fld>
            <a:endParaRPr lang="en-US"/>
          </a:p>
        </p:txBody>
      </p:sp>
    </p:spTree>
    <p:extLst>
      <p:ext uri="{BB962C8B-B14F-4D97-AF65-F5344CB8AC3E}">
        <p14:creationId xmlns:p14="http://schemas.microsoft.com/office/powerpoint/2010/main" val="180857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B0D-6E36-44B0-B92D-E41B44991820}"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CDF7A-C943-485A-A8B5-E294D132B6D9}" type="slidenum">
              <a:rPr lang="en-US" smtClean="0"/>
              <a:t>‹#›</a:t>
            </a:fld>
            <a:endParaRPr lang="en-US"/>
          </a:p>
        </p:txBody>
      </p:sp>
    </p:spTree>
    <p:extLst>
      <p:ext uri="{BB962C8B-B14F-4D97-AF65-F5344CB8AC3E}">
        <p14:creationId xmlns:p14="http://schemas.microsoft.com/office/powerpoint/2010/main" val="38332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B0D-6E36-44B0-B92D-E41B44991820}"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CDF7A-C943-485A-A8B5-E294D132B6D9}" type="slidenum">
              <a:rPr lang="en-US" smtClean="0"/>
              <a:t>‹#›</a:t>
            </a:fld>
            <a:endParaRPr lang="en-US"/>
          </a:p>
        </p:txBody>
      </p:sp>
    </p:spTree>
    <p:extLst>
      <p:ext uri="{BB962C8B-B14F-4D97-AF65-F5344CB8AC3E}">
        <p14:creationId xmlns:p14="http://schemas.microsoft.com/office/powerpoint/2010/main" val="361106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12B0D-6E36-44B0-B92D-E41B44991820}"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CDF7A-C943-485A-A8B5-E294D132B6D9}" type="slidenum">
              <a:rPr lang="en-US" smtClean="0"/>
              <a:t>‹#›</a:t>
            </a:fld>
            <a:endParaRPr lang="en-US"/>
          </a:p>
        </p:txBody>
      </p:sp>
    </p:spTree>
    <p:extLst>
      <p:ext uri="{BB962C8B-B14F-4D97-AF65-F5344CB8AC3E}">
        <p14:creationId xmlns:p14="http://schemas.microsoft.com/office/powerpoint/2010/main" val="113230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812B0D-6E36-44B0-B92D-E41B44991820}"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CDF7A-C943-485A-A8B5-E294D132B6D9}" type="slidenum">
              <a:rPr lang="en-US" smtClean="0"/>
              <a:t>‹#›</a:t>
            </a:fld>
            <a:endParaRPr lang="en-US"/>
          </a:p>
        </p:txBody>
      </p:sp>
    </p:spTree>
    <p:extLst>
      <p:ext uri="{BB962C8B-B14F-4D97-AF65-F5344CB8AC3E}">
        <p14:creationId xmlns:p14="http://schemas.microsoft.com/office/powerpoint/2010/main" val="232618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812B0D-6E36-44B0-B92D-E41B44991820}"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0CDF7A-C943-485A-A8B5-E294D132B6D9}" type="slidenum">
              <a:rPr lang="en-US" smtClean="0"/>
              <a:t>‹#›</a:t>
            </a:fld>
            <a:endParaRPr lang="en-US"/>
          </a:p>
        </p:txBody>
      </p:sp>
    </p:spTree>
    <p:extLst>
      <p:ext uri="{BB962C8B-B14F-4D97-AF65-F5344CB8AC3E}">
        <p14:creationId xmlns:p14="http://schemas.microsoft.com/office/powerpoint/2010/main" val="137806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812B0D-6E36-44B0-B92D-E41B44991820}"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0CDF7A-C943-485A-A8B5-E294D132B6D9}" type="slidenum">
              <a:rPr lang="en-US" smtClean="0"/>
              <a:t>‹#›</a:t>
            </a:fld>
            <a:endParaRPr lang="en-US"/>
          </a:p>
        </p:txBody>
      </p:sp>
    </p:spTree>
    <p:extLst>
      <p:ext uri="{BB962C8B-B14F-4D97-AF65-F5344CB8AC3E}">
        <p14:creationId xmlns:p14="http://schemas.microsoft.com/office/powerpoint/2010/main" val="190780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12B0D-6E36-44B0-B92D-E41B44991820}"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0CDF7A-C943-485A-A8B5-E294D132B6D9}" type="slidenum">
              <a:rPr lang="en-US" smtClean="0"/>
              <a:t>‹#›</a:t>
            </a:fld>
            <a:endParaRPr lang="en-US"/>
          </a:p>
        </p:txBody>
      </p:sp>
    </p:spTree>
    <p:extLst>
      <p:ext uri="{BB962C8B-B14F-4D97-AF65-F5344CB8AC3E}">
        <p14:creationId xmlns:p14="http://schemas.microsoft.com/office/powerpoint/2010/main" val="343179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BB812B0D-6E36-44B0-B92D-E41B44991820}"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90CDF7A-C943-485A-A8B5-E294D132B6D9}" type="slidenum">
              <a:rPr lang="en-US" smtClean="0"/>
              <a:t>‹#›</a:t>
            </a:fld>
            <a:endParaRPr lang="en-US"/>
          </a:p>
        </p:txBody>
      </p:sp>
    </p:spTree>
    <p:extLst>
      <p:ext uri="{BB962C8B-B14F-4D97-AF65-F5344CB8AC3E}">
        <p14:creationId xmlns:p14="http://schemas.microsoft.com/office/powerpoint/2010/main" val="237529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BB812B0D-6E36-44B0-B92D-E41B44991820}" type="datetimeFigureOut">
              <a:rPr lang="en-US" smtClean="0"/>
              <a:t>1/25/2023</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A90CDF7A-C943-485A-A8B5-E294D132B6D9}" type="slidenum">
              <a:rPr lang="en-US" smtClean="0"/>
              <a:t>‹#›</a:t>
            </a:fld>
            <a:endParaRPr lang="en-US"/>
          </a:p>
        </p:txBody>
      </p:sp>
    </p:spTree>
    <p:extLst>
      <p:ext uri="{BB962C8B-B14F-4D97-AF65-F5344CB8AC3E}">
        <p14:creationId xmlns:p14="http://schemas.microsoft.com/office/powerpoint/2010/main" val="361344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B812B0D-6E36-44B0-B92D-E41B44991820}" type="datetimeFigureOut">
              <a:rPr lang="en-US" smtClean="0"/>
              <a:t>1/25/2023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A90CDF7A-C943-485A-A8B5-E294D132B6D9}" type="slidenum">
              <a:rPr lang="en-US" smtClean="0"/>
              <a:t>‹#›</a:t>
            </a:fld>
            <a:endParaRPr lang="en-US"/>
          </a:p>
        </p:txBody>
      </p:sp>
    </p:spTree>
    <p:extLst>
      <p:ext uri="{BB962C8B-B14F-4D97-AF65-F5344CB8AC3E}">
        <p14:creationId xmlns:p14="http://schemas.microsoft.com/office/powerpoint/2010/main" val="322250402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2.xml"/><Relationship Id="rId7" Type="http://schemas.openxmlformats.org/officeDocument/2006/relationships/image" Target="../media/image2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32.png"/><Relationship Id="rId5" Type="http://schemas.openxmlformats.org/officeDocument/2006/relationships/diagramColors" Target="../diagrams/colors2.xml"/><Relationship Id="rId10" Type="http://schemas.openxmlformats.org/officeDocument/2006/relationships/image" Target="../media/image31.png"/><Relationship Id="rId4" Type="http://schemas.openxmlformats.org/officeDocument/2006/relationships/diagramQuickStyle" Target="../diagrams/quickStyle2.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2152" y="333911"/>
            <a:ext cx="8008539" cy="1323439"/>
          </a:xfrm>
          <a:prstGeom prst="rect">
            <a:avLst/>
          </a:prstGeom>
          <a:noFill/>
        </p:spPr>
        <p:txBody>
          <a:bodyPr wrap="none" lIns="91440" tIns="45720" rIns="91440" bIns="45720">
            <a:spAutoFit/>
          </a:bodyPr>
          <a:lstStyle/>
          <a:p>
            <a:pPr algn="ctr"/>
            <a:r>
              <a:rPr lang="en-US" sz="8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Acute Kidney Injury</a:t>
            </a:r>
            <a:endPar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1177118" y="5337008"/>
            <a:ext cx="9573070"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Presented by CDI, HIM, and CDAD</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Rectangle 6"/>
          <p:cNvSpPr/>
          <p:nvPr/>
        </p:nvSpPr>
        <p:spPr>
          <a:xfrm>
            <a:off x="9065647" y="6131351"/>
            <a:ext cx="2627194" cy="523220"/>
          </a:xfrm>
          <a:prstGeom prst="rect">
            <a:avLst/>
          </a:prstGeom>
          <a:noFill/>
        </p:spPr>
        <p:txBody>
          <a:bodyPr wrap="none" lIns="91440" tIns="45720" rIns="91440" bIns="45720">
            <a:spAutoFit/>
          </a:bodyPr>
          <a:lstStyle/>
          <a:p>
            <a:pPr algn="ctr"/>
            <a:r>
              <a:rPr lang="en-US" sz="2800" b="1" cap="none" spc="50" dirty="0" smtClean="0">
                <a:ln w="0"/>
                <a:solidFill>
                  <a:schemeClr val="bg2"/>
                </a:solidFill>
                <a:effectLst>
                  <a:innerShdw blurRad="63500" dist="50800" dir="13500000">
                    <a:srgbClr val="000000">
                      <a:alpha val="50000"/>
                    </a:srgbClr>
                  </a:innerShdw>
                </a:effectLst>
              </a:rPr>
              <a:t>September 2022</a:t>
            </a:r>
            <a:endParaRPr lang="en-US" sz="2800" b="1" cap="none" spc="50" dirty="0">
              <a:ln w="0"/>
              <a:solidFill>
                <a:schemeClr val="bg2"/>
              </a:solidFill>
              <a:effectLst>
                <a:innerShdw blurRad="63500" dist="50800" dir="13500000">
                  <a:srgbClr val="000000">
                    <a:alpha val="50000"/>
                  </a:srgbClr>
                </a:inn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127" y="1657350"/>
            <a:ext cx="8783052" cy="3543300"/>
          </a:xfrm>
          <a:prstGeom prst="rect">
            <a:avLst/>
          </a:prstGeom>
        </p:spPr>
      </p:pic>
    </p:spTree>
    <p:extLst>
      <p:ext uri="{BB962C8B-B14F-4D97-AF65-F5344CB8AC3E}">
        <p14:creationId xmlns:p14="http://schemas.microsoft.com/office/powerpoint/2010/main" val="13676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txBox="1">
            <a:spLocks/>
          </p:cNvSpPr>
          <p:nvPr/>
        </p:nvSpPr>
        <p:spPr>
          <a:xfrm>
            <a:off x="2577015" y="370439"/>
            <a:ext cx="7024744" cy="1143000"/>
          </a:xfrm>
          <a:prstGeom prst="rect">
            <a:avLst/>
          </a:prstGeom>
        </p:spPr>
        <p:txBody>
          <a:bodyPr/>
          <a:lst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a:lstStyle>
          <a:p>
            <a:pPr algn="ctr"/>
            <a:r>
              <a:rPr lang="en-US" b="1" dirty="0" smtClean="0">
                <a:solidFill>
                  <a:srgbClr val="7030A0"/>
                </a:solidFill>
              </a:rPr>
              <a:t>ACUTE RENAL FAILURE</a:t>
            </a:r>
            <a:endParaRPr lang="en-US" b="1" dirty="0">
              <a:solidFill>
                <a:srgbClr val="7030A0"/>
              </a:solidFill>
            </a:endParaRPr>
          </a:p>
        </p:txBody>
      </p:sp>
      <p:sp>
        <p:nvSpPr>
          <p:cNvPr id="3" name="Content Placeholder 2"/>
          <p:cNvSpPr txBox="1">
            <a:spLocks/>
          </p:cNvSpPr>
          <p:nvPr/>
        </p:nvSpPr>
        <p:spPr>
          <a:xfrm>
            <a:off x="819933" y="1752152"/>
            <a:ext cx="10538908" cy="3508977"/>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chemeClr val="bg1"/>
              </a:buClr>
              <a:buSzPct val="76000"/>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3E3D2D"/>
                </a:solidFill>
                <a:effectLst/>
                <a:uLnTx/>
                <a:uFillTx/>
                <a:latin typeface="Century Gothic"/>
                <a:ea typeface="+mn-ea"/>
                <a:cs typeface="+mn-cs"/>
              </a:rPr>
              <a:t>Also known as Acute kidney injury</a:t>
            </a:r>
          </a:p>
          <a:p>
            <a:pPr marR="0" lvl="0" algn="l" defTabSz="914400" rtl="0" eaLnBrk="1" fontAlgn="auto" latinLnBrk="0" hangingPunct="1">
              <a:lnSpc>
                <a:spcPct val="100000"/>
              </a:lnSpc>
              <a:spcBef>
                <a:spcPct val="20000"/>
              </a:spcBef>
              <a:spcAft>
                <a:spcPts val="0"/>
              </a:spcAft>
              <a:buClr>
                <a:schemeClr val="bg1"/>
              </a:buClr>
              <a:buSzPct val="76000"/>
              <a:buFont typeface="Wingdings" panose="05000000000000000000" pitchFamily="2" charset="2"/>
              <a:buChar char="Ø"/>
              <a:tabLst/>
              <a:defRPr/>
            </a:pPr>
            <a:endParaRPr kumimoji="0" lang="en-US" sz="2400" b="0" i="0" u="none" strike="noStrike" kern="1200" cap="none" spc="0" normalizeH="0" baseline="0" noProof="0" dirty="0" smtClean="0">
              <a:ln>
                <a:noFill/>
              </a:ln>
              <a:solidFill>
                <a:srgbClr val="3E3D2D"/>
              </a:solidFill>
              <a:effectLst/>
              <a:uLnTx/>
              <a:uFillTx/>
              <a:latin typeface="Century Gothic"/>
              <a:ea typeface="+mn-ea"/>
              <a:cs typeface="+mn-cs"/>
            </a:endParaRPr>
          </a:p>
          <a:p>
            <a:pPr marR="0" lvl="0" algn="l" defTabSz="914400" rtl="0" eaLnBrk="1" fontAlgn="auto" latinLnBrk="0" hangingPunct="1">
              <a:lnSpc>
                <a:spcPct val="100000"/>
              </a:lnSpc>
              <a:spcBef>
                <a:spcPct val="20000"/>
              </a:spcBef>
              <a:spcAft>
                <a:spcPts val="0"/>
              </a:spcAft>
              <a:buClr>
                <a:schemeClr val="bg1"/>
              </a:buClr>
              <a:buSzPct val="76000"/>
              <a:buFont typeface="Wingdings" panose="05000000000000000000" pitchFamily="2" charset="2"/>
              <a:buChar char="Ø"/>
              <a:tabLst/>
              <a:defRPr/>
            </a:pPr>
            <a:r>
              <a:rPr kumimoji="0" lang="en-US" sz="2400" b="0" i="0" u="none" strike="noStrike" kern="1200" cap="none" spc="0" normalizeH="0" baseline="0" noProof="0" dirty="0" smtClean="0">
                <a:ln>
                  <a:noFill/>
                </a:ln>
                <a:solidFill>
                  <a:srgbClr val="3E3D2D"/>
                </a:solidFill>
                <a:effectLst/>
                <a:uLnTx/>
                <a:uFillTx/>
                <a:latin typeface="Century Gothic"/>
                <a:ea typeface="+mn-ea"/>
                <a:cs typeface="+mn-cs"/>
              </a:rPr>
              <a:t>Codes to N17.9</a:t>
            </a:r>
          </a:p>
          <a:p>
            <a:pPr marR="0" lvl="0" algn="l" defTabSz="914400" rtl="0" eaLnBrk="1" fontAlgn="auto" latinLnBrk="0" hangingPunct="1">
              <a:lnSpc>
                <a:spcPct val="100000"/>
              </a:lnSpc>
              <a:spcBef>
                <a:spcPct val="20000"/>
              </a:spcBef>
              <a:spcAft>
                <a:spcPts val="0"/>
              </a:spcAft>
              <a:buClr>
                <a:schemeClr val="bg1"/>
              </a:buClr>
              <a:buSzPct val="76000"/>
              <a:buFont typeface="Wingdings" panose="05000000000000000000" pitchFamily="2" charset="2"/>
              <a:buChar char="Ø"/>
              <a:tabLst/>
              <a:defRPr/>
            </a:pPr>
            <a:endParaRPr kumimoji="0" lang="en-US" sz="2400" b="0" i="0" u="none" strike="noStrike" kern="1200" cap="none" spc="0" normalizeH="0" baseline="0" noProof="0" dirty="0" smtClean="0">
              <a:ln>
                <a:noFill/>
              </a:ln>
              <a:solidFill>
                <a:srgbClr val="3E3D2D"/>
              </a:solidFill>
              <a:effectLst/>
              <a:uLnTx/>
              <a:uFillTx/>
              <a:latin typeface="Century Gothic"/>
              <a:ea typeface="+mn-ea"/>
              <a:cs typeface="+mn-cs"/>
            </a:endParaRPr>
          </a:p>
          <a:p>
            <a:pPr>
              <a:buClrTx/>
              <a:buFont typeface="Wingdings" panose="05000000000000000000" pitchFamily="2" charset="2"/>
              <a:buChar char="Ø"/>
            </a:pPr>
            <a:r>
              <a:rPr kumimoji="0" lang="en-US" sz="2400" b="0" i="0" u="none" strike="noStrike" kern="1200" cap="none" spc="0" normalizeH="0" baseline="0" noProof="0" dirty="0" smtClean="0">
                <a:ln>
                  <a:noFill/>
                </a:ln>
                <a:solidFill>
                  <a:srgbClr val="3E3D2D"/>
                </a:solidFill>
                <a:effectLst/>
                <a:uLnTx/>
                <a:uFillTx/>
                <a:latin typeface="Century Gothic"/>
                <a:ea typeface="+mn-ea"/>
                <a:cs typeface="+mn-cs"/>
              </a:rPr>
              <a:t>Many Providers document </a:t>
            </a:r>
            <a:r>
              <a:rPr kumimoji="0" lang="en-US" sz="2400" b="1" i="0" u="sng" strike="noStrike" kern="1200" cap="none" spc="0" normalizeH="0" baseline="0" noProof="0" dirty="0" smtClean="0">
                <a:ln>
                  <a:noFill/>
                </a:ln>
                <a:solidFill>
                  <a:srgbClr val="3E3D2D"/>
                </a:solidFill>
                <a:effectLst/>
                <a:uLnTx/>
                <a:uFillTx/>
                <a:latin typeface="Century Gothic"/>
                <a:ea typeface="+mn-ea"/>
                <a:cs typeface="+mn-cs"/>
              </a:rPr>
              <a:t>“AKI”, </a:t>
            </a:r>
            <a:r>
              <a:rPr kumimoji="0" lang="en-US" sz="2400" b="0" i="0" u="none" strike="noStrike" kern="1200" cap="none" spc="0" normalizeH="0" baseline="0" noProof="0" dirty="0" smtClean="0">
                <a:ln>
                  <a:noFill/>
                </a:ln>
                <a:solidFill>
                  <a:srgbClr val="3E3D2D"/>
                </a:solidFill>
                <a:effectLst/>
                <a:uLnTx/>
                <a:uFillTx/>
                <a:latin typeface="Century Gothic"/>
                <a:ea typeface="+mn-ea"/>
                <a:cs typeface="+mn-cs"/>
              </a:rPr>
              <a:t>however, </a:t>
            </a:r>
            <a:r>
              <a:rPr kumimoji="0" lang="en-US" sz="2400" b="1" i="0" u="sng" strike="noStrike" kern="1200" cap="none" spc="0" normalizeH="0" baseline="0" noProof="0" dirty="0" smtClean="0">
                <a:ln>
                  <a:noFill/>
                </a:ln>
                <a:solidFill>
                  <a:srgbClr val="3E3D2D"/>
                </a:solidFill>
                <a:effectLst/>
                <a:uLnTx/>
                <a:uFillTx/>
                <a:latin typeface="Century Gothic"/>
                <a:ea typeface="+mn-ea"/>
                <a:cs typeface="+mn-cs"/>
              </a:rPr>
              <a:t>this codes to “disorder of kidney and ureter, unspecified’’</a:t>
            </a:r>
            <a:r>
              <a:rPr kumimoji="0" lang="en-US" sz="2400" b="0" i="0" u="none" strike="noStrike" kern="1200" cap="none" spc="0" normalizeH="0" baseline="0" noProof="0" dirty="0" smtClean="0">
                <a:ln>
                  <a:noFill/>
                </a:ln>
                <a:solidFill>
                  <a:srgbClr val="3E3D2D"/>
                </a:solidFill>
                <a:effectLst/>
                <a:uLnTx/>
                <a:uFillTx/>
                <a:latin typeface="Century Gothic"/>
                <a:ea typeface="+mn-ea"/>
                <a:cs typeface="+mn-cs"/>
              </a:rPr>
              <a:t>.  </a:t>
            </a:r>
            <a:r>
              <a:rPr kumimoji="0" lang="en-US" sz="2400" b="1" i="0" u="sng" strike="noStrike" kern="1200" cap="none" spc="0" normalizeH="0" baseline="0" noProof="0" dirty="0" smtClean="0">
                <a:ln>
                  <a:noFill/>
                </a:ln>
                <a:solidFill>
                  <a:srgbClr val="3E3D2D"/>
                </a:solidFill>
                <a:effectLst/>
                <a:uLnTx/>
                <a:uFillTx/>
                <a:latin typeface="Century Gothic"/>
                <a:ea typeface="+mn-ea"/>
                <a:cs typeface="+mn-cs"/>
              </a:rPr>
              <a:t>Must be spelled out </a:t>
            </a:r>
            <a:r>
              <a:rPr kumimoji="0" lang="en-US" sz="2400" b="0" i="0" u="none" strike="noStrike" kern="1200" cap="none" spc="0" normalizeH="0" baseline="0" noProof="0" dirty="0" smtClean="0">
                <a:ln>
                  <a:noFill/>
                </a:ln>
                <a:solidFill>
                  <a:srgbClr val="3E3D2D"/>
                </a:solidFill>
                <a:effectLst/>
                <a:uLnTx/>
                <a:uFillTx/>
                <a:latin typeface="Century Gothic"/>
                <a:ea typeface="+mn-ea"/>
                <a:cs typeface="+mn-cs"/>
              </a:rPr>
              <a:t>at least once in the medical record.  If not, CDI</a:t>
            </a:r>
            <a:r>
              <a:rPr kumimoji="0" lang="en-US" sz="2400" b="0" i="0" u="none" strike="noStrike" kern="1200" cap="none" spc="0" normalizeH="0" noProof="0" dirty="0" smtClean="0">
                <a:ln>
                  <a:noFill/>
                </a:ln>
                <a:solidFill>
                  <a:srgbClr val="3E3D2D"/>
                </a:solidFill>
                <a:effectLst/>
                <a:uLnTx/>
                <a:uFillTx/>
                <a:latin typeface="Century Gothic"/>
                <a:ea typeface="+mn-ea"/>
                <a:cs typeface="+mn-cs"/>
              </a:rPr>
              <a:t> and HIM</a:t>
            </a:r>
            <a:r>
              <a:rPr kumimoji="0" lang="en-US" sz="2400" b="0" i="0" u="none" strike="noStrike" kern="1200" cap="none" spc="0" normalizeH="0" baseline="0" noProof="0" dirty="0" smtClean="0">
                <a:ln>
                  <a:noFill/>
                </a:ln>
                <a:solidFill>
                  <a:srgbClr val="3E3D2D"/>
                </a:solidFill>
                <a:effectLst/>
                <a:uLnTx/>
                <a:uFillTx/>
                <a:latin typeface="Century Gothic"/>
                <a:ea typeface="+mn-ea"/>
                <a:cs typeface="+mn-cs"/>
              </a:rPr>
              <a:t> must query the Physician for clarification of the abbreviation meaning.</a:t>
            </a:r>
          </a:p>
          <a:p>
            <a:pPr>
              <a:buClrTx/>
              <a:buFont typeface="Wingdings" panose="05000000000000000000" pitchFamily="2" charset="2"/>
              <a:buChar char="Ø"/>
            </a:pPr>
            <a:endParaRPr kumimoji="0" lang="en-US" sz="2400" b="0" i="0" u="none" strike="noStrike" kern="1200" cap="none" spc="0" normalizeH="0" baseline="0" noProof="0" dirty="0" smtClean="0">
              <a:ln>
                <a:noFill/>
              </a:ln>
              <a:solidFill>
                <a:srgbClr val="3E3D2D"/>
              </a:solidFill>
              <a:effectLst/>
              <a:uLnTx/>
              <a:uFillTx/>
              <a:latin typeface="Century Gothic"/>
              <a:ea typeface="+mn-ea"/>
              <a:cs typeface="+mn-cs"/>
            </a:endParaRPr>
          </a:p>
          <a:p>
            <a:pPr marR="0" lvl="0" algn="l" defTabSz="914400" rtl="0" eaLnBrk="1" fontAlgn="auto" latinLnBrk="0" hangingPunct="1">
              <a:lnSpc>
                <a:spcPct val="100000"/>
              </a:lnSpc>
              <a:spcBef>
                <a:spcPct val="20000"/>
              </a:spcBef>
              <a:spcAft>
                <a:spcPts val="0"/>
              </a:spcAft>
              <a:buClrTx/>
              <a:buSzPct val="76000"/>
              <a:buFont typeface="Wingdings" panose="05000000000000000000" pitchFamily="2" charset="2"/>
              <a:buChar char="Ø"/>
              <a:tabLst/>
              <a:defRPr/>
            </a:pPr>
            <a:r>
              <a:rPr kumimoji="0" lang="en-US" sz="2400" b="0" i="0" u="none" strike="noStrike" kern="1200" cap="none" spc="0" normalizeH="0" baseline="0" noProof="0" dirty="0" smtClean="0">
                <a:ln>
                  <a:noFill/>
                </a:ln>
                <a:solidFill>
                  <a:srgbClr val="3E3D2D"/>
                </a:solidFill>
                <a:effectLst/>
                <a:uLnTx/>
                <a:uFillTx/>
                <a:latin typeface="Century Gothic"/>
                <a:ea typeface="+mn-ea"/>
                <a:cs typeface="+mn-cs"/>
              </a:rPr>
              <a:t>Diagnostic criteria based on KDIGO</a:t>
            </a:r>
            <a:endParaRPr kumimoji="0" lang="en-US" sz="2400" b="0" i="0" u="none" strike="noStrike" kern="1200" cap="none" spc="0" normalizeH="0" baseline="0" noProof="0" dirty="0">
              <a:ln>
                <a:noFill/>
              </a:ln>
              <a:solidFill>
                <a:srgbClr val="3E3D2D"/>
              </a:solidFill>
              <a:effectLst/>
              <a:uLnTx/>
              <a:uFillTx/>
              <a:latin typeface="Century Gothic"/>
              <a:ea typeface="+mn-ea"/>
              <a:cs typeface="+mn-cs"/>
            </a:endParaRPr>
          </a:p>
        </p:txBody>
      </p:sp>
      <p:pic>
        <p:nvPicPr>
          <p:cNvPr id="4" name="Picture 3"/>
          <p:cNvPicPr>
            <a:picLocks noChangeAspect="1"/>
          </p:cNvPicPr>
          <p:nvPr/>
        </p:nvPicPr>
        <p:blipFill>
          <a:blip r:embed="rId2"/>
          <a:stretch>
            <a:fillRect/>
          </a:stretch>
        </p:blipFill>
        <p:spPr>
          <a:xfrm>
            <a:off x="9313596" y="827306"/>
            <a:ext cx="2266950" cy="2009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452" y="4467442"/>
            <a:ext cx="2142857" cy="1923834"/>
          </a:xfrm>
          <a:prstGeom prst="rect">
            <a:avLst/>
          </a:prstGeom>
        </p:spPr>
      </p:pic>
    </p:spTree>
    <p:extLst>
      <p:ext uri="{BB962C8B-B14F-4D97-AF65-F5344CB8AC3E}">
        <p14:creationId xmlns:p14="http://schemas.microsoft.com/office/powerpoint/2010/main" val="57247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2640" y="323850"/>
            <a:ext cx="8150636" cy="1316850"/>
          </a:xfrm>
          <a:prstGeom prst="rect">
            <a:avLst/>
          </a:prstGeom>
        </p:spPr>
      </p:pic>
      <p:pic>
        <p:nvPicPr>
          <p:cNvPr id="3" name="Picture 2"/>
          <p:cNvPicPr>
            <a:picLocks noChangeAspect="1"/>
          </p:cNvPicPr>
          <p:nvPr/>
        </p:nvPicPr>
        <p:blipFill>
          <a:blip r:embed="rId3"/>
          <a:stretch>
            <a:fillRect/>
          </a:stretch>
        </p:blipFill>
        <p:spPr>
          <a:xfrm>
            <a:off x="457200" y="1948316"/>
            <a:ext cx="10248900" cy="3099933"/>
          </a:xfrm>
          <a:prstGeom prst="rect">
            <a:avLst/>
          </a:prstGeom>
        </p:spPr>
      </p:pic>
      <p:pic>
        <p:nvPicPr>
          <p:cNvPr id="4" name="Picture 2" descr="https://encrypted-tbn0.gstatic.com/images?q=tbn:ANd9GcQS0oGrolXM_lTnv-kBp4lNbJQiSS8ffZhL5uQMZu_4yqZMgSpA637IIK2Diw&am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1" y="296475"/>
            <a:ext cx="1390650" cy="133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65021" y="5509465"/>
            <a:ext cx="7745704" cy="923330"/>
          </a:xfrm>
          <a:prstGeom prst="rect">
            <a:avLst/>
          </a:prstGeom>
          <a:noFill/>
        </p:spPr>
        <p:txBody>
          <a:bodyPr wrap="square" rtlCol="0">
            <a:spAutoFit/>
          </a:bodyPr>
          <a:lstStyle/>
          <a:p>
            <a:r>
              <a:rPr lang="en-US" dirty="0" smtClean="0">
                <a:solidFill>
                  <a:srgbClr val="C00000"/>
                </a:solidFill>
              </a:rPr>
              <a:t>** If patient’s baseline creatinine is not known, </a:t>
            </a:r>
            <a:r>
              <a:rPr lang="en-US" b="1" u="sng" dirty="0" smtClean="0">
                <a:solidFill>
                  <a:srgbClr val="C00000"/>
                </a:solidFill>
              </a:rPr>
              <a:t>KDIGO</a:t>
            </a:r>
            <a:r>
              <a:rPr lang="en-US" dirty="0" smtClean="0">
                <a:solidFill>
                  <a:srgbClr val="C00000"/>
                </a:solidFill>
              </a:rPr>
              <a:t> advises “the lowest </a:t>
            </a:r>
            <a:r>
              <a:rPr lang="en-US" dirty="0" err="1" smtClean="0">
                <a:solidFill>
                  <a:srgbClr val="C00000"/>
                </a:solidFill>
              </a:rPr>
              <a:t>SCr</a:t>
            </a:r>
            <a:r>
              <a:rPr lang="en-US" dirty="0" smtClean="0">
                <a:solidFill>
                  <a:srgbClr val="C00000"/>
                </a:solidFill>
              </a:rPr>
              <a:t> obtained during their hospital stay is usually equal to or greater than the baseline.  This </a:t>
            </a:r>
            <a:r>
              <a:rPr lang="en-US" dirty="0" err="1" smtClean="0">
                <a:solidFill>
                  <a:srgbClr val="C00000"/>
                </a:solidFill>
              </a:rPr>
              <a:t>SCr</a:t>
            </a:r>
            <a:r>
              <a:rPr lang="en-US" dirty="0" smtClean="0">
                <a:solidFill>
                  <a:srgbClr val="C00000"/>
                </a:solidFill>
              </a:rPr>
              <a:t> should be used to diagnosis (and stage) acute kidney injury</a:t>
            </a:r>
            <a:endParaRPr lang="en-US" dirty="0">
              <a:solidFill>
                <a:srgbClr val="C00000"/>
              </a:solidFill>
            </a:endParaRPr>
          </a:p>
        </p:txBody>
      </p:sp>
      <p:pic>
        <p:nvPicPr>
          <p:cNvPr id="6" name="Picture 5"/>
          <p:cNvPicPr>
            <a:picLocks noChangeAspect="1"/>
          </p:cNvPicPr>
          <p:nvPr/>
        </p:nvPicPr>
        <p:blipFill>
          <a:blip r:embed="rId5"/>
          <a:stretch>
            <a:fillRect/>
          </a:stretch>
        </p:blipFill>
        <p:spPr>
          <a:xfrm>
            <a:off x="9610725" y="4446032"/>
            <a:ext cx="2286000" cy="992743"/>
          </a:xfrm>
          <a:prstGeom prst="rect">
            <a:avLst/>
          </a:prstGeom>
        </p:spPr>
      </p:pic>
    </p:spTree>
    <p:extLst>
      <p:ext uri="{BB962C8B-B14F-4D97-AF65-F5344CB8AC3E}">
        <p14:creationId xmlns:p14="http://schemas.microsoft.com/office/powerpoint/2010/main" val="352475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631378" y="405110"/>
            <a:ext cx="889115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Examples of Acute Kidney Injury</a:t>
            </a:r>
            <a:endParaRPr lang="en-US" sz="5400" b="1" cap="none" spc="0" dirty="0">
              <a:ln/>
              <a:solidFill>
                <a:schemeClr val="accent3"/>
              </a:solidFill>
              <a:effectLst/>
            </a:endParaRPr>
          </a:p>
        </p:txBody>
      </p:sp>
      <p:sp>
        <p:nvSpPr>
          <p:cNvPr id="3" name="TextBox 2"/>
          <p:cNvSpPr txBox="1"/>
          <p:nvPr/>
        </p:nvSpPr>
        <p:spPr>
          <a:xfrm>
            <a:off x="342900" y="1724025"/>
            <a:ext cx="1133475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Patient admitted for 5 days..  No past labs, or previous documentation of any type of renal disease.   Received 2L IV fluid boluses in ED, and maintained on IVF NS @ 80ml/</a:t>
            </a:r>
            <a:r>
              <a:rPr lang="en-US" dirty="0" err="1" smtClean="0">
                <a:solidFill>
                  <a:schemeClr val="bg1"/>
                </a:solidFill>
              </a:rPr>
              <a:t>hr</a:t>
            </a:r>
            <a:endParaRPr lang="en-US" dirty="0" smtClean="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Renal labs (Creatinine) trending as follows</a:t>
            </a:r>
          </a:p>
          <a:p>
            <a:pPr marL="742950" lvl="1" indent="-285750">
              <a:buFont typeface="Arial" panose="020B0604020202020204" pitchFamily="34" charset="0"/>
              <a:buChar char="•"/>
            </a:pPr>
            <a:r>
              <a:rPr lang="en-US" dirty="0" smtClean="0">
                <a:solidFill>
                  <a:schemeClr val="bg1"/>
                </a:solidFill>
              </a:rPr>
              <a:t>Day 1:   Creatinine 1.67   (at this time, we are unaware if this is patient’s normal)</a:t>
            </a:r>
          </a:p>
          <a:p>
            <a:pPr marL="742950" lvl="1" indent="-285750">
              <a:buFont typeface="Arial" panose="020B0604020202020204" pitchFamily="34" charset="0"/>
              <a:buChar char="•"/>
            </a:pPr>
            <a:r>
              <a:rPr lang="en-US" dirty="0" smtClean="0">
                <a:solidFill>
                  <a:schemeClr val="bg1"/>
                </a:solidFill>
              </a:rPr>
              <a:t>Day 2:   Creatinine 1.59</a:t>
            </a:r>
          </a:p>
          <a:p>
            <a:pPr marL="742950" lvl="1" indent="-285750">
              <a:buFont typeface="Arial" panose="020B0604020202020204" pitchFamily="34" charset="0"/>
              <a:buChar char="•"/>
            </a:pPr>
            <a:r>
              <a:rPr lang="en-US" dirty="0" smtClean="0">
                <a:solidFill>
                  <a:schemeClr val="bg1"/>
                </a:solidFill>
              </a:rPr>
              <a:t>Day 3:   Creatinine 1.30</a:t>
            </a:r>
          </a:p>
          <a:p>
            <a:pPr marL="742950" lvl="1" indent="-285750">
              <a:buFont typeface="Arial" panose="020B0604020202020204" pitchFamily="34" charset="0"/>
              <a:buChar char="•"/>
            </a:pPr>
            <a:r>
              <a:rPr lang="en-US" dirty="0" smtClean="0">
                <a:solidFill>
                  <a:schemeClr val="bg1"/>
                </a:solidFill>
              </a:rPr>
              <a:t>Day 4:   Creatinine 1.06</a:t>
            </a:r>
          </a:p>
          <a:p>
            <a:pPr marL="742950" lvl="1" indent="-285750">
              <a:buFont typeface="Arial" panose="020B0604020202020204" pitchFamily="34" charset="0"/>
              <a:buChar char="•"/>
            </a:pPr>
            <a:r>
              <a:rPr lang="en-US" dirty="0" smtClean="0">
                <a:solidFill>
                  <a:schemeClr val="bg1"/>
                </a:solidFill>
              </a:rPr>
              <a:t>Day 5:   Creatinine 0.96</a:t>
            </a:r>
          </a:p>
        </p:txBody>
      </p:sp>
      <p:sp>
        <p:nvSpPr>
          <p:cNvPr id="4" name="TextBox 3"/>
          <p:cNvSpPr txBox="1"/>
          <p:nvPr/>
        </p:nvSpPr>
        <p:spPr>
          <a:xfrm flipH="1">
            <a:off x="342899" y="4469131"/>
            <a:ext cx="1147762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Per KIDIGO,  the lowest </a:t>
            </a:r>
            <a:r>
              <a:rPr lang="en-US" dirty="0" err="1" smtClean="0">
                <a:solidFill>
                  <a:schemeClr val="bg1"/>
                </a:solidFill>
              </a:rPr>
              <a:t>SCr</a:t>
            </a:r>
            <a:r>
              <a:rPr lang="en-US" dirty="0" smtClean="0">
                <a:solidFill>
                  <a:schemeClr val="bg1"/>
                </a:solidFill>
              </a:rPr>
              <a:t> obtained during a hospital stay is usually equal to or greater than patient’s baseline.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In this case, we would use the 0.96 </a:t>
            </a:r>
            <a:r>
              <a:rPr lang="en-US" dirty="0" err="1" smtClean="0">
                <a:solidFill>
                  <a:schemeClr val="bg1"/>
                </a:solidFill>
              </a:rPr>
              <a:t>SCr</a:t>
            </a:r>
            <a:r>
              <a:rPr lang="en-US" dirty="0" smtClean="0">
                <a:solidFill>
                  <a:schemeClr val="bg1"/>
                </a:solidFill>
              </a:rPr>
              <a:t> as patient’s baseline (as it was the lowest one during his stay).   0.96 x 1.5 = 1.44</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Since presenting </a:t>
            </a:r>
            <a:r>
              <a:rPr lang="en-US" dirty="0" err="1" smtClean="0">
                <a:solidFill>
                  <a:schemeClr val="bg1"/>
                </a:solidFill>
              </a:rPr>
              <a:t>SCr</a:t>
            </a:r>
            <a:r>
              <a:rPr lang="en-US" dirty="0" smtClean="0">
                <a:solidFill>
                  <a:schemeClr val="bg1"/>
                </a:solidFill>
              </a:rPr>
              <a:t> was 1.67, this is above 1.5x his baseline, thus supporting an acute kidney injury.   This is considered </a:t>
            </a:r>
            <a:r>
              <a:rPr lang="en-US" b="1" u="sng" dirty="0" smtClean="0">
                <a:solidFill>
                  <a:schemeClr val="bg1"/>
                </a:solidFill>
              </a:rPr>
              <a:t>RETROSPECTIVE validation as patient’s creatinine needed to be trended</a:t>
            </a:r>
            <a:r>
              <a:rPr lang="en-US" dirty="0" smtClean="0">
                <a:solidFill>
                  <a:schemeClr val="bg1"/>
                </a:solidFill>
              </a:rPr>
              <a:t>.  </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9134475" y="2551230"/>
            <a:ext cx="1999965" cy="1573095"/>
          </a:xfrm>
          <a:prstGeom prst="rect">
            <a:avLst/>
          </a:prstGeom>
        </p:spPr>
      </p:pic>
    </p:spTree>
    <p:extLst>
      <p:ext uri="{BB962C8B-B14F-4D97-AF65-F5344CB8AC3E}">
        <p14:creationId xmlns:p14="http://schemas.microsoft.com/office/powerpoint/2010/main" val="243036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898763" y="443210"/>
            <a:ext cx="915673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How to Document/Capture this!!</a:t>
            </a:r>
            <a:endParaRPr lang="en-US" sz="5400" b="1" cap="none" spc="0" dirty="0">
              <a:ln/>
              <a:solidFill>
                <a:schemeClr val="accent3"/>
              </a:solidFill>
              <a:effectLst/>
            </a:endParaRPr>
          </a:p>
        </p:txBody>
      </p:sp>
      <p:sp>
        <p:nvSpPr>
          <p:cNvPr id="3" name="TextBox 2"/>
          <p:cNvSpPr txBox="1"/>
          <p:nvPr/>
        </p:nvSpPr>
        <p:spPr>
          <a:xfrm>
            <a:off x="461969" y="1733550"/>
            <a:ext cx="11210925" cy="415498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solidFill>
                  <a:schemeClr val="bg1"/>
                </a:solidFill>
              </a:rPr>
              <a:t>In the H&amp;P:  Elevated Creatinine.. No known baseline.  Trend renal labs/creatinine.   Maintain IVF’s at 80ml/hr.  (if on nephrotoxic medications, these are usually held)</a:t>
            </a:r>
          </a:p>
          <a:p>
            <a:pPr marL="285750" indent="-285750">
              <a:buFont typeface="Wingdings" panose="05000000000000000000" pitchFamily="2" charset="2"/>
              <a:buChar char="Ø"/>
            </a:pPr>
            <a:endParaRPr lang="en-US" sz="2400" dirty="0">
              <a:solidFill>
                <a:schemeClr val="bg1"/>
              </a:solidFill>
            </a:endParaRPr>
          </a:p>
          <a:p>
            <a:pPr marL="285750" indent="-285750">
              <a:buFont typeface="Wingdings" panose="05000000000000000000" pitchFamily="2" charset="2"/>
              <a:buChar char="Ø"/>
            </a:pPr>
            <a:r>
              <a:rPr lang="en-US" sz="2400" dirty="0" smtClean="0">
                <a:solidFill>
                  <a:schemeClr val="bg1"/>
                </a:solidFill>
              </a:rPr>
              <a:t>Progress notes Day 1-3:  Elevated creatinine;  Creatinine trending down, remains on IVF’s at 80ml/</a:t>
            </a:r>
            <a:r>
              <a:rPr lang="en-US" sz="2400" dirty="0" err="1" smtClean="0">
                <a:solidFill>
                  <a:schemeClr val="bg1"/>
                </a:solidFill>
              </a:rPr>
              <a:t>hr</a:t>
            </a:r>
            <a:endParaRPr lang="en-US" sz="2400" dirty="0" smtClean="0">
              <a:solidFill>
                <a:schemeClr val="bg1"/>
              </a:solidFill>
            </a:endParaRPr>
          </a:p>
          <a:p>
            <a:pPr marL="285750" indent="-285750">
              <a:buFont typeface="Wingdings" panose="05000000000000000000" pitchFamily="2" charset="2"/>
              <a:buChar char="Ø"/>
            </a:pPr>
            <a:endParaRPr lang="en-US" sz="2400" dirty="0">
              <a:solidFill>
                <a:schemeClr val="bg1"/>
              </a:solidFill>
            </a:endParaRPr>
          </a:p>
          <a:p>
            <a:pPr marL="285750" indent="-285750">
              <a:buFont typeface="Wingdings" panose="05000000000000000000" pitchFamily="2" charset="2"/>
              <a:buChar char="Ø"/>
            </a:pPr>
            <a:r>
              <a:rPr lang="en-US" sz="2400" dirty="0" smtClean="0">
                <a:solidFill>
                  <a:schemeClr val="bg1"/>
                </a:solidFill>
              </a:rPr>
              <a:t>Progress note Day 4:  Creatinine down to 1.06 today, Suspecting an acute kidney injury on admission.  Will continue IVF resuscitation. </a:t>
            </a:r>
          </a:p>
          <a:p>
            <a:pPr marL="285750" indent="-285750">
              <a:buFont typeface="Wingdings" panose="05000000000000000000" pitchFamily="2" charset="2"/>
              <a:buChar char="Ø"/>
            </a:pPr>
            <a:endParaRPr lang="en-US" sz="2400" dirty="0">
              <a:solidFill>
                <a:schemeClr val="bg1"/>
              </a:solidFill>
            </a:endParaRPr>
          </a:p>
          <a:p>
            <a:pPr marL="285750" indent="-285750">
              <a:buFont typeface="Wingdings" panose="05000000000000000000" pitchFamily="2" charset="2"/>
              <a:buChar char="Ø"/>
            </a:pPr>
            <a:r>
              <a:rPr lang="en-US" sz="2400" dirty="0" smtClean="0">
                <a:solidFill>
                  <a:schemeClr val="bg1"/>
                </a:solidFill>
              </a:rPr>
              <a:t>Day 5 DC Summary:   Acute kidney injury;  Lowest </a:t>
            </a:r>
            <a:r>
              <a:rPr lang="en-US" sz="2400" dirty="0" err="1" smtClean="0">
                <a:solidFill>
                  <a:schemeClr val="bg1"/>
                </a:solidFill>
              </a:rPr>
              <a:t>SCr</a:t>
            </a:r>
            <a:r>
              <a:rPr lang="en-US" sz="2400" dirty="0" smtClean="0">
                <a:solidFill>
                  <a:schemeClr val="bg1"/>
                </a:solidFill>
              </a:rPr>
              <a:t> 0.96, Presented with </a:t>
            </a:r>
            <a:r>
              <a:rPr lang="en-US" sz="2400" dirty="0" err="1" smtClean="0">
                <a:solidFill>
                  <a:schemeClr val="bg1"/>
                </a:solidFill>
              </a:rPr>
              <a:t>SCr</a:t>
            </a:r>
            <a:r>
              <a:rPr lang="en-US" sz="2400" dirty="0" smtClean="0">
                <a:solidFill>
                  <a:schemeClr val="bg1"/>
                </a:solidFill>
              </a:rPr>
              <a:t> of  1.67 which is greater than 1.5x patient’s baseline of 0.96.  Was maintained on IV Fluids</a:t>
            </a:r>
            <a:endParaRPr lang="en-US" sz="24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63" y="190202"/>
            <a:ext cx="2514600" cy="1176338"/>
          </a:xfrm>
          <a:prstGeom prst="rect">
            <a:avLst/>
          </a:prstGeom>
        </p:spPr>
      </p:pic>
    </p:spTree>
    <p:extLst>
      <p:ext uri="{BB962C8B-B14F-4D97-AF65-F5344CB8AC3E}">
        <p14:creationId xmlns:p14="http://schemas.microsoft.com/office/powerpoint/2010/main" val="398688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90918" y="309860"/>
            <a:ext cx="1050537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lumMod val="75000"/>
                  </a:schemeClr>
                </a:solidFill>
                <a:effectLst/>
              </a:rPr>
              <a:t>Examples of Acute Kidney Injury </a:t>
            </a:r>
            <a:r>
              <a:rPr lang="en-US" sz="5400" b="1" cap="none" spc="0" dirty="0" err="1" smtClean="0">
                <a:ln/>
                <a:solidFill>
                  <a:schemeClr val="accent3">
                    <a:lumMod val="75000"/>
                  </a:schemeClr>
                </a:solidFill>
                <a:effectLst/>
              </a:rPr>
              <a:t>Con’t</a:t>
            </a:r>
            <a:endParaRPr lang="en-US" sz="5400" b="1" cap="none" spc="0" dirty="0">
              <a:ln/>
              <a:solidFill>
                <a:schemeClr val="accent3">
                  <a:lumMod val="75000"/>
                </a:schemeClr>
              </a:solidFill>
              <a:effectLst/>
            </a:endParaRPr>
          </a:p>
        </p:txBody>
      </p:sp>
      <p:sp>
        <p:nvSpPr>
          <p:cNvPr id="3" name="TextBox 2"/>
          <p:cNvSpPr txBox="1"/>
          <p:nvPr/>
        </p:nvSpPr>
        <p:spPr>
          <a:xfrm>
            <a:off x="276225" y="1485900"/>
            <a:ext cx="11525250"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When patient’s </a:t>
            </a:r>
            <a:r>
              <a:rPr lang="en-US" b="1" u="sng" dirty="0" smtClean="0">
                <a:solidFill>
                  <a:schemeClr val="bg1"/>
                </a:solidFill>
              </a:rPr>
              <a:t>baseline creatinine is known</a:t>
            </a:r>
            <a:r>
              <a:rPr lang="en-US" dirty="0" smtClean="0">
                <a:solidFill>
                  <a:schemeClr val="bg1"/>
                </a:solidFill>
              </a:rPr>
              <a:t>:</a:t>
            </a:r>
          </a:p>
          <a:p>
            <a:endParaRPr lang="en-US" dirty="0">
              <a:solidFill>
                <a:schemeClr val="bg1"/>
              </a:solidFill>
            </a:endParaRPr>
          </a:p>
          <a:p>
            <a:pPr marL="742950" lvl="1" indent="-285750">
              <a:buFont typeface="Wingdings" panose="05000000000000000000" pitchFamily="2" charset="2"/>
              <a:buChar char="Ø"/>
            </a:pPr>
            <a:r>
              <a:rPr lang="en-US" dirty="0" smtClean="0">
                <a:solidFill>
                  <a:schemeClr val="bg1"/>
                </a:solidFill>
              </a:rPr>
              <a:t>Presents with creatinine of 2.89</a:t>
            </a:r>
          </a:p>
          <a:p>
            <a:pPr marL="742950" lvl="1" indent="-285750">
              <a:buFont typeface="Wingdings" panose="05000000000000000000" pitchFamily="2" charset="2"/>
              <a:buChar char="Ø"/>
            </a:pPr>
            <a:endParaRPr lang="en-US" dirty="0">
              <a:solidFill>
                <a:schemeClr val="bg1"/>
              </a:solidFill>
            </a:endParaRPr>
          </a:p>
          <a:p>
            <a:pPr marL="742950" lvl="1" indent="-285750">
              <a:buFont typeface="Wingdings" panose="05000000000000000000" pitchFamily="2" charset="2"/>
              <a:buChar char="Ø"/>
            </a:pPr>
            <a:r>
              <a:rPr lang="en-US" dirty="0" smtClean="0">
                <a:solidFill>
                  <a:schemeClr val="bg1"/>
                </a:solidFill>
              </a:rPr>
              <a:t>Per H&amp;P:  Baseline creatinine of 1.14</a:t>
            </a:r>
          </a:p>
          <a:p>
            <a:pPr lvl="1"/>
            <a:r>
              <a:rPr lang="en-US" dirty="0" smtClean="0"/>
              <a:t> </a:t>
            </a:r>
            <a:endParaRPr lang="en-US" dirty="0"/>
          </a:p>
        </p:txBody>
      </p:sp>
      <p:sp>
        <p:nvSpPr>
          <p:cNvPr id="4" name="Rectangle 3"/>
          <p:cNvSpPr/>
          <p:nvPr/>
        </p:nvSpPr>
        <p:spPr>
          <a:xfrm>
            <a:off x="1527164" y="3240226"/>
            <a:ext cx="915673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lumMod val="75000"/>
                  </a:schemeClr>
                </a:solidFill>
                <a:effectLst/>
              </a:rPr>
              <a:t>How to Capture/Document this!!</a:t>
            </a:r>
            <a:endParaRPr lang="en-US" sz="5400" b="1" cap="none" spc="0" dirty="0">
              <a:ln/>
              <a:solidFill>
                <a:schemeClr val="accent3">
                  <a:lumMod val="75000"/>
                </a:schemeClr>
              </a:solidFill>
              <a:effectLst/>
            </a:endParaRPr>
          </a:p>
        </p:txBody>
      </p:sp>
      <p:sp>
        <p:nvSpPr>
          <p:cNvPr id="5" name="TextBox 4"/>
          <p:cNvSpPr txBox="1"/>
          <p:nvPr/>
        </p:nvSpPr>
        <p:spPr>
          <a:xfrm>
            <a:off x="280993" y="4532887"/>
            <a:ext cx="11325225"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H&amp;P:  Acute kidney injury</a:t>
            </a:r>
          </a:p>
          <a:p>
            <a:pPr marL="1200150" lvl="2" indent="-285750">
              <a:buFont typeface="Wingdings" panose="05000000000000000000" pitchFamily="2" charset="2"/>
              <a:buChar char="Ø"/>
            </a:pPr>
            <a:r>
              <a:rPr lang="en-US" dirty="0" smtClean="0">
                <a:solidFill>
                  <a:schemeClr val="bg1"/>
                </a:solidFill>
              </a:rPr>
              <a:t>Baseline creatinine of 1.14; presented with </a:t>
            </a:r>
            <a:r>
              <a:rPr lang="en-US" dirty="0" err="1" smtClean="0">
                <a:solidFill>
                  <a:schemeClr val="bg1"/>
                </a:solidFill>
              </a:rPr>
              <a:t>SCr</a:t>
            </a:r>
            <a:r>
              <a:rPr lang="en-US" dirty="0" smtClean="0">
                <a:solidFill>
                  <a:schemeClr val="bg1"/>
                </a:solidFill>
              </a:rPr>
              <a:t> of 2.89 which is greater than 1.5 x  his baseline</a:t>
            </a:r>
          </a:p>
          <a:p>
            <a:pPr marL="1200150" lvl="2" indent="-285750">
              <a:buFont typeface="Wingdings" panose="05000000000000000000" pitchFamily="2" charset="2"/>
              <a:buChar char="Ø"/>
            </a:pPr>
            <a:r>
              <a:rPr lang="en-US" dirty="0" smtClean="0">
                <a:solidFill>
                  <a:schemeClr val="bg1"/>
                </a:solidFill>
              </a:rPr>
              <a:t>Be sure to include treatment of (</a:t>
            </a:r>
            <a:r>
              <a:rPr lang="en-US" dirty="0" err="1" smtClean="0">
                <a:solidFill>
                  <a:schemeClr val="bg1"/>
                </a:solidFill>
              </a:rPr>
              <a:t>ie</a:t>
            </a:r>
            <a:r>
              <a:rPr lang="en-US" dirty="0" smtClean="0">
                <a:solidFill>
                  <a:schemeClr val="bg1"/>
                </a:solidFill>
              </a:rPr>
              <a:t>.. IVF’s, holding ACEI/ARB </a:t>
            </a:r>
            <a:r>
              <a:rPr lang="en-US" dirty="0" err="1" smtClean="0">
                <a:solidFill>
                  <a:schemeClr val="bg1"/>
                </a:solidFill>
              </a:rPr>
              <a:t>etc</a:t>
            </a:r>
            <a:r>
              <a:rPr lang="en-US" dirty="0" smtClean="0">
                <a:solidFill>
                  <a:schemeClr val="bg1"/>
                </a:solidFill>
              </a:rPr>
              <a:t>)</a:t>
            </a:r>
          </a:p>
          <a:p>
            <a:pPr marL="1200150" lvl="2" indent="-285750">
              <a:buFont typeface="Wingdings" panose="05000000000000000000" pitchFamily="2" charset="2"/>
              <a:buChar char="Ø"/>
            </a:pPr>
            <a:r>
              <a:rPr lang="en-US" dirty="0" smtClean="0">
                <a:solidFill>
                  <a:schemeClr val="bg1"/>
                </a:solidFill>
              </a:rPr>
              <a:t>Be sure to include in daily progress notes, and in DC Summary </a:t>
            </a: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6276975" y="1602521"/>
            <a:ext cx="2133600" cy="1295400"/>
          </a:xfrm>
          <a:prstGeom prst="rect">
            <a:avLst/>
          </a:prstGeom>
        </p:spPr>
      </p:pic>
    </p:spTree>
    <p:extLst>
      <p:ext uri="{BB962C8B-B14F-4D97-AF65-F5344CB8AC3E}">
        <p14:creationId xmlns:p14="http://schemas.microsoft.com/office/powerpoint/2010/main" val="1007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377201" y="128885"/>
            <a:ext cx="9361409"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smtClean="0">
                <a:ln/>
                <a:solidFill>
                  <a:schemeClr val="accent3"/>
                </a:solidFill>
                <a:effectLst/>
              </a:rPr>
              <a:t>Examples of Acute Kidney Injury </a:t>
            </a:r>
            <a:r>
              <a:rPr lang="en-US" sz="4800" b="1" cap="none" spc="0" dirty="0" err="1" smtClean="0">
                <a:ln/>
                <a:solidFill>
                  <a:schemeClr val="accent3"/>
                </a:solidFill>
                <a:effectLst/>
              </a:rPr>
              <a:t>Con’t</a:t>
            </a:r>
            <a:endParaRPr lang="en-US" sz="4800" b="1" cap="none" spc="0" dirty="0">
              <a:ln/>
              <a:solidFill>
                <a:schemeClr val="accent3"/>
              </a:solidFill>
              <a:effectLst/>
            </a:endParaRPr>
          </a:p>
        </p:txBody>
      </p:sp>
      <p:sp>
        <p:nvSpPr>
          <p:cNvPr id="3" name="TextBox 2"/>
          <p:cNvSpPr txBox="1"/>
          <p:nvPr/>
        </p:nvSpPr>
        <p:spPr>
          <a:xfrm>
            <a:off x="219074" y="1043523"/>
            <a:ext cx="11334750" cy="335476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bg1"/>
                </a:solidFill>
              </a:rPr>
              <a:t>Prospective Validation  (the &gt; 0.3 mg/</a:t>
            </a:r>
            <a:r>
              <a:rPr lang="en-US" sz="1600" dirty="0" err="1" smtClean="0">
                <a:solidFill>
                  <a:schemeClr val="bg1"/>
                </a:solidFill>
              </a:rPr>
              <a:t>dL</a:t>
            </a:r>
            <a:r>
              <a:rPr lang="en-US" sz="1600" dirty="0" smtClean="0">
                <a:solidFill>
                  <a:schemeClr val="bg1"/>
                </a:solidFill>
              </a:rPr>
              <a:t> criteria)</a:t>
            </a:r>
          </a:p>
          <a:p>
            <a:pPr marL="742950" lvl="1" indent="-285750">
              <a:buFont typeface="Wingdings" panose="05000000000000000000" pitchFamily="2" charset="2"/>
              <a:buChar char="Ø"/>
            </a:pPr>
            <a:r>
              <a:rPr lang="en-US" sz="1600" dirty="0" smtClean="0">
                <a:solidFill>
                  <a:schemeClr val="bg1"/>
                </a:solidFill>
              </a:rPr>
              <a:t>Patient comes in with normal/baseline creatinine</a:t>
            </a:r>
          </a:p>
          <a:p>
            <a:pPr marL="742950" lvl="1" indent="-285750">
              <a:buFont typeface="Wingdings" panose="05000000000000000000" pitchFamily="2" charset="2"/>
              <a:buChar char="Ø"/>
            </a:pPr>
            <a:endParaRPr lang="en-US" sz="1600" dirty="0">
              <a:solidFill>
                <a:schemeClr val="bg1"/>
              </a:solidFill>
            </a:endParaRPr>
          </a:p>
          <a:p>
            <a:pPr marL="742950" lvl="1" indent="-285750">
              <a:buFont typeface="Wingdings" panose="05000000000000000000" pitchFamily="2" charset="2"/>
              <a:buChar char="Ø"/>
            </a:pPr>
            <a:r>
              <a:rPr lang="en-US" sz="1600" dirty="0" smtClean="0">
                <a:solidFill>
                  <a:schemeClr val="bg1"/>
                </a:solidFill>
              </a:rPr>
              <a:t>48 hours or later, patient’s </a:t>
            </a:r>
            <a:r>
              <a:rPr lang="en-US" sz="1600" dirty="0" err="1" smtClean="0">
                <a:solidFill>
                  <a:schemeClr val="bg1"/>
                </a:solidFill>
              </a:rPr>
              <a:t>SCr</a:t>
            </a:r>
            <a:r>
              <a:rPr lang="en-US" sz="1600" dirty="0" smtClean="0">
                <a:solidFill>
                  <a:schemeClr val="bg1"/>
                </a:solidFill>
              </a:rPr>
              <a:t> must show an increase of at least 0.30 mg/</a:t>
            </a:r>
            <a:r>
              <a:rPr lang="en-US" sz="1600" dirty="0" err="1" smtClean="0">
                <a:solidFill>
                  <a:schemeClr val="bg1"/>
                </a:solidFill>
              </a:rPr>
              <a:t>dL</a:t>
            </a:r>
            <a:r>
              <a:rPr lang="en-US" sz="1600" dirty="0" smtClean="0">
                <a:solidFill>
                  <a:schemeClr val="bg1"/>
                </a:solidFill>
              </a:rPr>
              <a:t>  (this increase MUST be observed between the 2 values</a:t>
            </a:r>
          </a:p>
          <a:p>
            <a:pPr marL="742950" lvl="1" indent="-285750">
              <a:buFont typeface="Wingdings" panose="05000000000000000000" pitchFamily="2" charset="2"/>
              <a:buChar char="Ø"/>
            </a:pPr>
            <a:endParaRPr lang="en-US" sz="1600" dirty="0">
              <a:solidFill>
                <a:schemeClr val="bg1"/>
              </a:solidFill>
            </a:endParaRPr>
          </a:p>
          <a:p>
            <a:pPr marL="742950" lvl="1" indent="-285750">
              <a:buFont typeface="Wingdings" panose="05000000000000000000" pitchFamily="2" charset="2"/>
              <a:buChar char="Ø"/>
            </a:pPr>
            <a:r>
              <a:rPr lang="en-US" sz="1600" dirty="0" err="1" smtClean="0">
                <a:solidFill>
                  <a:schemeClr val="bg1"/>
                </a:solidFill>
              </a:rPr>
              <a:t>ie</a:t>
            </a:r>
            <a:r>
              <a:rPr lang="en-US" sz="1600" dirty="0" smtClean="0">
                <a:solidFill>
                  <a:schemeClr val="bg1"/>
                </a:solidFill>
              </a:rPr>
              <a:t>.  Patient admitted with Acute Systolic CHF;  Treating with 40mg IV Lasix twice daily.  </a:t>
            </a:r>
            <a:r>
              <a:rPr lang="en-US" sz="1600" b="1" u="sng" dirty="0" err="1" smtClean="0">
                <a:solidFill>
                  <a:schemeClr val="bg1"/>
                </a:solidFill>
              </a:rPr>
              <a:t>SCr</a:t>
            </a:r>
            <a:r>
              <a:rPr lang="en-US" sz="1600" b="1" u="sng" dirty="0" smtClean="0">
                <a:solidFill>
                  <a:schemeClr val="bg1"/>
                </a:solidFill>
              </a:rPr>
              <a:t> is 1.5 on admission and on day 2, </a:t>
            </a:r>
            <a:r>
              <a:rPr lang="en-US" sz="1600" b="1" u="sng" dirty="0" err="1" smtClean="0">
                <a:solidFill>
                  <a:schemeClr val="bg1"/>
                </a:solidFill>
              </a:rPr>
              <a:t>SCr</a:t>
            </a:r>
            <a:r>
              <a:rPr lang="en-US" sz="1600" b="1" u="sng" dirty="0" smtClean="0">
                <a:solidFill>
                  <a:schemeClr val="bg1"/>
                </a:solidFill>
              </a:rPr>
              <a:t> increases to 2.06 </a:t>
            </a:r>
            <a:r>
              <a:rPr lang="en-US" sz="1600" dirty="0" smtClean="0">
                <a:solidFill>
                  <a:schemeClr val="bg1"/>
                </a:solidFill>
              </a:rPr>
              <a:t>(this is a 0.56 mg/dl increase from presenting creatinine)</a:t>
            </a:r>
          </a:p>
          <a:p>
            <a:pPr marL="742950" lvl="1" indent="-285750">
              <a:buFont typeface="Wingdings" panose="05000000000000000000" pitchFamily="2" charset="2"/>
              <a:buChar char="Ø"/>
            </a:pPr>
            <a:endParaRPr lang="en-US" sz="1600" dirty="0">
              <a:solidFill>
                <a:schemeClr val="bg1"/>
              </a:solidFill>
            </a:endParaRPr>
          </a:p>
          <a:p>
            <a:pPr marL="742950" lvl="1" indent="-285750">
              <a:buFont typeface="Wingdings" panose="05000000000000000000" pitchFamily="2" charset="2"/>
              <a:buChar char="Ø"/>
            </a:pPr>
            <a:r>
              <a:rPr lang="en-US" sz="1600" dirty="0" smtClean="0">
                <a:solidFill>
                  <a:schemeClr val="bg1"/>
                </a:solidFill>
              </a:rPr>
              <a:t>Treatment of acute kidney injury is initiated (IVF’s, avoidance of nephrotoxic medications).. Usually takes at least another 48hours to see the patient’s </a:t>
            </a:r>
            <a:r>
              <a:rPr lang="en-US" sz="1600" dirty="0" err="1" smtClean="0">
                <a:solidFill>
                  <a:schemeClr val="bg1"/>
                </a:solidFill>
              </a:rPr>
              <a:t>SCr</a:t>
            </a:r>
            <a:r>
              <a:rPr lang="en-US" sz="1600" dirty="0" smtClean="0">
                <a:solidFill>
                  <a:schemeClr val="bg1"/>
                </a:solidFill>
              </a:rPr>
              <a:t> trend back down to where it was at the time of admission.  </a:t>
            </a:r>
          </a:p>
          <a:p>
            <a:pPr marL="742950" lvl="1" indent="-285750">
              <a:buFont typeface="Wingdings" panose="05000000000000000000" pitchFamily="2" charset="2"/>
              <a:buChar char="Ø"/>
            </a:pPr>
            <a:endParaRPr lang="en-US" dirty="0">
              <a:solidFill>
                <a:schemeClr val="bg1"/>
              </a:solidFill>
            </a:endParaRPr>
          </a:p>
          <a:p>
            <a:pPr marL="742950" lvl="1" indent="-285750">
              <a:buFont typeface="Wingdings" panose="05000000000000000000" pitchFamily="2" charset="2"/>
              <a:buChar char="Ø"/>
            </a:pPr>
            <a:endParaRPr lang="en-US" dirty="0"/>
          </a:p>
        </p:txBody>
      </p:sp>
      <p:sp>
        <p:nvSpPr>
          <p:cNvPr id="5" name="Rectangle 4"/>
          <p:cNvSpPr/>
          <p:nvPr/>
        </p:nvSpPr>
        <p:spPr>
          <a:xfrm>
            <a:off x="2221378" y="3963353"/>
            <a:ext cx="7501604"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smtClean="0">
                <a:ln/>
                <a:solidFill>
                  <a:schemeClr val="accent3">
                    <a:lumMod val="75000"/>
                  </a:schemeClr>
                </a:solidFill>
                <a:effectLst/>
              </a:rPr>
              <a:t>How to Capture/Document this!!</a:t>
            </a:r>
            <a:endParaRPr lang="en-US" sz="4400" b="1" cap="none" spc="0" dirty="0">
              <a:ln/>
              <a:solidFill>
                <a:schemeClr val="accent3">
                  <a:lumMod val="75000"/>
                </a:schemeClr>
              </a:solidFill>
              <a:effectLst/>
            </a:endParaRPr>
          </a:p>
        </p:txBody>
      </p:sp>
      <p:sp>
        <p:nvSpPr>
          <p:cNvPr id="6" name="TextBox 5"/>
          <p:cNvSpPr txBox="1"/>
          <p:nvPr/>
        </p:nvSpPr>
        <p:spPr>
          <a:xfrm>
            <a:off x="219074" y="4829175"/>
            <a:ext cx="11439525"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Progress Note Day 2:  Acute kidney Injury:  </a:t>
            </a:r>
            <a:r>
              <a:rPr lang="en-US" dirty="0" err="1" smtClean="0">
                <a:solidFill>
                  <a:schemeClr val="bg1"/>
                </a:solidFill>
              </a:rPr>
              <a:t>SCr</a:t>
            </a:r>
            <a:r>
              <a:rPr lang="en-US" dirty="0" smtClean="0">
                <a:solidFill>
                  <a:schemeClr val="bg1"/>
                </a:solidFill>
              </a:rPr>
              <a:t> increase of greater than 0.30 mg/dl.   Suspect due to Lasix therapy.  </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Be sure to include treatment and contraindications to treatment</a:t>
            </a:r>
          </a:p>
          <a:p>
            <a:pPr marL="742950" lvl="1" indent="-285750">
              <a:buFont typeface="Wingdings" panose="05000000000000000000" pitchFamily="2" charset="2"/>
              <a:buChar char="Ø"/>
            </a:pPr>
            <a:r>
              <a:rPr lang="en-US" dirty="0" smtClean="0">
                <a:solidFill>
                  <a:schemeClr val="bg1"/>
                </a:solidFill>
              </a:rPr>
              <a:t>Discontinue Lasix, Change to </a:t>
            </a:r>
            <a:r>
              <a:rPr lang="en-US" dirty="0" err="1" smtClean="0">
                <a:solidFill>
                  <a:schemeClr val="bg1"/>
                </a:solidFill>
              </a:rPr>
              <a:t>Bumex</a:t>
            </a:r>
            <a:r>
              <a:rPr lang="en-US" dirty="0" smtClean="0">
                <a:solidFill>
                  <a:schemeClr val="bg1"/>
                </a:solidFill>
              </a:rPr>
              <a:t> 2mg </a:t>
            </a:r>
            <a:r>
              <a:rPr lang="en-US" dirty="0" err="1" smtClean="0">
                <a:solidFill>
                  <a:schemeClr val="bg1"/>
                </a:solidFill>
              </a:rPr>
              <a:t>po</a:t>
            </a:r>
            <a:r>
              <a:rPr lang="en-US" dirty="0" smtClean="0">
                <a:solidFill>
                  <a:schemeClr val="bg1"/>
                </a:solidFill>
              </a:rPr>
              <a:t> daily.. No IVFs due to being in acute CHF. </a:t>
            </a:r>
          </a:p>
          <a:p>
            <a:pPr marL="742950" lvl="1" indent="-285750">
              <a:buFont typeface="Wingdings" panose="05000000000000000000" pitchFamily="2" charset="2"/>
              <a:buChar char="Ø"/>
            </a:pPr>
            <a:r>
              <a:rPr lang="en-US" dirty="0" smtClean="0">
                <a:solidFill>
                  <a:schemeClr val="bg1"/>
                </a:solidFill>
              </a:rPr>
              <a:t>Be sure to document acute kidney injury in proceeding progress notes, and in DC Summary with update in status (improving, worsening, resolved).  </a:t>
            </a:r>
            <a:endParaRPr lang="en-US" dirty="0">
              <a:solidFill>
                <a:schemeClr val="bg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2785" y="3662302"/>
            <a:ext cx="1805814" cy="116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26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90918" y="309860"/>
            <a:ext cx="1050537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lumMod val="75000"/>
                  </a:schemeClr>
                </a:solidFill>
                <a:effectLst/>
              </a:rPr>
              <a:t>Examples of Acute Kidney Injury </a:t>
            </a:r>
            <a:r>
              <a:rPr lang="en-US" sz="5400" b="1" cap="none" spc="0" dirty="0" err="1" smtClean="0">
                <a:ln/>
                <a:solidFill>
                  <a:schemeClr val="accent3">
                    <a:lumMod val="75000"/>
                  </a:schemeClr>
                </a:solidFill>
                <a:effectLst/>
              </a:rPr>
              <a:t>Con’t</a:t>
            </a:r>
            <a:endParaRPr lang="en-US" sz="5400" b="1" cap="none" spc="0" dirty="0">
              <a:ln/>
              <a:solidFill>
                <a:schemeClr val="accent3">
                  <a:lumMod val="75000"/>
                </a:schemeClr>
              </a:solidFill>
              <a:effectLst/>
            </a:endParaRPr>
          </a:p>
        </p:txBody>
      </p:sp>
      <p:sp>
        <p:nvSpPr>
          <p:cNvPr id="3" name="TextBox 2"/>
          <p:cNvSpPr txBox="1"/>
          <p:nvPr/>
        </p:nvSpPr>
        <p:spPr>
          <a:xfrm>
            <a:off x="352431" y="1448142"/>
            <a:ext cx="11458575" cy="1200329"/>
          </a:xfrm>
          <a:prstGeom prst="rect">
            <a:avLst/>
          </a:prstGeom>
          <a:noFill/>
        </p:spPr>
        <p:txBody>
          <a:bodyPr wrap="square" rtlCol="0">
            <a:spAutoFit/>
          </a:bodyPr>
          <a:lstStyle/>
          <a:p>
            <a:pPr marL="285750" indent="-285750">
              <a:buFont typeface="Wingdings" panose="05000000000000000000" pitchFamily="2" charset="2"/>
              <a:buChar char="Ø"/>
            </a:pPr>
            <a:r>
              <a:rPr lang="en-US" b="1" u="sng" dirty="0" smtClean="0">
                <a:solidFill>
                  <a:schemeClr val="bg1"/>
                </a:solidFill>
              </a:rPr>
              <a:t>Urine Output Criteria </a:t>
            </a:r>
            <a:r>
              <a:rPr lang="en-US" dirty="0" smtClean="0">
                <a:solidFill>
                  <a:schemeClr val="bg1"/>
                </a:solidFill>
              </a:rPr>
              <a:t>– </a:t>
            </a:r>
            <a:r>
              <a:rPr lang="en-US" b="1" u="sng" dirty="0" smtClean="0">
                <a:solidFill>
                  <a:schemeClr val="bg1"/>
                </a:solidFill>
              </a:rPr>
              <a:t>MUST PROVE </a:t>
            </a:r>
            <a:r>
              <a:rPr lang="en-US" dirty="0" smtClean="0">
                <a:solidFill>
                  <a:schemeClr val="bg1"/>
                </a:solidFill>
              </a:rPr>
              <a:t>urine output is &lt;0.5 ml/kg/</a:t>
            </a:r>
            <a:r>
              <a:rPr lang="en-US" dirty="0" err="1" smtClean="0">
                <a:solidFill>
                  <a:schemeClr val="bg1"/>
                </a:solidFill>
              </a:rPr>
              <a:t>hr</a:t>
            </a:r>
            <a:r>
              <a:rPr lang="en-US" dirty="0" smtClean="0">
                <a:solidFill>
                  <a:schemeClr val="bg1"/>
                </a:solidFill>
              </a:rPr>
              <a:t> for at least 6 hours</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Example:  68 kg male patient produces 200ml of urine over 7 hours</a:t>
            </a:r>
          </a:p>
          <a:p>
            <a:pPr marL="742950" lvl="1" indent="-285750">
              <a:buFont typeface="Wingdings" panose="05000000000000000000" pitchFamily="2" charset="2"/>
              <a:buChar char="Ø"/>
            </a:pPr>
            <a:r>
              <a:rPr lang="en-US" dirty="0" smtClean="0">
                <a:solidFill>
                  <a:schemeClr val="bg1"/>
                </a:solidFill>
              </a:rPr>
              <a:t>200/68 = 2.94 ml/kg; then 2.94/7 (hours) = 0.42 ml/kg/</a:t>
            </a:r>
            <a:r>
              <a:rPr lang="en-US" dirty="0" err="1" smtClean="0">
                <a:solidFill>
                  <a:schemeClr val="bg1"/>
                </a:solidFill>
              </a:rPr>
              <a:t>hr</a:t>
            </a:r>
            <a:endParaRPr lang="en-US" dirty="0" smtClean="0">
              <a:solidFill>
                <a:schemeClr val="bg1"/>
              </a:solidFill>
            </a:endParaRPr>
          </a:p>
        </p:txBody>
      </p:sp>
      <p:sp>
        <p:nvSpPr>
          <p:cNvPr id="4" name="TextBox 3"/>
          <p:cNvSpPr txBox="1"/>
          <p:nvPr/>
        </p:nvSpPr>
        <p:spPr>
          <a:xfrm>
            <a:off x="352431" y="2648471"/>
            <a:ext cx="11182350"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These patient’s usually have “oliguria” documented; have </a:t>
            </a:r>
            <a:r>
              <a:rPr lang="en-US" dirty="0" err="1" smtClean="0">
                <a:solidFill>
                  <a:schemeClr val="bg1"/>
                </a:solidFill>
              </a:rPr>
              <a:t>foley</a:t>
            </a:r>
            <a:r>
              <a:rPr lang="en-US" dirty="0" smtClean="0">
                <a:solidFill>
                  <a:schemeClr val="bg1"/>
                </a:solidFill>
              </a:rPr>
              <a:t> catheters with </a:t>
            </a:r>
            <a:r>
              <a:rPr lang="en-US" dirty="0" err="1" smtClean="0">
                <a:solidFill>
                  <a:schemeClr val="bg1"/>
                </a:solidFill>
              </a:rPr>
              <a:t>urometer</a:t>
            </a:r>
            <a:r>
              <a:rPr lang="en-US" dirty="0" smtClean="0">
                <a:solidFill>
                  <a:schemeClr val="bg1"/>
                </a:solidFill>
              </a:rPr>
              <a:t> for measurement of hourly urine outputs.  Their clinical picture usually reveals:  listlessness, confusion, fatigue, N/V, anorexia</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Thus, these are usually ICU patients</a:t>
            </a:r>
            <a:endParaRPr lang="en-US" dirty="0">
              <a:solidFill>
                <a:schemeClr val="bg1"/>
              </a:solidFill>
            </a:endParaRPr>
          </a:p>
        </p:txBody>
      </p:sp>
      <p:sp>
        <p:nvSpPr>
          <p:cNvPr id="5" name="Rectangle 4"/>
          <p:cNvSpPr/>
          <p:nvPr/>
        </p:nvSpPr>
        <p:spPr>
          <a:xfrm>
            <a:off x="3399567" y="3710285"/>
            <a:ext cx="485947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lumMod val="75000"/>
                  </a:schemeClr>
                </a:solidFill>
                <a:effectLst/>
              </a:rPr>
              <a:t>Documentation!!</a:t>
            </a:r>
            <a:endParaRPr lang="en-US" sz="5400" b="1" cap="none" spc="0" dirty="0">
              <a:ln/>
              <a:solidFill>
                <a:schemeClr val="accent3">
                  <a:lumMod val="75000"/>
                </a:schemeClr>
              </a:solidFill>
              <a:effectLst/>
            </a:endParaRPr>
          </a:p>
        </p:txBody>
      </p:sp>
      <p:sp>
        <p:nvSpPr>
          <p:cNvPr id="6" name="TextBox 5"/>
          <p:cNvSpPr txBox="1"/>
          <p:nvPr/>
        </p:nvSpPr>
        <p:spPr>
          <a:xfrm>
            <a:off x="352431" y="4715054"/>
            <a:ext cx="11277594"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In progress notes:  acute kidney injury;  patient oliguric,  output 200 ml over last 7 hours.  Provide clinical picture as applicable: is your patient suffering from listlessness, confusion, fatigue, anorexia etc. </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Include treatment:  Hourly urine, accurate I&amp;O’s,  IVF’s, avoidance of nephrotoxic medications.  </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Be sure to document on daily, and in the DC Summary</a:t>
            </a:r>
            <a:endParaRPr lang="en-US"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3127" y="3361046"/>
            <a:ext cx="2105454" cy="118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957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308438" y="43453"/>
            <a:ext cx="5152159" cy="212365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smtClean="0">
                <a:ln/>
                <a:solidFill>
                  <a:schemeClr val="accent3"/>
                </a:solidFill>
              </a:rPr>
              <a:t>Please Document the Cause of Acute Kidney Injury</a:t>
            </a:r>
            <a:endParaRPr lang="en-US" sz="4400" b="1" cap="none" spc="0" dirty="0">
              <a:ln/>
              <a:solidFill>
                <a:schemeClr val="accent3"/>
              </a:solidFill>
              <a:effectLst/>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28946"/>
            <a:ext cx="28575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586" y="425653"/>
            <a:ext cx="2143125" cy="116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1925" y="2243524"/>
            <a:ext cx="11858624" cy="1754326"/>
          </a:xfrm>
          <a:prstGeom prst="rect">
            <a:avLst/>
          </a:prstGeom>
          <a:noFill/>
        </p:spPr>
        <p:txBody>
          <a:bodyPr wrap="square" rtlCol="0">
            <a:spAutoFit/>
          </a:bodyPr>
          <a:lstStyle/>
          <a:p>
            <a:pPr marL="342900" indent="-342900">
              <a:buAutoNum type="arabicPeriod"/>
            </a:pPr>
            <a:r>
              <a:rPr lang="en-US" b="1" u="sng" dirty="0" smtClean="0">
                <a:solidFill>
                  <a:schemeClr val="bg1"/>
                </a:solidFill>
              </a:rPr>
              <a:t>Pre-rena</a:t>
            </a:r>
            <a:r>
              <a:rPr lang="en-US" dirty="0" smtClean="0">
                <a:solidFill>
                  <a:schemeClr val="bg1"/>
                </a:solidFill>
              </a:rPr>
              <a:t>l:  blood flow to the kidneys is compromised causing </a:t>
            </a:r>
            <a:r>
              <a:rPr lang="en-US" b="1" dirty="0" smtClean="0">
                <a:solidFill>
                  <a:schemeClr val="bg1"/>
                </a:solidFill>
              </a:rPr>
              <a:t>renal </a:t>
            </a:r>
            <a:r>
              <a:rPr lang="en-US" b="1" dirty="0" err="1" smtClean="0">
                <a:solidFill>
                  <a:schemeClr val="bg1"/>
                </a:solidFill>
              </a:rPr>
              <a:t>hypoperfusion</a:t>
            </a:r>
            <a:r>
              <a:rPr lang="en-US" dirty="0" smtClean="0">
                <a:solidFill>
                  <a:schemeClr val="bg1"/>
                </a:solidFill>
              </a:rPr>
              <a:t>.  (</a:t>
            </a:r>
            <a:r>
              <a:rPr lang="en-US" dirty="0" err="1" smtClean="0">
                <a:solidFill>
                  <a:schemeClr val="bg1"/>
                </a:solidFill>
              </a:rPr>
              <a:t>ie</a:t>
            </a:r>
            <a:r>
              <a:rPr lang="en-US" dirty="0" smtClean="0">
                <a:solidFill>
                  <a:schemeClr val="bg1"/>
                </a:solidFill>
              </a:rPr>
              <a:t>.  Hemorrhage, dehydration, hypotension).</a:t>
            </a:r>
          </a:p>
          <a:p>
            <a:pPr marL="800100" lvl="1" indent="-342900">
              <a:buFont typeface="Arial" panose="020B0604020202020204" pitchFamily="34" charset="0"/>
              <a:buChar char="•"/>
            </a:pPr>
            <a:r>
              <a:rPr lang="en-US" dirty="0" smtClean="0">
                <a:solidFill>
                  <a:schemeClr val="bg1"/>
                </a:solidFill>
              </a:rPr>
              <a:t>As long as corrected quickly, there is no actual damage to the kidneys</a:t>
            </a:r>
          </a:p>
          <a:p>
            <a:pPr marL="800100" lvl="1" indent="-342900">
              <a:buFont typeface="Arial" panose="020B0604020202020204" pitchFamily="34" charset="0"/>
              <a:buChar char="•"/>
            </a:pPr>
            <a:r>
              <a:rPr lang="en-US" dirty="0" smtClean="0">
                <a:solidFill>
                  <a:schemeClr val="bg1"/>
                </a:solidFill>
              </a:rPr>
              <a:t>Most common cause of acute renal failure accounting for 60-70% of the cases</a:t>
            </a:r>
          </a:p>
          <a:p>
            <a:pPr marL="800100" lvl="1" indent="-342900">
              <a:buFont typeface="Arial" panose="020B0604020202020204" pitchFamily="34" charset="0"/>
              <a:buChar char="•"/>
            </a:pPr>
            <a:r>
              <a:rPr lang="en-US" dirty="0" smtClean="0">
                <a:solidFill>
                  <a:schemeClr val="bg1"/>
                </a:solidFill>
              </a:rPr>
              <a:t>Most common condition leading to pre-renal AKI is dehydration.  Other conditions leading to this are: Sepsis, Circulatory Shock (hypotension), Critical Illness</a:t>
            </a:r>
            <a:endParaRPr lang="en-US" dirty="0">
              <a:solidFill>
                <a:schemeClr val="bg1"/>
              </a:solidFill>
            </a:endParaRPr>
          </a:p>
        </p:txBody>
      </p:sp>
      <p:sp>
        <p:nvSpPr>
          <p:cNvPr id="6" name="TextBox 5"/>
          <p:cNvSpPr txBox="1"/>
          <p:nvPr/>
        </p:nvSpPr>
        <p:spPr>
          <a:xfrm>
            <a:off x="161924" y="4193574"/>
            <a:ext cx="11858625" cy="1754326"/>
          </a:xfrm>
          <a:prstGeom prst="rect">
            <a:avLst/>
          </a:prstGeom>
          <a:noFill/>
        </p:spPr>
        <p:txBody>
          <a:bodyPr wrap="square" rtlCol="0">
            <a:spAutoFit/>
          </a:bodyPr>
          <a:lstStyle/>
          <a:p>
            <a:r>
              <a:rPr lang="en-US" dirty="0" smtClean="0">
                <a:solidFill>
                  <a:schemeClr val="bg1"/>
                </a:solidFill>
              </a:rPr>
              <a:t>2.</a:t>
            </a:r>
            <a:r>
              <a:rPr lang="en-US" dirty="0" smtClean="0"/>
              <a:t>  </a:t>
            </a:r>
            <a:r>
              <a:rPr lang="en-US" b="1" u="sng" dirty="0" smtClean="0">
                <a:solidFill>
                  <a:schemeClr val="bg1"/>
                </a:solidFill>
              </a:rPr>
              <a:t>Intra-renal</a:t>
            </a:r>
            <a:r>
              <a:rPr lang="en-US" dirty="0" smtClean="0">
                <a:solidFill>
                  <a:schemeClr val="bg1"/>
                </a:solidFill>
              </a:rPr>
              <a:t>:  damage within the kidneys causing </a:t>
            </a:r>
            <a:r>
              <a:rPr lang="en-US" b="1" dirty="0" smtClean="0">
                <a:solidFill>
                  <a:schemeClr val="bg1"/>
                </a:solidFill>
              </a:rPr>
              <a:t>cell death due to ischemia, infarction, necrosis, or disease</a:t>
            </a:r>
          </a:p>
          <a:p>
            <a:pPr marL="800100" lvl="1" indent="-342900">
              <a:buFont typeface="Arial" panose="020B0604020202020204" pitchFamily="34" charset="0"/>
              <a:buChar char="•"/>
            </a:pPr>
            <a:r>
              <a:rPr lang="en-US" dirty="0" smtClean="0">
                <a:solidFill>
                  <a:schemeClr val="bg1"/>
                </a:solidFill>
              </a:rPr>
              <a:t>Most complicated form, as it is not simply corrected with IV fluids</a:t>
            </a:r>
          </a:p>
          <a:p>
            <a:pPr marL="800100" lvl="1" indent="-342900">
              <a:buFont typeface="Arial" panose="020B0604020202020204" pitchFamily="34" charset="0"/>
              <a:buChar char="•"/>
            </a:pPr>
            <a:r>
              <a:rPr lang="en-US" dirty="0" smtClean="0">
                <a:solidFill>
                  <a:schemeClr val="bg1"/>
                </a:solidFill>
              </a:rPr>
              <a:t>Most common form is </a:t>
            </a:r>
            <a:r>
              <a:rPr lang="en-US" b="1" u="sng" dirty="0" smtClean="0">
                <a:solidFill>
                  <a:schemeClr val="bg1"/>
                </a:solidFill>
              </a:rPr>
              <a:t>Acute tubular necrosis</a:t>
            </a:r>
          </a:p>
          <a:p>
            <a:pPr marL="800100" lvl="1" indent="-342900">
              <a:buFont typeface="Arial" panose="020B0604020202020204" pitchFamily="34" charset="0"/>
              <a:buChar char="•"/>
            </a:pPr>
            <a:r>
              <a:rPr lang="en-US" dirty="0" smtClean="0">
                <a:solidFill>
                  <a:schemeClr val="bg1"/>
                </a:solidFill>
              </a:rPr>
              <a:t>Conditions leading to intra-renal causes:  </a:t>
            </a:r>
            <a:r>
              <a:rPr lang="en-US" b="1" u="sng" dirty="0" smtClean="0">
                <a:solidFill>
                  <a:schemeClr val="bg1"/>
                </a:solidFill>
              </a:rPr>
              <a:t>Medication toxicity (Vancomycin;  Contrast Dye), Leukemia, Sarcoidosis, Hypertensive kidney disease, and diabetic nephropathy</a:t>
            </a:r>
          </a:p>
          <a:p>
            <a:pPr marL="800100" lvl="1" indent="-342900">
              <a:buFont typeface="Arial" panose="020B0604020202020204" pitchFamily="34" charset="0"/>
              <a:buChar char="•"/>
            </a:pPr>
            <a:endParaRPr lang="en-US" dirty="0">
              <a:solidFill>
                <a:schemeClr val="bg1"/>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806" y="5448299"/>
            <a:ext cx="2719119" cy="124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751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953258" y="786110"/>
            <a:ext cx="769544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Types of Renal Failure </a:t>
            </a:r>
            <a:r>
              <a:rPr lang="en-US" sz="5400" b="1" cap="none" spc="0" dirty="0" err="1" smtClean="0">
                <a:ln/>
                <a:solidFill>
                  <a:schemeClr val="accent3"/>
                </a:solidFill>
                <a:effectLst/>
              </a:rPr>
              <a:t>Con’t</a:t>
            </a:r>
            <a:endParaRPr lang="en-US" sz="5400" b="1" cap="none" spc="0" dirty="0">
              <a:ln/>
              <a:solidFill>
                <a:schemeClr val="accent3"/>
              </a:solidFill>
              <a:effectLst/>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84420"/>
            <a:ext cx="3276600" cy="171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776" y="5317688"/>
            <a:ext cx="1752600" cy="120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2905125"/>
            <a:ext cx="9505950" cy="2585323"/>
          </a:xfrm>
          <a:prstGeom prst="rect">
            <a:avLst/>
          </a:prstGeom>
          <a:noFill/>
        </p:spPr>
        <p:txBody>
          <a:bodyPr wrap="square" rtlCol="0">
            <a:spAutoFit/>
          </a:bodyPr>
          <a:lstStyle/>
          <a:p>
            <a:pPr marL="342900" indent="-342900">
              <a:buAutoNum type="arabicPeriod" startAt="3"/>
            </a:pPr>
            <a:r>
              <a:rPr lang="en-US" b="1" u="sng" dirty="0" smtClean="0">
                <a:solidFill>
                  <a:schemeClr val="bg1"/>
                </a:solidFill>
              </a:rPr>
              <a:t>Post-renal:</a:t>
            </a:r>
            <a:r>
              <a:rPr lang="en-US" dirty="0" smtClean="0">
                <a:solidFill>
                  <a:schemeClr val="bg1"/>
                </a:solidFill>
              </a:rPr>
              <a:t> </a:t>
            </a:r>
            <a:r>
              <a:rPr lang="en-US" b="1" dirty="0" smtClean="0">
                <a:solidFill>
                  <a:schemeClr val="bg1"/>
                </a:solidFill>
              </a:rPr>
              <a:t>Obstructive process </a:t>
            </a:r>
            <a:r>
              <a:rPr lang="en-US" dirty="0" smtClean="0">
                <a:solidFill>
                  <a:schemeClr val="bg1"/>
                </a:solidFill>
              </a:rPr>
              <a:t>that does not allow for proper excretion of waste from the kidneys. </a:t>
            </a:r>
          </a:p>
          <a:p>
            <a:pPr marL="800100" lvl="1" indent="-342900">
              <a:buFont typeface="Arial" panose="020B0604020202020204" pitchFamily="34" charset="0"/>
              <a:buChar char="•"/>
            </a:pPr>
            <a:r>
              <a:rPr lang="en-US" dirty="0" smtClean="0">
                <a:solidFill>
                  <a:schemeClr val="bg1"/>
                </a:solidFill>
              </a:rPr>
              <a:t>Common Conditions:  Bilateral </a:t>
            </a:r>
            <a:r>
              <a:rPr lang="en-US" dirty="0" err="1" smtClean="0">
                <a:solidFill>
                  <a:schemeClr val="bg1"/>
                </a:solidFill>
              </a:rPr>
              <a:t>Hydronephrosis</a:t>
            </a:r>
            <a:r>
              <a:rPr lang="en-US" dirty="0" smtClean="0">
                <a:solidFill>
                  <a:schemeClr val="bg1"/>
                </a:solidFill>
              </a:rPr>
              <a:t>, kidney stones, neoplasms, Obstructive </a:t>
            </a:r>
            <a:r>
              <a:rPr lang="en-US" dirty="0" err="1" smtClean="0">
                <a:solidFill>
                  <a:schemeClr val="bg1"/>
                </a:solidFill>
              </a:rPr>
              <a:t>uropathy</a:t>
            </a:r>
            <a:r>
              <a:rPr lang="en-US" dirty="0" smtClean="0">
                <a:solidFill>
                  <a:schemeClr val="bg1"/>
                </a:solidFill>
              </a:rPr>
              <a:t>/prostate hyperplasia;  Patient’s with pelvic/abdominal tumors causing compression on the kidneys/ureters</a:t>
            </a:r>
          </a:p>
          <a:p>
            <a:pPr marL="800100" lvl="1" indent="-342900">
              <a:buFont typeface="Arial" panose="020B0604020202020204" pitchFamily="34" charset="0"/>
              <a:buChar char="•"/>
            </a:pPr>
            <a:r>
              <a:rPr lang="en-US" dirty="0" smtClean="0">
                <a:solidFill>
                  <a:schemeClr val="bg1"/>
                </a:solidFill>
              </a:rPr>
              <a:t>Accounts for only 10% patient’s, therefore, is the rarest form</a:t>
            </a:r>
          </a:p>
          <a:p>
            <a:pPr marL="800100" lvl="1" indent="-342900">
              <a:buFont typeface="Arial" panose="020B0604020202020204" pitchFamily="34" charset="0"/>
              <a:buChar char="•"/>
            </a:pPr>
            <a:r>
              <a:rPr lang="en-US" dirty="0" smtClean="0">
                <a:solidFill>
                  <a:schemeClr val="bg1"/>
                </a:solidFill>
              </a:rPr>
              <a:t>Treatment is reversal of the obstructive process (</a:t>
            </a:r>
            <a:r>
              <a:rPr lang="en-US" dirty="0" err="1" smtClean="0">
                <a:solidFill>
                  <a:schemeClr val="bg1"/>
                </a:solidFill>
              </a:rPr>
              <a:t>ie</a:t>
            </a:r>
            <a:r>
              <a:rPr lang="en-US" dirty="0" smtClean="0">
                <a:solidFill>
                  <a:schemeClr val="bg1"/>
                </a:solidFill>
              </a:rPr>
              <a:t>. Removal of kidney stone; insertion of stents to allow proper passage of urine into the bladder)</a:t>
            </a:r>
          </a:p>
          <a:p>
            <a:pPr marL="800100" lvl="1" indent="-342900">
              <a:buFont typeface="Arial" panose="020B0604020202020204" pitchFamily="34" charset="0"/>
              <a:buChar char="•"/>
            </a:pPr>
            <a:r>
              <a:rPr lang="en-US" dirty="0" smtClean="0">
                <a:solidFill>
                  <a:schemeClr val="bg1"/>
                </a:solidFill>
              </a:rPr>
              <a:t>If not corrected quickly, can lead to direct damage of the kidneys</a:t>
            </a:r>
            <a:endParaRPr lang="en-US" dirty="0">
              <a:solidFill>
                <a:schemeClr val="bg1"/>
              </a:solidFill>
            </a:endParaRPr>
          </a:p>
        </p:txBody>
      </p:sp>
    </p:spTree>
    <p:extLst>
      <p:ext uri="{BB962C8B-B14F-4D97-AF65-F5344CB8AC3E}">
        <p14:creationId xmlns:p14="http://schemas.microsoft.com/office/powerpoint/2010/main" val="17841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txBox="1">
            <a:spLocks/>
          </p:cNvSpPr>
          <p:nvPr/>
        </p:nvSpPr>
        <p:spPr>
          <a:xfrm>
            <a:off x="2481765" y="332339"/>
            <a:ext cx="7024744" cy="496336"/>
          </a:xfrm>
          <a:prstGeom prst="rect">
            <a:avLst/>
          </a:prstGeom>
        </p:spPr>
        <p:txBody>
          <a:bodyPr>
            <a:noAutofit/>
          </a:bodyPr>
          <a:lst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a:lstStyle>
          <a:p>
            <a:pPr algn="ctr"/>
            <a:r>
              <a:rPr lang="en-US" sz="4000" dirty="0" smtClean="0">
                <a:solidFill>
                  <a:srgbClr val="7030A0"/>
                </a:solidFill>
              </a:rPr>
              <a:t>Diagnostic Criteria for ATN</a:t>
            </a:r>
            <a:endParaRPr lang="en-US" sz="4000" dirty="0">
              <a:solidFill>
                <a:srgbClr val="7030A0"/>
              </a:solidFill>
            </a:endParaRPr>
          </a:p>
        </p:txBody>
      </p:sp>
      <p:sp>
        <p:nvSpPr>
          <p:cNvPr id="3" name="Isosceles Triangle 2"/>
          <p:cNvSpPr/>
          <p:nvPr/>
        </p:nvSpPr>
        <p:spPr>
          <a:xfrm>
            <a:off x="2973627" y="712787"/>
            <a:ext cx="6532882" cy="5754688"/>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 name="Group 3"/>
          <p:cNvGrpSpPr/>
          <p:nvPr/>
        </p:nvGrpSpPr>
        <p:grpSpPr>
          <a:xfrm>
            <a:off x="5994137" y="3298824"/>
            <a:ext cx="2641600" cy="962025"/>
            <a:chOff x="2743199" y="1490860"/>
            <a:chExt cx="2641600" cy="962025"/>
          </a:xfrm>
        </p:grpSpPr>
        <p:sp>
          <p:nvSpPr>
            <p:cNvPr id="5" name="Rounded Rectangle 4"/>
            <p:cNvSpPr/>
            <p:nvPr/>
          </p:nvSpPr>
          <p:spPr>
            <a:xfrm>
              <a:off x="2743199" y="1490860"/>
              <a:ext cx="2641600" cy="96202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2837123" y="158478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Expected to take more than 72 hours for renal function  (measured by </a:t>
              </a:r>
              <a:r>
                <a:rPr lang="en-US" sz="1200" b="1" kern="1200" dirty="0" err="1" smtClean="0"/>
                <a:t>SCr</a:t>
              </a:r>
              <a:r>
                <a:rPr lang="en-US" sz="1200" b="1" kern="1200" dirty="0" smtClean="0"/>
                <a:t>) to return near baseline following effective IV fluid resuscitation</a:t>
              </a:r>
              <a:endParaRPr lang="en-US" sz="1200" b="1" kern="1200" dirty="0"/>
            </a:p>
          </p:txBody>
        </p:sp>
      </p:grpSp>
      <p:grpSp>
        <p:nvGrpSpPr>
          <p:cNvPr id="7" name="Group 6"/>
          <p:cNvGrpSpPr/>
          <p:nvPr/>
        </p:nvGrpSpPr>
        <p:grpSpPr>
          <a:xfrm>
            <a:off x="5994137" y="4843462"/>
            <a:ext cx="2641600" cy="962025"/>
            <a:chOff x="2743199" y="2573139"/>
            <a:chExt cx="2641600" cy="962025"/>
          </a:xfrm>
        </p:grpSpPr>
        <p:sp>
          <p:nvSpPr>
            <p:cNvPr id="8" name="Rounded Rectangle 7"/>
            <p:cNvSpPr/>
            <p:nvPr/>
          </p:nvSpPr>
          <p:spPr>
            <a:xfrm>
              <a:off x="2743199" y="2573139"/>
              <a:ext cx="2641600" cy="96202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790161" y="2620101"/>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Urine Na concentration &gt; 40 </a:t>
              </a:r>
              <a:r>
                <a:rPr lang="en-US" sz="1200" kern="1200" dirty="0" err="1" smtClean="0"/>
                <a:t>meq</a:t>
              </a:r>
              <a:r>
                <a:rPr lang="en-US" sz="1200" kern="1200" dirty="0" smtClean="0"/>
                <a:t>/L (usually &lt;20 in pre-renal AKI) and/or </a:t>
              </a:r>
              <a:r>
                <a:rPr lang="en-US" sz="1200" kern="1200" dirty="0" err="1" smtClean="0"/>
                <a:t>FENa</a:t>
              </a:r>
              <a:r>
                <a:rPr lang="en-US" sz="1200" kern="1200" dirty="0" smtClean="0"/>
                <a:t> (Fractional excretion of Na) &gt; 2% (usually &lt; 1% in pre-renal AKI) </a:t>
              </a:r>
              <a:r>
                <a:rPr lang="en-US" sz="1200" b="1" kern="1200" dirty="0" smtClean="0"/>
                <a:t>*Optional*</a:t>
              </a:r>
              <a:endParaRPr lang="en-US" sz="1200" b="1" kern="1200" dirty="0"/>
            </a:p>
          </p:txBody>
        </p:sp>
      </p:grpSp>
      <p:grpSp>
        <p:nvGrpSpPr>
          <p:cNvPr id="10" name="Group 9"/>
          <p:cNvGrpSpPr/>
          <p:nvPr/>
        </p:nvGrpSpPr>
        <p:grpSpPr>
          <a:xfrm>
            <a:off x="5994137" y="1859815"/>
            <a:ext cx="2641600" cy="962025"/>
            <a:chOff x="2743199" y="408582"/>
            <a:chExt cx="2641600" cy="962025"/>
          </a:xfrm>
        </p:grpSpPr>
        <p:sp>
          <p:nvSpPr>
            <p:cNvPr id="11" name="Rounded Rectangle 10"/>
            <p:cNvSpPr/>
            <p:nvPr/>
          </p:nvSpPr>
          <p:spPr>
            <a:xfrm>
              <a:off x="2743199" y="408582"/>
              <a:ext cx="2641600" cy="96202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Must meet Acute kidney Injury Criteria </a:t>
              </a:r>
            </a:p>
            <a:p>
              <a:pPr lvl="0" algn="ctr" defTabSz="533400">
                <a:lnSpc>
                  <a:spcPct val="90000"/>
                </a:lnSpc>
                <a:spcBef>
                  <a:spcPct val="0"/>
                </a:spcBef>
                <a:spcAft>
                  <a:spcPct val="35000"/>
                </a:spcAft>
              </a:pPr>
              <a:r>
                <a:rPr lang="en-US" sz="1200" kern="1200" dirty="0" smtClean="0"/>
                <a:t>(1.5 -2.0 increase in </a:t>
              </a:r>
              <a:r>
                <a:rPr lang="en-US" sz="1200" kern="1200" dirty="0" err="1" smtClean="0"/>
                <a:t>SCr</a:t>
              </a:r>
              <a:r>
                <a:rPr lang="en-US" sz="1200" kern="1200" dirty="0" smtClean="0"/>
                <a:t> from baseline)</a:t>
              </a:r>
              <a:endParaRPr lang="en-US" sz="1200" kern="1200" dirty="0"/>
            </a:p>
          </p:txBody>
        </p:sp>
      </p:gr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81" y="1400175"/>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52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939615" y="0"/>
            <a:ext cx="1855573"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Recap</a:t>
            </a:r>
            <a:endParaRPr lang="en-US" sz="5400" b="1" cap="none" spc="50" dirty="0">
              <a:ln w="0"/>
              <a:solidFill>
                <a:schemeClr val="bg2"/>
              </a:solidFill>
              <a:effectLst>
                <a:innerShdw blurRad="63500" dist="50800" dir="13500000">
                  <a:srgbClr val="000000">
                    <a:alpha val="50000"/>
                  </a:srgbClr>
                </a:innerShdw>
              </a:effectLst>
            </a:endParaRPr>
          </a:p>
        </p:txBody>
      </p:sp>
      <p:sp>
        <p:nvSpPr>
          <p:cNvPr id="3" name="TextBox 2"/>
          <p:cNvSpPr txBox="1"/>
          <p:nvPr/>
        </p:nvSpPr>
        <p:spPr>
          <a:xfrm>
            <a:off x="428625" y="923330"/>
            <a:ext cx="10372725" cy="5632311"/>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Acute kidney injury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is one of Catholic Health’s </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top denied diagnosis.</a:t>
            </a:r>
          </a:p>
          <a:p>
            <a:pPr marL="285750" indent="-285750">
              <a:buFont typeface="Wingdings" panose="05000000000000000000" pitchFamily="2" charset="2"/>
              <a:buChar char="Ø"/>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A Denial is when the Insurance Company reviews the record and finds lack of clinical support, conflicting documentation, and/or lack of treatment for a diagnosis billed by the hospital organization; They then notify the Hospital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O</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rganization via mail that they are removing a diagnosis from the claim and explain their reasoning why. </a:t>
            </a:r>
          </a:p>
          <a:p>
            <a:pPr marL="285750" indent="-285750">
              <a:buFont typeface="Wingdings" panose="05000000000000000000" pitchFamily="2" charset="2"/>
              <a:buChar char="Ø"/>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An Organization can appeal the denial letter by sending a letter back to the Insurance Carrier explaining their reasoning for maintaining the diagnosis on the claim.  This letter includes actual clinical support from the medical record and cited references from CMS and/or World Health Organizations to add additional support to the diagnosis. </a:t>
            </a:r>
          </a:p>
          <a:p>
            <a:pPr marL="285750" indent="-285750">
              <a:buFont typeface="Wingdings" panose="05000000000000000000" pitchFamily="2" charset="2"/>
              <a:buChar char="Ø"/>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If the Organization is unable to locate/provide the clinical support for the denied diagnosis from the documentation in the medical record, they will not appeal the denied diagnosis and it is removed from the claim.  This leads to the Hospital Organization having to reimburse the Insurance Carrier, and it can potentially lower the patient’s SOI/ROM and intended LOS</a:t>
            </a:r>
          </a:p>
          <a:p>
            <a:pPr marL="285750" indent="-285750">
              <a:buFont typeface="Wingdings" panose="05000000000000000000" pitchFamily="2" charset="2"/>
              <a:buChar char="Ø"/>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CDI, HIM, and the Clinical Denials Team (CDAD) have teamed together, with the endorsement of Leadership, in order to create System Wide Education on Documentation requirements that will support the clinical validity of Acute Kidney Injury</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171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txBox="1">
            <a:spLocks/>
          </p:cNvSpPr>
          <p:nvPr/>
        </p:nvSpPr>
        <p:spPr>
          <a:xfrm>
            <a:off x="1412053" y="329137"/>
            <a:ext cx="9551222" cy="572536"/>
          </a:xfrm>
          <a:prstGeom prst="rect">
            <a:avLst/>
          </a:prstGeom>
        </p:spPr>
        <p:txBody>
          <a:bodyPr>
            <a:noAutofit/>
          </a:bodyPr>
          <a:lst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a:lstStyle>
          <a:p>
            <a:pPr algn="ctr"/>
            <a:r>
              <a:rPr lang="en-US" sz="4400" b="1" u="sng" dirty="0" smtClean="0">
                <a:solidFill>
                  <a:srgbClr val="7030A0"/>
                </a:solidFill>
              </a:rPr>
              <a:t>OPTIONAL</a:t>
            </a:r>
            <a:r>
              <a:rPr lang="en-US" sz="4400" dirty="0" smtClean="0">
                <a:solidFill>
                  <a:srgbClr val="7030A0"/>
                </a:solidFill>
              </a:rPr>
              <a:t> DIAGNOSTIC CRITERIA FOR ATN</a:t>
            </a:r>
            <a:endParaRPr lang="en-US" sz="4400" dirty="0">
              <a:solidFill>
                <a:srgbClr val="7030A0"/>
              </a:solidFill>
            </a:endParaRPr>
          </a:p>
        </p:txBody>
      </p:sp>
      <p:grpSp>
        <p:nvGrpSpPr>
          <p:cNvPr id="3" name="Group 2"/>
          <p:cNvGrpSpPr/>
          <p:nvPr/>
        </p:nvGrpSpPr>
        <p:grpSpPr>
          <a:xfrm>
            <a:off x="3198457" y="1537269"/>
            <a:ext cx="7164742" cy="1463455"/>
            <a:chOff x="1219204" y="355598"/>
            <a:chExt cx="4861633" cy="1463455"/>
          </a:xfrm>
        </p:grpSpPr>
        <p:sp>
          <p:nvSpPr>
            <p:cNvPr id="4" name="Rounded Rectangle 3"/>
            <p:cNvSpPr/>
            <p:nvPr/>
          </p:nvSpPr>
          <p:spPr>
            <a:xfrm>
              <a:off x="1219204" y="355598"/>
              <a:ext cx="4861633" cy="14634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1290644" y="427038"/>
              <a:ext cx="4718753" cy="1320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2921" tIns="45720" rIns="45720" bIns="45720" numCol="1" spcCol="1270" anchor="ctr" anchorCtr="0">
              <a:noAutofit/>
            </a:bodyPr>
            <a:lstStyle/>
            <a:p>
              <a:pPr lvl="0" algn="l" defTabSz="533400">
                <a:lnSpc>
                  <a:spcPct val="90000"/>
                </a:lnSpc>
                <a:spcBef>
                  <a:spcPct val="0"/>
                </a:spcBef>
                <a:spcAft>
                  <a:spcPct val="35000"/>
                </a:spcAft>
              </a:pPr>
              <a:r>
                <a:rPr lang="en-US" kern="1200" dirty="0" smtClean="0"/>
                <a:t>Urinalysis:  muddy brown, granular, epithelial cells, casts and free renal tubular epithelial cells.    ** Absence of these findings does not exclude ATN*</a:t>
              </a:r>
              <a:endParaRPr lang="en-US" kern="1200" dirty="0"/>
            </a:p>
          </p:txBody>
        </p:sp>
      </p:grpSp>
      <p:sp>
        <p:nvSpPr>
          <p:cNvPr id="6" name="Oval 5"/>
          <p:cNvSpPr/>
          <p:nvPr/>
        </p:nvSpPr>
        <p:spPr>
          <a:xfrm>
            <a:off x="1970588" y="1525033"/>
            <a:ext cx="1583323" cy="1487929"/>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7" name="Group 6"/>
          <p:cNvGrpSpPr/>
          <p:nvPr/>
        </p:nvGrpSpPr>
        <p:grpSpPr>
          <a:xfrm>
            <a:off x="3198458" y="3299808"/>
            <a:ext cx="7164742" cy="1458534"/>
            <a:chOff x="990605" y="2565398"/>
            <a:chExt cx="4821811" cy="1458534"/>
          </a:xfrm>
        </p:grpSpPr>
        <p:sp>
          <p:nvSpPr>
            <p:cNvPr id="8" name="Rounded Rectangle 7"/>
            <p:cNvSpPr/>
            <p:nvPr/>
          </p:nvSpPr>
          <p:spPr>
            <a:xfrm>
              <a:off x="990605" y="2565398"/>
              <a:ext cx="4821811" cy="14585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mc:AlternateContent xmlns:mc="http://schemas.openxmlformats.org/markup-compatibility/2006" xmlns:a14="http://schemas.microsoft.com/office/drawing/2010/main">
          <mc:Choice Requires="a14">
            <p:sp>
              <p:nvSpPr>
                <p:cNvPr id="9" name="Rounded Rectangle 4"/>
                <p:cNvSpPr/>
                <p:nvPr/>
              </p:nvSpPr>
              <p:spPr>
                <a:xfrm>
                  <a:off x="1061805" y="2636598"/>
                  <a:ext cx="4679411" cy="13161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2921" tIns="45720" rIns="45720" bIns="45720" numCol="1" spcCol="1270" anchor="ctr" anchorCtr="0">
                  <a:noAutofit/>
                </a:bodyPr>
                <a:lstStyle/>
                <a:p>
                  <a:pPr lvl="0" algn="l" defTabSz="533400">
                    <a:lnSpc>
                      <a:spcPct val="90000"/>
                    </a:lnSpc>
                    <a:spcBef>
                      <a:spcPct val="0"/>
                    </a:spcBef>
                    <a:spcAft>
                      <a:spcPct val="35000"/>
                    </a:spcAft>
                  </a:pPr>
                  <a:r>
                    <a:rPr lang="en-US" kern="1200" dirty="0" smtClean="0"/>
                    <a:t>Fractional Excretion of sodium and urine sodium concentration</a:t>
                  </a:r>
                </a:p>
                <a:p>
                  <a:pPr lvl="0" algn="l" defTabSz="533400">
                    <a:lnSpc>
                      <a:spcPct val="90000"/>
                    </a:lnSpc>
                    <a:spcBef>
                      <a:spcPct val="0"/>
                    </a:spcBef>
                    <a:spcAft>
                      <a:spcPct val="35000"/>
                    </a:spcAft>
                  </a:pPr>
                  <a:r>
                    <a:rPr lang="en-US" kern="1200" dirty="0" smtClean="0"/>
                    <a:t>	</a:t>
                  </a:r>
                  <a:r>
                    <a:rPr lang="en-US" kern="1200" dirty="0" err="1" smtClean="0"/>
                    <a:t>FENa</a:t>
                  </a:r>
                  <a:r>
                    <a:rPr lang="en-US" kern="1200" dirty="0" smtClean="0"/>
                    <a:t>, percent </a:t>
                  </a:r>
                  <a14:m>
                    <m:oMath xmlns:m="http://schemas.openxmlformats.org/officeDocument/2006/math">
                      <m:r>
                        <a:rPr lang="en-US" i="1" kern="1200" smtClean="0">
                          <a:latin typeface="Cambria Math"/>
                        </a:rPr>
                        <m:t>=</m:t>
                      </m:r>
                      <m:f>
                        <m:fPr>
                          <m:ctrlPr>
                            <a:rPr lang="en-US" i="1" kern="1200" smtClean="0">
                              <a:latin typeface="Cambria Math" panose="02040503050406030204" pitchFamily="18" charset="0"/>
                            </a:rPr>
                          </m:ctrlPr>
                        </m:fPr>
                        <m:num>
                          <m:r>
                            <a:rPr lang="en-US" b="0" i="1" kern="1200" smtClean="0">
                              <a:latin typeface="Cambria Math"/>
                            </a:rPr>
                            <m:t>𝑈𝑁𝑎</m:t>
                          </m:r>
                          <m:r>
                            <a:rPr lang="en-US" b="0" i="1" kern="1200" smtClean="0">
                              <a:latin typeface="Cambria Math"/>
                            </a:rPr>
                            <m:t> </m:t>
                          </m:r>
                          <m:r>
                            <a:rPr lang="en-US" b="0" i="1" kern="1200" smtClean="0">
                              <a:latin typeface="Cambria Math"/>
                            </a:rPr>
                            <m:t>𝑥</m:t>
                          </m:r>
                          <m:r>
                            <a:rPr lang="en-US" b="0" i="1" kern="1200" smtClean="0">
                              <a:latin typeface="Cambria Math"/>
                            </a:rPr>
                            <m:t> </m:t>
                          </m:r>
                          <m:r>
                            <a:rPr lang="en-US" b="0" i="1" kern="1200" smtClean="0">
                              <a:latin typeface="Cambria Math"/>
                            </a:rPr>
                            <m:t>𝑆𝐶𝑟</m:t>
                          </m:r>
                          <m:r>
                            <a:rPr lang="en-US" b="0" i="1" kern="1200" smtClean="0">
                              <a:latin typeface="Cambria Math"/>
                            </a:rPr>
                            <m:t> </m:t>
                          </m:r>
                        </m:num>
                        <m:den>
                          <m:r>
                            <a:rPr lang="en-US" b="0" i="1" kern="1200" smtClean="0">
                              <a:latin typeface="Cambria Math"/>
                            </a:rPr>
                            <m:t>𝑆𝑁𝑎</m:t>
                          </m:r>
                          <m:r>
                            <a:rPr lang="en-US" b="0" i="1" kern="1200" smtClean="0">
                              <a:latin typeface="Cambria Math"/>
                            </a:rPr>
                            <m:t> </m:t>
                          </m:r>
                          <m:r>
                            <a:rPr lang="en-US" b="0" i="1" kern="1200" smtClean="0">
                              <a:latin typeface="Cambria Math"/>
                            </a:rPr>
                            <m:t>𝑥</m:t>
                          </m:r>
                          <m:r>
                            <a:rPr lang="en-US" b="0" i="1" kern="1200" smtClean="0">
                              <a:latin typeface="Cambria Math"/>
                            </a:rPr>
                            <m:t> </m:t>
                          </m:r>
                          <m:r>
                            <a:rPr lang="en-US" b="0" i="1" kern="1200" smtClean="0">
                              <a:latin typeface="Cambria Math"/>
                            </a:rPr>
                            <m:t>𝑈𝐶𝑟</m:t>
                          </m:r>
                        </m:den>
                      </m:f>
                    </m:oMath>
                  </a14:m>
                  <a:r>
                    <a:rPr lang="en-US" kern="1200" dirty="0" smtClean="0"/>
                    <a:t> x 100</a:t>
                  </a:r>
                  <a:endParaRPr lang="en-US" kern="1200" dirty="0"/>
                </a:p>
              </p:txBody>
            </p:sp>
          </mc:Choice>
          <mc:Fallback xmlns="">
            <p:sp>
              <p:nvSpPr>
                <p:cNvPr id="9" name="Rounded Rectangle 4"/>
                <p:cNvSpPr>
                  <a:spLocks noRot="1" noChangeAspect="1" noMove="1" noResize="1" noEditPoints="1" noAdjustHandles="1" noChangeArrowheads="1" noChangeShapeType="1" noTextEdit="1"/>
                </p:cNvSpPr>
                <p:nvPr/>
              </p:nvSpPr>
              <p:spPr>
                <a:xfrm>
                  <a:off x="1061805" y="2636598"/>
                  <a:ext cx="4679411" cy="1316134"/>
                </a:xfrm>
                <a:prstGeom prst="rect">
                  <a:avLst/>
                </a:prstGeom>
                <a:blipFill rotWithShape="0">
                  <a:blip r:embed="rId3"/>
                  <a:stretch>
                    <a:fillRect/>
                  </a:stretch>
                </a:blipFill>
              </p:spPr>
              <p:txBody>
                <a:bodyPr/>
                <a:lstStyle/>
                <a:p>
                  <a:r>
                    <a:rPr lang="en-US">
                      <a:noFill/>
                    </a:rPr>
                    <a:t> </a:t>
                  </a:r>
                </a:p>
              </p:txBody>
            </p:sp>
          </mc:Fallback>
        </mc:AlternateContent>
      </p:grpSp>
      <p:sp>
        <p:nvSpPr>
          <p:cNvPr id="10" name="Oval 9"/>
          <p:cNvSpPr/>
          <p:nvPr/>
        </p:nvSpPr>
        <p:spPr>
          <a:xfrm>
            <a:off x="1970588" y="3200508"/>
            <a:ext cx="1583323" cy="1557834"/>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ectangle 10"/>
          <p:cNvSpPr/>
          <p:nvPr/>
        </p:nvSpPr>
        <p:spPr>
          <a:xfrm>
            <a:off x="822204" y="5667970"/>
            <a:ext cx="1028089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rgbClr val="7030A0"/>
                </a:solidFill>
                <a:effectLst/>
              </a:rPr>
              <a:t>Absence of these do not exclude ATN</a:t>
            </a:r>
            <a:endParaRPr lang="en-US" sz="5400" b="1" cap="none" spc="0" dirty="0">
              <a:ln/>
              <a:solidFill>
                <a:srgbClr val="7030A0"/>
              </a:solidFill>
              <a:effectLst/>
            </a:endParaRPr>
          </a:p>
        </p:txBody>
      </p:sp>
    </p:spTree>
    <p:extLst>
      <p:ext uri="{BB962C8B-B14F-4D97-AF65-F5344CB8AC3E}">
        <p14:creationId xmlns:p14="http://schemas.microsoft.com/office/powerpoint/2010/main" val="250708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99520" y="319385"/>
            <a:ext cx="1159298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rgbClr val="7030A0"/>
                </a:solidFill>
                <a:effectLst/>
              </a:rPr>
              <a:t>Please document underlying cause of ATN</a:t>
            </a:r>
            <a:endParaRPr lang="en-US" sz="5400" b="1" cap="none" spc="0" dirty="0">
              <a:ln/>
              <a:solidFill>
                <a:srgbClr val="7030A0"/>
              </a:solidFill>
              <a:effectLst/>
            </a:endParaRPr>
          </a:p>
        </p:txBody>
      </p:sp>
      <p:graphicFrame>
        <p:nvGraphicFramePr>
          <p:cNvPr id="6" name="Diagram 5"/>
          <p:cNvGraphicFramePr/>
          <p:nvPr>
            <p:extLst>
              <p:ext uri="{D42A27DB-BD31-4B8C-83A1-F6EECF244321}">
                <p14:modId xmlns:p14="http://schemas.microsoft.com/office/powerpoint/2010/main" val="2811666718"/>
              </p:ext>
            </p:extLst>
          </p:nvPr>
        </p:nvGraphicFramePr>
        <p:xfrm>
          <a:off x="2486026" y="1292225"/>
          <a:ext cx="6543674"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861103">
            <a:off x="712283" y="2124559"/>
            <a:ext cx="2523816"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53475" y="4352163"/>
            <a:ext cx="2724150" cy="1905762"/>
          </a:xfrm>
          <a:prstGeom prst="rect">
            <a:avLst/>
          </a:prstGeom>
        </p:spPr>
      </p:pic>
    </p:spTree>
    <p:extLst>
      <p:ext uri="{BB962C8B-B14F-4D97-AF65-F5344CB8AC3E}">
        <p14:creationId xmlns:p14="http://schemas.microsoft.com/office/powerpoint/2010/main" val="1704504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89716234"/>
              </p:ext>
            </p:extLst>
          </p:nvPr>
        </p:nvGraphicFramePr>
        <p:xfrm>
          <a:off x="2762250" y="1876425"/>
          <a:ext cx="6096000" cy="340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490" y="400050"/>
            <a:ext cx="2057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8325" y="400050"/>
            <a:ext cx="2133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490" y="4229100"/>
            <a:ext cx="1981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3925" y="5280025"/>
            <a:ext cx="2152650" cy="136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58325" y="4571999"/>
            <a:ext cx="173684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2297878" y="780014"/>
            <a:ext cx="7024744" cy="496336"/>
          </a:xfrm>
          <a:prstGeom prst="rect">
            <a:avLst/>
          </a:prstGeom>
        </p:spPr>
        <p:txBody>
          <a:bodyPr>
            <a:noAutofit/>
          </a:bodyPr>
          <a:lst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a:lstStyle>
          <a:p>
            <a:pPr algn="ctr"/>
            <a:r>
              <a:rPr lang="en-US" sz="4400" b="1" dirty="0" smtClean="0">
                <a:solidFill>
                  <a:srgbClr val="7030A0"/>
                </a:solidFill>
              </a:rPr>
              <a:t>Treatment of ATN</a:t>
            </a:r>
            <a:endParaRPr lang="en-US" sz="4400" b="1" dirty="0">
              <a:solidFill>
                <a:srgbClr val="7030A0"/>
              </a:solidFill>
            </a:endParaRPr>
          </a:p>
        </p:txBody>
      </p:sp>
    </p:spTree>
    <p:extLst>
      <p:ext uri="{BB962C8B-B14F-4D97-AF65-F5344CB8AC3E}">
        <p14:creationId xmlns:p14="http://schemas.microsoft.com/office/powerpoint/2010/main" val="171691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105283" y="0"/>
            <a:ext cx="390523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u="sng" cap="none" spc="0" dirty="0" smtClean="0">
                <a:ln/>
                <a:solidFill>
                  <a:srgbClr val="7030A0"/>
                </a:solidFill>
                <a:effectLst/>
              </a:rPr>
              <a:t>In Conclusion</a:t>
            </a:r>
            <a:endParaRPr lang="en-US" sz="5400" b="1" u="sng" cap="none" spc="0" dirty="0">
              <a:ln/>
              <a:solidFill>
                <a:srgbClr val="7030A0"/>
              </a:solidFill>
              <a:effectLst/>
            </a:endParaRPr>
          </a:p>
        </p:txBody>
      </p:sp>
      <p:sp>
        <p:nvSpPr>
          <p:cNvPr id="3" name="TextBox 2"/>
          <p:cNvSpPr txBox="1"/>
          <p:nvPr/>
        </p:nvSpPr>
        <p:spPr>
          <a:xfrm>
            <a:off x="355433" y="1256799"/>
            <a:ext cx="11210925" cy="5016758"/>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solidFill>
                  <a:schemeClr val="bg1"/>
                </a:solidFill>
              </a:rPr>
              <a:t>Include your diagnostic criteria for acute kidney injury in your documentation (1.5 x baseline,  0.30 mg/dl increase in 48hours,  urine output &lt; 0.5 ml/kg/</a:t>
            </a:r>
            <a:r>
              <a:rPr lang="en-US" sz="2000" dirty="0" err="1" smtClean="0">
                <a:solidFill>
                  <a:schemeClr val="bg1"/>
                </a:solidFill>
              </a:rPr>
              <a:t>hr</a:t>
            </a:r>
            <a:r>
              <a:rPr lang="en-US" sz="2000" dirty="0" smtClean="0">
                <a:solidFill>
                  <a:schemeClr val="bg1"/>
                </a:solidFill>
              </a:rPr>
              <a:t> for 6 hours)   </a:t>
            </a:r>
          </a:p>
          <a:p>
            <a:pPr marL="285750" indent="-285750">
              <a:buFont typeface="Wingdings" panose="05000000000000000000" pitchFamily="2" charset="2"/>
              <a:buChar char="Ø"/>
            </a:pPr>
            <a:endParaRPr lang="en-US" sz="2000" dirty="0">
              <a:solidFill>
                <a:schemeClr val="bg1"/>
              </a:solidFill>
            </a:endParaRPr>
          </a:p>
          <a:p>
            <a:pPr marL="285750" indent="-285750">
              <a:buFont typeface="Wingdings" panose="05000000000000000000" pitchFamily="2" charset="2"/>
              <a:buChar char="Ø"/>
            </a:pPr>
            <a:r>
              <a:rPr lang="en-US" sz="2000" dirty="0" smtClean="0">
                <a:solidFill>
                  <a:schemeClr val="bg1"/>
                </a:solidFill>
              </a:rPr>
              <a:t>Document baseline creatinine (as already known, take a look back in EPIC, or if need to trend during hospital stay- use lowest </a:t>
            </a:r>
            <a:r>
              <a:rPr lang="en-US" sz="2000" dirty="0" err="1" smtClean="0">
                <a:solidFill>
                  <a:schemeClr val="bg1"/>
                </a:solidFill>
              </a:rPr>
              <a:t>SCr</a:t>
            </a:r>
            <a:r>
              <a:rPr lang="en-US" sz="2000" dirty="0" smtClean="0">
                <a:solidFill>
                  <a:schemeClr val="bg1"/>
                </a:solidFill>
              </a:rPr>
              <a:t>)</a:t>
            </a:r>
          </a:p>
          <a:p>
            <a:pPr marL="285750" indent="-285750">
              <a:buFont typeface="Wingdings" panose="05000000000000000000" pitchFamily="2" charset="2"/>
              <a:buChar char="Ø"/>
            </a:pPr>
            <a:endParaRPr lang="en-US" sz="2000" dirty="0">
              <a:solidFill>
                <a:schemeClr val="bg1"/>
              </a:solidFill>
            </a:endParaRPr>
          </a:p>
          <a:p>
            <a:pPr marL="285750" indent="-285750">
              <a:buFont typeface="Wingdings" panose="05000000000000000000" pitchFamily="2" charset="2"/>
              <a:buChar char="Ø"/>
            </a:pPr>
            <a:r>
              <a:rPr lang="en-US" sz="2000" dirty="0" smtClean="0">
                <a:solidFill>
                  <a:schemeClr val="bg1"/>
                </a:solidFill>
              </a:rPr>
              <a:t>Include the type of acute kidney injury (pre-renal, intrinsic, post renal)</a:t>
            </a:r>
          </a:p>
          <a:p>
            <a:pPr marL="285750" indent="-285750">
              <a:buFont typeface="Wingdings" panose="05000000000000000000" pitchFamily="2" charset="2"/>
              <a:buChar char="Ø"/>
            </a:pPr>
            <a:endParaRPr lang="en-US" sz="2000" dirty="0">
              <a:solidFill>
                <a:schemeClr val="bg1"/>
              </a:solidFill>
            </a:endParaRPr>
          </a:p>
          <a:p>
            <a:pPr marL="285750" indent="-285750">
              <a:buFont typeface="Wingdings" panose="05000000000000000000" pitchFamily="2" charset="2"/>
              <a:buChar char="Ø"/>
            </a:pPr>
            <a:r>
              <a:rPr lang="en-US" sz="2000" dirty="0" smtClean="0">
                <a:solidFill>
                  <a:schemeClr val="bg1"/>
                </a:solidFill>
              </a:rPr>
              <a:t>Include underlying cause of acute kidney injury (renal </a:t>
            </a:r>
            <a:r>
              <a:rPr lang="en-US" sz="2000" dirty="0" err="1" smtClean="0">
                <a:solidFill>
                  <a:schemeClr val="bg1"/>
                </a:solidFill>
              </a:rPr>
              <a:t>hypoperfusion</a:t>
            </a:r>
            <a:r>
              <a:rPr lang="en-US" sz="2000" dirty="0" smtClean="0">
                <a:solidFill>
                  <a:schemeClr val="bg1"/>
                </a:solidFill>
              </a:rPr>
              <a:t> (hypotension, dehydration),  </a:t>
            </a:r>
            <a:r>
              <a:rPr lang="en-US" sz="2000" dirty="0" err="1" smtClean="0">
                <a:solidFill>
                  <a:schemeClr val="bg1"/>
                </a:solidFill>
              </a:rPr>
              <a:t>Vanco</a:t>
            </a:r>
            <a:r>
              <a:rPr lang="en-US" sz="2000" dirty="0" smtClean="0">
                <a:solidFill>
                  <a:schemeClr val="bg1"/>
                </a:solidFill>
              </a:rPr>
              <a:t> toxicity, Contrast induced nephropathy,  </a:t>
            </a:r>
            <a:r>
              <a:rPr lang="en-US" sz="2000" dirty="0" err="1" smtClean="0">
                <a:solidFill>
                  <a:schemeClr val="bg1"/>
                </a:solidFill>
              </a:rPr>
              <a:t>hydronephrosis</a:t>
            </a:r>
            <a:r>
              <a:rPr lang="en-US" sz="2000" dirty="0" smtClean="0">
                <a:solidFill>
                  <a:schemeClr val="bg1"/>
                </a:solidFill>
              </a:rPr>
              <a:t>/obstructive </a:t>
            </a:r>
            <a:r>
              <a:rPr lang="en-US" sz="2000" dirty="0" err="1" smtClean="0">
                <a:solidFill>
                  <a:schemeClr val="bg1"/>
                </a:solidFill>
              </a:rPr>
              <a:t>uropathy</a:t>
            </a:r>
            <a:r>
              <a:rPr lang="en-US" sz="2000" dirty="0" smtClean="0">
                <a:solidFill>
                  <a:schemeClr val="bg1"/>
                </a:solidFill>
              </a:rPr>
              <a:t>)</a:t>
            </a:r>
          </a:p>
          <a:p>
            <a:pPr marL="285750" indent="-285750">
              <a:buFont typeface="Wingdings" panose="05000000000000000000" pitchFamily="2" charset="2"/>
              <a:buChar char="Ø"/>
            </a:pPr>
            <a:endParaRPr lang="en-US" sz="2000" dirty="0">
              <a:solidFill>
                <a:schemeClr val="bg1"/>
              </a:solidFill>
            </a:endParaRPr>
          </a:p>
          <a:p>
            <a:pPr marL="285750" indent="-285750">
              <a:buFont typeface="Wingdings" panose="05000000000000000000" pitchFamily="2" charset="2"/>
              <a:buChar char="Ø"/>
            </a:pPr>
            <a:r>
              <a:rPr lang="en-US" sz="2000" dirty="0" smtClean="0">
                <a:solidFill>
                  <a:schemeClr val="bg1"/>
                </a:solidFill>
              </a:rPr>
              <a:t>If ATN, make sure meets acute kidney injury criteria, that creatinine takes longer than 72 hours to start to trend back down;  Obtain Renal Consult, and include cause and treatment in your documentation.   </a:t>
            </a:r>
          </a:p>
          <a:p>
            <a:pPr marL="285750" indent="-285750">
              <a:buFont typeface="Wingdings" panose="05000000000000000000" pitchFamily="2" charset="2"/>
              <a:buChar char="Ø"/>
            </a:pPr>
            <a:endParaRPr lang="en-US" sz="2000" dirty="0">
              <a:solidFill>
                <a:schemeClr val="bg1"/>
              </a:solidFill>
            </a:endParaRPr>
          </a:p>
          <a:p>
            <a:pPr marL="285750" indent="-285750">
              <a:buFont typeface="Wingdings" panose="05000000000000000000" pitchFamily="2" charset="2"/>
              <a:buChar char="Ø"/>
            </a:pPr>
            <a:r>
              <a:rPr lang="en-US" sz="2000" dirty="0" smtClean="0">
                <a:solidFill>
                  <a:schemeClr val="bg1"/>
                </a:solidFill>
              </a:rPr>
              <a:t>Be sure to carry the diagnosis in the daily progress notes throughout the patient’s stay, with updates, and include in the DC Summary listed diagnoses. </a:t>
            </a:r>
            <a:endParaRPr lang="en-US" sz="2000" dirty="0">
              <a:solidFill>
                <a:schemeClr val="bg1"/>
              </a:solidFill>
            </a:endParaRPr>
          </a:p>
        </p:txBody>
      </p:sp>
    </p:spTree>
    <p:extLst>
      <p:ext uri="{BB962C8B-B14F-4D97-AF65-F5344CB8AC3E}">
        <p14:creationId xmlns:p14="http://schemas.microsoft.com/office/powerpoint/2010/main" val="3139827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txBox="1">
            <a:spLocks/>
          </p:cNvSpPr>
          <p:nvPr/>
        </p:nvSpPr>
        <p:spPr>
          <a:xfrm>
            <a:off x="1209675" y="437930"/>
            <a:ext cx="10515600" cy="1325563"/>
          </a:xfrm>
          <a:prstGeom prst="rect">
            <a:avLst/>
          </a:prstGeom>
        </p:spPr>
        <p:txBody>
          <a:bodyPr>
            <a:noAutofit/>
          </a:bodyPr>
          <a:lst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a:lstStyle>
          <a:p>
            <a:r>
              <a:rPr lang="en-US" sz="4400" i="1" dirty="0" smtClean="0">
                <a:ln w="0"/>
                <a:solidFill>
                  <a:schemeClr val="accent1"/>
                </a:solidFill>
                <a:effectLst>
                  <a:outerShdw blurRad="38100" dist="25400" dir="5400000" algn="ctr" rotWithShape="0">
                    <a:srgbClr val="6E747A">
                      <a:alpha val="43000"/>
                    </a:srgbClr>
                  </a:outerShdw>
                </a:effectLst>
                <a:latin typeface="+mn-lt"/>
                <a:ea typeface="+mn-ea"/>
                <a:cs typeface="+mn-cs"/>
              </a:rPr>
              <a:t>Please feel free to contact us with Questions </a:t>
            </a:r>
            <a:endParaRPr lang="en-US" sz="4400" i="1" dirty="0">
              <a:ln w="0"/>
              <a:solidFill>
                <a:schemeClr val="accent1"/>
              </a:solidFill>
              <a:effectLst>
                <a:outerShdw blurRad="38100" dist="25400" dir="5400000" algn="ctr" rotWithShape="0">
                  <a:srgbClr val="6E747A">
                    <a:alpha val="43000"/>
                  </a:srgbClr>
                </a:outerShdw>
              </a:effectLst>
              <a:latin typeface="+mn-lt"/>
              <a:ea typeface="+mn-ea"/>
              <a:cs typeface="+mn-cs"/>
            </a:endParaRPr>
          </a:p>
        </p:txBody>
      </p:sp>
      <p:sp>
        <p:nvSpPr>
          <p:cNvPr id="3" name="Content Placeholder 2"/>
          <p:cNvSpPr txBox="1">
            <a:spLocks/>
          </p:cNvSpPr>
          <p:nvPr/>
        </p:nvSpPr>
        <p:spPr>
          <a:xfrm>
            <a:off x="2571750" y="1572993"/>
            <a:ext cx="6067426" cy="4351338"/>
          </a:xfrm>
          <a:prstGeom prst="rect">
            <a:avLst/>
          </a:prstGeom>
        </p:spPr>
        <p:txBody>
          <a:bodyPr>
            <a:normAutofit fontScale="625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a:lstStyle>
          <a:p>
            <a:pPr marL="0" indent="0">
              <a:buFont typeface="Arial" pitchFamily="34" charset="0"/>
              <a:buNone/>
            </a:pPr>
            <a:r>
              <a:rPr lang="en-US" sz="2200" b="1" dirty="0" smtClean="0"/>
              <a:t>Clinical Documentation Integrity(CDI)</a:t>
            </a:r>
          </a:p>
          <a:p>
            <a:pPr marL="0" indent="0">
              <a:buFont typeface="Arial" pitchFamily="34" charset="0"/>
              <a:buNone/>
            </a:pPr>
            <a:r>
              <a:rPr lang="en-US" sz="2200" dirty="0" smtClean="0"/>
              <a:t>Deborah Mazur– Manager, Clinical Documentation Integrity</a:t>
            </a:r>
          </a:p>
          <a:p>
            <a:pPr marL="0" indent="0">
              <a:buFont typeface="Arial" pitchFamily="34" charset="0"/>
              <a:buNone/>
            </a:pPr>
            <a:r>
              <a:rPr lang="en-US" sz="2200" dirty="0" smtClean="0"/>
              <a:t>	Office #: (716) 601-3752</a:t>
            </a:r>
          </a:p>
          <a:p>
            <a:pPr marL="0" indent="0">
              <a:buFont typeface="Arial" pitchFamily="34" charset="0"/>
              <a:buNone/>
            </a:pPr>
            <a:r>
              <a:rPr lang="en-US" sz="2200" dirty="0" smtClean="0"/>
              <a:t>	Email: </a:t>
            </a:r>
            <a:r>
              <a:rPr lang="en-US" sz="2200" u="sng" dirty="0" smtClean="0">
                <a:solidFill>
                  <a:schemeClr val="bg1"/>
                </a:solidFill>
              </a:rPr>
              <a:t>dmazur@chsbuffalo.org</a:t>
            </a:r>
          </a:p>
          <a:p>
            <a:pPr marL="0" indent="0">
              <a:buFont typeface="Arial" pitchFamily="34" charset="0"/>
              <a:buNone/>
            </a:pPr>
            <a:endParaRPr lang="en-US" sz="2200" b="1" dirty="0" smtClean="0"/>
          </a:p>
          <a:p>
            <a:pPr marL="0" indent="0">
              <a:buFont typeface="Arial" pitchFamily="34" charset="0"/>
              <a:buNone/>
            </a:pPr>
            <a:r>
              <a:rPr lang="en-US" sz="2200" b="1" dirty="0" smtClean="0"/>
              <a:t>Coding Education Quality Auditing</a:t>
            </a:r>
          </a:p>
          <a:p>
            <a:pPr marL="0" indent="0">
              <a:buFont typeface="Arial" pitchFamily="34" charset="0"/>
              <a:buNone/>
            </a:pPr>
            <a:r>
              <a:rPr lang="en-US" sz="2200" dirty="0" smtClean="0"/>
              <a:t>Justine Whitman – Manager, Coding Education Quality Auditing Inpatient</a:t>
            </a:r>
          </a:p>
          <a:p>
            <a:pPr marL="0" indent="0">
              <a:buFont typeface="Arial" pitchFamily="34" charset="0"/>
              <a:buNone/>
            </a:pPr>
            <a:r>
              <a:rPr lang="en-US" sz="2200" dirty="0" smtClean="0"/>
              <a:t>	Office #: (716) 447-6581</a:t>
            </a:r>
          </a:p>
          <a:p>
            <a:pPr marL="0" indent="0">
              <a:buFont typeface="Arial" pitchFamily="34" charset="0"/>
              <a:buNone/>
            </a:pPr>
            <a:r>
              <a:rPr lang="en-US" sz="2200" dirty="0" smtClean="0"/>
              <a:t>	Email: </a:t>
            </a:r>
            <a:r>
              <a:rPr lang="en-US" sz="2200" u="sng" dirty="0" smtClean="0">
                <a:solidFill>
                  <a:schemeClr val="bg1"/>
                </a:solidFill>
              </a:rPr>
              <a:t>Jnolder@chsbuffalo.org </a:t>
            </a:r>
          </a:p>
          <a:p>
            <a:pPr marL="0" indent="0">
              <a:buFont typeface="Arial" pitchFamily="34" charset="0"/>
              <a:buNone/>
            </a:pPr>
            <a:endParaRPr lang="en-US" b="1" dirty="0" smtClean="0"/>
          </a:p>
          <a:p>
            <a:pPr marL="0" indent="0">
              <a:buFont typeface="Arial" pitchFamily="34" charset="0"/>
              <a:buNone/>
            </a:pPr>
            <a:r>
              <a:rPr lang="en-US" sz="2300" b="1" dirty="0" smtClean="0"/>
              <a:t>Clinical Denials and Appeals Department (CDAD)</a:t>
            </a:r>
          </a:p>
          <a:p>
            <a:pPr marL="0" indent="0">
              <a:buFont typeface="Arial" pitchFamily="34" charset="0"/>
              <a:buNone/>
            </a:pPr>
            <a:r>
              <a:rPr lang="en-US" sz="2300" dirty="0" smtClean="0"/>
              <a:t>Brandon Schulz-Koller – Director, Documentation Cycle Integrity and Improvement </a:t>
            </a:r>
          </a:p>
          <a:p>
            <a:pPr marL="0" indent="0">
              <a:buFont typeface="Arial" pitchFamily="34" charset="0"/>
              <a:buNone/>
            </a:pPr>
            <a:r>
              <a:rPr lang="en-US" sz="2300" dirty="0" smtClean="0"/>
              <a:t>	Office #: (716) 601-3602</a:t>
            </a:r>
          </a:p>
          <a:p>
            <a:pPr marL="0" indent="0">
              <a:buFont typeface="Arial" pitchFamily="34" charset="0"/>
              <a:buNone/>
            </a:pPr>
            <a:r>
              <a:rPr lang="en-US" sz="2300" dirty="0" smtClean="0"/>
              <a:t>	Email: </a:t>
            </a:r>
            <a:r>
              <a:rPr lang="en-US" sz="2300" u="sng" dirty="0" smtClean="0">
                <a:solidFill>
                  <a:schemeClr val="bg1"/>
                </a:solidFill>
              </a:rPr>
              <a:t>bkoller@chsbuffalo.org</a:t>
            </a:r>
          </a:p>
          <a:p>
            <a:pPr marL="0" indent="0">
              <a:buFont typeface="Arial" pitchFamily="34" charset="0"/>
              <a:buNone/>
            </a:pPr>
            <a:endParaRPr lang="en-US" dirty="0"/>
          </a:p>
        </p:txBody>
      </p:sp>
    </p:spTree>
    <p:extLst>
      <p:ext uri="{BB962C8B-B14F-4D97-AF65-F5344CB8AC3E}">
        <p14:creationId xmlns:p14="http://schemas.microsoft.com/office/powerpoint/2010/main" val="116305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070097" y="347960"/>
            <a:ext cx="8223277" cy="584775"/>
          </a:xfrm>
          <a:prstGeom prst="rect">
            <a:avLst/>
          </a:prstGeom>
          <a:noFill/>
        </p:spPr>
        <p:txBody>
          <a:bodyPr wrap="none" lIns="91440" tIns="45720" rIns="91440" bIns="45720">
            <a:spAutoFit/>
          </a:bodyPr>
          <a:lstStyle/>
          <a:p>
            <a:pPr algn="ctr"/>
            <a:r>
              <a:rPr lang="en-US" sz="3200" b="1" cap="none" spc="50" dirty="0" smtClean="0">
                <a:ln w="0"/>
                <a:solidFill>
                  <a:schemeClr val="bg2"/>
                </a:solidFill>
                <a:effectLst>
                  <a:innerShdw blurRad="63500" dist="50800" dir="13500000">
                    <a:srgbClr val="000000">
                      <a:alpha val="50000"/>
                    </a:srgbClr>
                  </a:innerShdw>
                </a:effectLst>
              </a:rPr>
              <a:t>Example of Denial Letter for Acute Kidney Injury</a:t>
            </a:r>
            <a:endParaRPr lang="en-US" sz="3200" b="1" cap="none" spc="50" dirty="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2"/>
          <a:stretch>
            <a:fillRect/>
          </a:stretch>
        </p:blipFill>
        <p:spPr>
          <a:xfrm>
            <a:off x="994650" y="1595181"/>
            <a:ext cx="10202699" cy="3667637"/>
          </a:xfrm>
          <a:prstGeom prst="rect">
            <a:avLst/>
          </a:prstGeom>
        </p:spPr>
      </p:pic>
    </p:spTree>
    <p:extLst>
      <p:ext uri="{BB962C8B-B14F-4D97-AF65-F5344CB8AC3E}">
        <p14:creationId xmlns:p14="http://schemas.microsoft.com/office/powerpoint/2010/main" val="39496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864850" y="252710"/>
            <a:ext cx="4290855"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Patient’s Claim</a:t>
            </a:r>
            <a:endParaRPr lang="en-US" sz="5400" b="1" cap="none" spc="50" dirty="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2"/>
          <a:stretch>
            <a:fillRect/>
          </a:stretch>
        </p:blipFill>
        <p:spPr>
          <a:xfrm>
            <a:off x="2704625" y="1399970"/>
            <a:ext cx="6801799" cy="2934109"/>
          </a:xfrm>
          <a:prstGeom prst="rect">
            <a:avLst/>
          </a:prstGeom>
        </p:spPr>
      </p:pic>
      <p:sp>
        <p:nvSpPr>
          <p:cNvPr id="4" name="Rectangle 3"/>
          <p:cNvSpPr/>
          <p:nvPr/>
        </p:nvSpPr>
        <p:spPr>
          <a:xfrm>
            <a:off x="313438" y="4872335"/>
            <a:ext cx="11221337" cy="707886"/>
          </a:xfrm>
          <a:prstGeom prst="rect">
            <a:avLst/>
          </a:prstGeom>
          <a:noFill/>
        </p:spPr>
        <p:txBody>
          <a:bodyPr wrap="square" lIns="91440" tIns="45720" rIns="91440" bIns="45720">
            <a:spAutoFit/>
          </a:bodyPr>
          <a:lstStyle/>
          <a:p>
            <a:pPr algn="ctr"/>
            <a:r>
              <a:rPr lang="en-US" sz="2000" b="1" cap="none" spc="50" dirty="0" smtClean="0">
                <a:ln w="0"/>
                <a:solidFill>
                  <a:schemeClr val="bg2"/>
                </a:solidFill>
                <a:effectLst>
                  <a:innerShdw blurRad="63500" dist="50800" dir="13500000">
                    <a:srgbClr val="000000">
                      <a:alpha val="50000"/>
                    </a:srgbClr>
                  </a:innerShdw>
                </a:effectLst>
              </a:rPr>
              <a:t>Thus, the Insurance Carrier is asking for reimbursement of $17,701.77 to them citing the diagnosis</a:t>
            </a:r>
          </a:p>
          <a:p>
            <a:pPr algn="ctr"/>
            <a:r>
              <a:rPr lang="en-US" sz="2000" b="1" spc="50" dirty="0">
                <a:ln w="0"/>
                <a:solidFill>
                  <a:schemeClr val="bg2"/>
                </a:solidFill>
                <a:effectLst>
                  <a:innerShdw blurRad="63500" dist="50800" dir="13500000">
                    <a:srgbClr val="000000">
                      <a:alpha val="50000"/>
                    </a:srgbClr>
                  </a:innerShdw>
                </a:effectLst>
              </a:rPr>
              <a:t>o</a:t>
            </a:r>
            <a:r>
              <a:rPr lang="en-US" sz="2000" b="1" spc="50" dirty="0" smtClean="0">
                <a:ln w="0"/>
                <a:solidFill>
                  <a:schemeClr val="bg2"/>
                </a:solidFill>
                <a:effectLst>
                  <a:innerShdw blurRad="63500" dist="50800" dir="13500000">
                    <a:srgbClr val="000000">
                      <a:alpha val="50000"/>
                    </a:srgbClr>
                  </a:innerShdw>
                </a:effectLst>
              </a:rPr>
              <a:t>f Acute Kidney Injury was not supported during this patient’s admission. </a:t>
            </a:r>
            <a:r>
              <a:rPr lang="en-US" sz="2000" b="1" cap="none" spc="50" dirty="0" smtClean="0">
                <a:ln w="0"/>
                <a:solidFill>
                  <a:schemeClr val="bg2"/>
                </a:solidFill>
                <a:effectLst>
                  <a:innerShdw blurRad="63500" dist="50800" dir="13500000">
                    <a:srgbClr val="000000">
                      <a:alpha val="50000"/>
                    </a:srgbClr>
                  </a:innerShdw>
                </a:effectLst>
              </a:rPr>
              <a:t> </a:t>
            </a:r>
            <a:endParaRPr lang="en-US" sz="2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84017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262911" y="0"/>
            <a:ext cx="5609036" cy="707886"/>
          </a:xfrm>
          <a:prstGeom prst="rect">
            <a:avLst/>
          </a:prstGeom>
          <a:no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Catholic Health Appealed!</a:t>
            </a:r>
            <a:endParaRPr lang="en-US" sz="4000" b="1" cap="none" spc="50" dirty="0">
              <a:ln w="0"/>
              <a:solidFill>
                <a:schemeClr val="bg2"/>
              </a:solidFill>
              <a:effectLst>
                <a:innerShdw blurRad="63500" dist="50800" dir="13500000">
                  <a:srgbClr val="000000">
                    <a:alpha val="50000"/>
                  </a:srgbClr>
                </a:innerShdw>
              </a:effectLst>
            </a:endParaRPr>
          </a:p>
        </p:txBody>
      </p:sp>
      <p:sp>
        <p:nvSpPr>
          <p:cNvPr id="3" name="TextBox 2"/>
          <p:cNvSpPr txBox="1"/>
          <p:nvPr/>
        </p:nvSpPr>
        <p:spPr>
          <a:xfrm>
            <a:off x="280991" y="617696"/>
            <a:ext cx="11572875" cy="646330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Our </a:t>
            </a:r>
            <a:r>
              <a:rPr lang="en-US" dirty="0" smtClean="0">
                <a:solidFill>
                  <a:srgbClr val="FF0000"/>
                </a:solidFill>
              </a:rPr>
              <a:t>Physician Advisor </a:t>
            </a:r>
            <a:r>
              <a:rPr lang="en-US" u="sng" dirty="0" smtClean="0">
                <a:solidFill>
                  <a:srgbClr val="FF0000"/>
                </a:solidFill>
              </a:rPr>
              <a:t>“disagreed</a:t>
            </a:r>
            <a:r>
              <a:rPr lang="en-US" dirty="0" smtClean="0">
                <a:solidFill>
                  <a:srgbClr val="FF0000"/>
                </a:solidFill>
              </a:rPr>
              <a:t>” with the Insurance Carrier’s Reviewer</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Physician Advisor cited “According to the National Kidney Foundation there is an acute kidney injury if the increase in creatinine is greater or equal to 0.30 mg/dl.  The </a:t>
            </a:r>
            <a:r>
              <a:rPr lang="en-US" dirty="0" smtClean="0">
                <a:solidFill>
                  <a:srgbClr val="FF0000"/>
                </a:solidFill>
              </a:rPr>
              <a:t>patient’s baseline creatinine was 1.01 and it went to 1.31 before coming down.  </a:t>
            </a:r>
            <a:r>
              <a:rPr lang="en-US" b="1" u="sng" dirty="0" smtClean="0">
                <a:solidFill>
                  <a:srgbClr val="FF0000"/>
                </a:solidFill>
              </a:rPr>
              <a:t>This was a rise of 0.30 mg/dl.</a:t>
            </a:r>
            <a:r>
              <a:rPr lang="en-US" dirty="0" smtClean="0">
                <a:solidFill>
                  <a:srgbClr val="FF0000"/>
                </a:solidFill>
              </a:rPr>
              <a:t> </a:t>
            </a:r>
            <a:r>
              <a:rPr lang="en-US" dirty="0" smtClean="0">
                <a:solidFill>
                  <a:schemeClr val="bg1"/>
                </a:solidFill>
              </a:rPr>
              <a:t> Therefore, this case meets the definition of acute kidney injury set by the National Kidney Foundation”. </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smtClean="0">
                <a:solidFill>
                  <a:schemeClr val="bg1"/>
                </a:solidFill>
              </a:rPr>
              <a:t>Per the clinical documentation in the medical record:  </a:t>
            </a:r>
          </a:p>
          <a:p>
            <a:pPr marL="742950" lvl="1" indent="-285750">
              <a:buFont typeface="Wingdings" panose="05000000000000000000" pitchFamily="2" charset="2"/>
              <a:buChar char="Ø"/>
            </a:pPr>
            <a:r>
              <a:rPr lang="en-US" dirty="0" smtClean="0">
                <a:solidFill>
                  <a:schemeClr val="bg1"/>
                </a:solidFill>
              </a:rPr>
              <a:t>Patient underwent catheter directed thrombolysis with EKOS and TPA followed by RLE Angiogram with balloon angioplasty and mechanical </a:t>
            </a:r>
            <a:r>
              <a:rPr lang="en-US" dirty="0" err="1" smtClean="0">
                <a:solidFill>
                  <a:schemeClr val="bg1"/>
                </a:solidFill>
              </a:rPr>
              <a:t>thrombectomy</a:t>
            </a:r>
            <a:r>
              <a:rPr lang="en-US" dirty="0" smtClean="0">
                <a:solidFill>
                  <a:schemeClr val="bg1"/>
                </a:solidFill>
              </a:rPr>
              <a:t>.  Postoperatively, patient was hypotensive with SBP in the 70’s and home </a:t>
            </a:r>
            <a:r>
              <a:rPr lang="en-US" dirty="0" err="1" smtClean="0">
                <a:solidFill>
                  <a:schemeClr val="bg1"/>
                </a:solidFill>
              </a:rPr>
              <a:t>antihypertensives</a:t>
            </a:r>
            <a:r>
              <a:rPr lang="en-US" dirty="0" smtClean="0">
                <a:solidFill>
                  <a:schemeClr val="bg1"/>
                </a:solidFill>
              </a:rPr>
              <a:t> were held. </a:t>
            </a:r>
          </a:p>
          <a:p>
            <a:pPr marL="742950" lvl="1" indent="-285750">
              <a:buFont typeface="Wingdings" panose="05000000000000000000" pitchFamily="2" charset="2"/>
              <a:buChar char="Ø"/>
            </a:pPr>
            <a:r>
              <a:rPr lang="en-US" dirty="0" smtClean="0">
                <a:solidFill>
                  <a:schemeClr val="bg1"/>
                </a:solidFill>
              </a:rPr>
              <a:t>Trended Creatinine’s:  1.17…  1.01…  </a:t>
            </a:r>
            <a:r>
              <a:rPr lang="en-US" dirty="0" smtClean="0">
                <a:solidFill>
                  <a:srgbClr val="FF0000"/>
                </a:solidFill>
              </a:rPr>
              <a:t>1.31</a:t>
            </a:r>
            <a:r>
              <a:rPr lang="en-US" dirty="0" smtClean="0">
                <a:solidFill>
                  <a:schemeClr val="bg1"/>
                </a:solidFill>
              </a:rPr>
              <a:t>…  1.07</a:t>
            </a:r>
          </a:p>
          <a:p>
            <a:pPr marL="742950" lvl="1" indent="-285750">
              <a:buFont typeface="Wingdings" panose="05000000000000000000" pitchFamily="2" charset="2"/>
              <a:buChar char="Ø"/>
            </a:pPr>
            <a:r>
              <a:rPr lang="en-US" dirty="0" smtClean="0">
                <a:solidFill>
                  <a:schemeClr val="bg1"/>
                </a:solidFill>
              </a:rPr>
              <a:t>1/27 </a:t>
            </a:r>
            <a:r>
              <a:rPr lang="en-US" dirty="0" smtClean="0">
                <a:solidFill>
                  <a:srgbClr val="FF0000"/>
                </a:solidFill>
              </a:rPr>
              <a:t>Medical Progress note</a:t>
            </a:r>
            <a:r>
              <a:rPr lang="en-US" dirty="0" smtClean="0">
                <a:solidFill>
                  <a:schemeClr val="bg1"/>
                </a:solidFill>
              </a:rPr>
              <a:t>:  Acute Kidney Injury.  Trend renal indices; Slight increase in creatinine since admission;  NS at 40ml/</a:t>
            </a:r>
            <a:r>
              <a:rPr lang="en-US" dirty="0" err="1" smtClean="0">
                <a:solidFill>
                  <a:schemeClr val="bg1"/>
                </a:solidFill>
              </a:rPr>
              <a:t>hr</a:t>
            </a:r>
            <a:r>
              <a:rPr lang="en-US" dirty="0" smtClean="0">
                <a:solidFill>
                  <a:schemeClr val="bg1"/>
                </a:solidFill>
              </a:rPr>
              <a:t> started for hydration  (</a:t>
            </a:r>
            <a:r>
              <a:rPr lang="en-US" u="sng" dirty="0" smtClean="0">
                <a:solidFill>
                  <a:srgbClr val="FF0000"/>
                </a:solidFill>
              </a:rPr>
              <a:t>Consistent documentation of condition and treatment)</a:t>
            </a:r>
          </a:p>
          <a:p>
            <a:endParaRPr lang="en-US" dirty="0" smtClean="0">
              <a:solidFill>
                <a:schemeClr val="bg1"/>
              </a:solidFill>
            </a:endParaRPr>
          </a:p>
          <a:p>
            <a:pPr marL="285750" indent="-285750">
              <a:buFont typeface="Wingdings" panose="05000000000000000000" pitchFamily="2" charset="2"/>
              <a:buChar char="Ø"/>
            </a:pPr>
            <a:r>
              <a:rPr lang="en-US" dirty="0" smtClean="0">
                <a:solidFill>
                  <a:schemeClr val="bg1"/>
                </a:solidFill>
              </a:rPr>
              <a:t>Clinical Denials Team Cited:  </a:t>
            </a:r>
            <a:r>
              <a:rPr lang="en-US" b="1" u="sng" dirty="0" smtClean="0">
                <a:solidFill>
                  <a:srgbClr val="FF0000"/>
                </a:solidFill>
              </a:rPr>
              <a:t>KDIGO defines </a:t>
            </a:r>
            <a:r>
              <a:rPr lang="en-US" dirty="0" smtClean="0">
                <a:solidFill>
                  <a:schemeClr val="bg1"/>
                </a:solidFill>
              </a:rPr>
              <a:t>Acute kidney injury as any of the following:</a:t>
            </a:r>
          </a:p>
          <a:p>
            <a:pPr marL="742950" lvl="1" indent="-285750">
              <a:buFont typeface="Wingdings" panose="05000000000000000000" pitchFamily="2" charset="2"/>
              <a:buChar char="Ø"/>
            </a:pPr>
            <a:r>
              <a:rPr lang="en-US" dirty="0" smtClean="0">
                <a:solidFill>
                  <a:schemeClr val="bg1"/>
                </a:solidFill>
              </a:rPr>
              <a:t>Increase </a:t>
            </a:r>
            <a:r>
              <a:rPr lang="en-US" dirty="0">
                <a:solidFill>
                  <a:schemeClr val="bg1"/>
                </a:solidFill>
              </a:rPr>
              <a:t>in creatinine level to ≥ 1.5x baseline (historical or measured), which is known or presumed to have occurred within the prior 7 days; or </a:t>
            </a:r>
          </a:p>
          <a:p>
            <a:pPr marL="742950" lvl="1" indent="-285750">
              <a:buFont typeface="Wingdings" panose="05000000000000000000" pitchFamily="2" charset="2"/>
              <a:buChar char="Ø"/>
            </a:pPr>
            <a:r>
              <a:rPr lang="en-US" dirty="0" smtClean="0">
                <a:solidFill>
                  <a:schemeClr val="bg1"/>
                </a:solidFill>
              </a:rPr>
              <a:t>Increase </a:t>
            </a:r>
            <a:r>
              <a:rPr lang="en-US" dirty="0">
                <a:solidFill>
                  <a:schemeClr val="bg1"/>
                </a:solidFill>
              </a:rPr>
              <a:t>creatinine (measured prospectively) of ≥ 0.3 mg/dl from baseline within 48 hours; or </a:t>
            </a:r>
          </a:p>
          <a:p>
            <a:pPr marL="742950" lvl="1" indent="-285750">
              <a:buFont typeface="Wingdings" panose="05000000000000000000" pitchFamily="2" charset="2"/>
              <a:buChar char="Ø"/>
            </a:pPr>
            <a:r>
              <a:rPr lang="en-US" dirty="0" smtClean="0">
                <a:solidFill>
                  <a:schemeClr val="bg1"/>
                </a:solidFill>
              </a:rPr>
              <a:t>Urine </a:t>
            </a:r>
            <a:r>
              <a:rPr lang="en-US" dirty="0">
                <a:solidFill>
                  <a:schemeClr val="bg1"/>
                </a:solidFill>
              </a:rPr>
              <a:t>output &lt; 0.5 ml/kg/</a:t>
            </a:r>
            <a:r>
              <a:rPr lang="en-US" dirty="0" err="1">
                <a:solidFill>
                  <a:schemeClr val="bg1"/>
                </a:solidFill>
              </a:rPr>
              <a:t>hr</a:t>
            </a:r>
            <a:r>
              <a:rPr lang="en-US" dirty="0">
                <a:solidFill>
                  <a:schemeClr val="bg1"/>
                </a:solidFill>
              </a:rPr>
              <a:t> for 6 hours </a:t>
            </a:r>
          </a:p>
          <a:p>
            <a:r>
              <a:rPr lang="en-US" dirty="0">
                <a:solidFill>
                  <a:schemeClr val="bg1"/>
                </a:solidFill>
              </a:rPr>
              <a:t>These criteria apply to patients with and without CKD. </a:t>
            </a:r>
            <a:endParaRPr lang="en-US" dirty="0" smtClean="0">
              <a:solidFill>
                <a:schemeClr val="bg1"/>
              </a:solidFill>
            </a:endParaRPr>
          </a:p>
          <a:p>
            <a:pPr marL="285750" indent="-285750">
              <a:buFont typeface="Wingdings" panose="05000000000000000000" pitchFamily="2" charset="2"/>
              <a:buChar char="Ø"/>
            </a:pPr>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382771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907045" y="142875"/>
            <a:ext cx="6320769" cy="707886"/>
          </a:xfrm>
          <a:prstGeom prst="rect">
            <a:avLst/>
          </a:prstGeom>
          <a:no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Catholic Health Appeal </a:t>
            </a:r>
            <a:r>
              <a:rPr lang="en-US" sz="4000" b="1" cap="none" spc="50" dirty="0" err="1" smtClean="0">
                <a:ln w="0"/>
                <a:solidFill>
                  <a:schemeClr val="bg2"/>
                </a:solidFill>
                <a:effectLst>
                  <a:innerShdw blurRad="63500" dist="50800" dir="13500000">
                    <a:srgbClr val="000000">
                      <a:alpha val="50000"/>
                    </a:srgbClr>
                  </a:innerShdw>
                </a:effectLst>
              </a:rPr>
              <a:t>Con’t</a:t>
            </a:r>
            <a:endParaRPr lang="en-US" sz="4000" b="1" cap="none" spc="50" dirty="0">
              <a:ln w="0"/>
              <a:solidFill>
                <a:schemeClr val="bg2"/>
              </a:solidFill>
              <a:effectLst>
                <a:innerShdw blurRad="63500" dist="50800" dir="13500000">
                  <a:srgbClr val="000000">
                    <a:alpha val="50000"/>
                  </a:srgbClr>
                </a:innerShdw>
              </a:effectLst>
            </a:endParaRPr>
          </a:p>
        </p:txBody>
      </p:sp>
      <p:sp>
        <p:nvSpPr>
          <p:cNvPr id="3" name="TextBox 2"/>
          <p:cNvSpPr txBox="1"/>
          <p:nvPr/>
        </p:nvSpPr>
        <p:spPr>
          <a:xfrm>
            <a:off x="295275" y="1343025"/>
            <a:ext cx="11363325"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Clinical Denials team also cited: </a:t>
            </a:r>
          </a:p>
          <a:p>
            <a:pPr marL="742950" lvl="1" indent="-285750">
              <a:buFont typeface="Wingdings" panose="05000000000000000000" pitchFamily="2" charset="2"/>
              <a:buChar char="Ø"/>
            </a:pPr>
            <a:r>
              <a:rPr lang="en-US" dirty="0">
                <a:solidFill>
                  <a:schemeClr val="bg1"/>
                </a:solidFill>
              </a:rPr>
              <a:t>The diagnosis of </a:t>
            </a:r>
            <a:r>
              <a:rPr lang="en-US" b="1" u="sng" dirty="0">
                <a:solidFill>
                  <a:srgbClr val="FF0000"/>
                </a:solidFill>
              </a:rPr>
              <a:t>AKI depends on what the normal baseline for an individual patient is</a:t>
            </a:r>
            <a:r>
              <a:rPr lang="en-US" dirty="0">
                <a:solidFill>
                  <a:schemeClr val="bg1"/>
                </a:solidFill>
              </a:rPr>
              <a:t>, </a:t>
            </a:r>
            <a:r>
              <a:rPr lang="en-US" u="sng" dirty="0">
                <a:solidFill>
                  <a:srgbClr val="FF0000"/>
                </a:solidFill>
              </a:rPr>
              <a:t>not the </a:t>
            </a:r>
            <a:r>
              <a:rPr lang="en-US" b="1" u="sng" dirty="0">
                <a:solidFill>
                  <a:srgbClr val="FF0000"/>
                </a:solidFill>
              </a:rPr>
              <a:t>reference range </a:t>
            </a:r>
            <a:r>
              <a:rPr lang="en-US" dirty="0">
                <a:solidFill>
                  <a:schemeClr val="bg1"/>
                </a:solidFill>
              </a:rPr>
              <a:t>for the test (often misunderstood as "normal range") on the lab report. Reference range is a population-based statistic. It does not indicate what is normal for an individual. The AKI creatinine criteria are applied to the baseline without regard to the reference range. </a:t>
            </a:r>
          </a:p>
          <a:p>
            <a:pPr lvl="1"/>
            <a:endParaRPr lang="en-US" dirty="0">
              <a:solidFill>
                <a:schemeClr val="bg1"/>
              </a:solidFill>
            </a:endParaRPr>
          </a:p>
          <a:p>
            <a:pPr marL="285750" indent="-285750">
              <a:buFont typeface="Wingdings" panose="05000000000000000000" pitchFamily="2" charset="2"/>
              <a:buChar char="Ø"/>
            </a:pPr>
            <a:r>
              <a:rPr lang="en-US" b="1" dirty="0" smtClean="0">
                <a:solidFill>
                  <a:srgbClr val="FF0000"/>
                </a:solidFill>
              </a:rPr>
              <a:t>EXAMPLES</a:t>
            </a:r>
            <a:r>
              <a:rPr lang="en-US" b="1" dirty="0">
                <a:solidFill>
                  <a:srgbClr val="FF0000"/>
                </a:solidFill>
              </a:rPr>
              <a:t>:</a:t>
            </a:r>
            <a:r>
              <a:rPr lang="en-US" b="1" dirty="0">
                <a:solidFill>
                  <a:schemeClr val="bg1"/>
                </a:solidFill>
              </a:rPr>
              <a:t> </a:t>
            </a:r>
            <a:endParaRPr lang="en-US" b="1" dirty="0" smtClean="0">
              <a:solidFill>
                <a:schemeClr val="bg1"/>
              </a:solidFill>
            </a:endParaRPr>
          </a:p>
          <a:p>
            <a:pPr marL="742950" lvl="1" indent="-285750">
              <a:buFont typeface="Wingdings" panose="05000000000000000000" pitchFamily="2" charset="2"/>
              <a:buChar char="Ø"/>
            </a:pPr>
            <a:r>
              <a:rPr lang="en-US" i="1" dirty="0" smtClean="0">
                <a:solidFill>
                  <a:schemeClr val="bg1"/>
                </a:solidFill>
              </a:rPr>
              <a:t>Baseline </a:t>
            </a:r>
            <a:r>
              <a:rPr lang="en-US" i="1" dirty="0">
                <a:solidFill>
                  <a:schemeClr val="bg1"/>
                </a:solidFill>
              </a:rPr>
              <a:t>= 0.4 mg/dl with increase to 0.8 mg/dl in 36 </a:t>
            </a:r>
            <a:r>
              <a:rPr lang="en-US" i="1" dirty="0" err="1">
                <a:solidFill>
                  <a:schemeClr val="bg1"/>
                </a:solidFill>
              </a:rPr>
              <a:t>hrs</a:t>
            </a:r>
            <a:r>
              <a:rPr lang="en-US" i="1" dirty="0">
                <a:solidFill>
                  <a:schemeClr val="bg1"/>
                </a:solidFill>
              </a:rPr>
              <a:t> meets both &gt; 0.3 and 1.5x criteria (0.8 is 2x baseline of 0.4 = a substantial 50% loss of kidney function for this individual). </a:t>
            </a:r>
            <a:endParaRPr lang="en-US" i="1" dirty="0" smtClean="0">
              <a:solidFill>
                <a:schemeClr val="bg1"/>
              </a:solidFill>
            </a:endParaRPr>
          </a:p>
          <a:p>
            <a:pPr marL="742950" lvl="1" indent="-285750">
              <a:buFont typeface="Wingdings" panose="05000000000000000000" pitchFamily="2" charset="2"/>
              <a:buChar char="Ø"/>
            </a:pPr>
            <a:r>
              <a:rPr lang="en-US" i="1" dirty="0" smtClean="0">
                <a:solidFill>
                  <a:schemeClr val="bg1"/>
                </a:solidFill>
              </a:rPr>
              <a:t>Creatinine </a:t>
            </a:r>
            <a:r>
              <a:rPr lang="en-US" i="1" dirty="0">
                <a:solidFill>
                  <a:schemeClr val="bg1"/>
                </a:solidFill>
              </a:rPr>
              <a:t>on admission = 1.0 with decrease to 0.5 (baseline) over two days meets 1.5x criterion (1.0 is 2x baseline of 0.5). </a:t>
            </a:r>
            <a:endParaRPr lang="en-US" dirty="0">
              <a:solidFill>
                <a:schemeClr val="bg1"/>
              </a:solidFill>
            </a:endParaRPr>
          </a:p>
          <a:p>
            <a:endParaRPr lang="en-US" dirty="0">
              <a:solidFill>
                <a:schemeClr val="bg1"/>
              </a:solidFill>
            </a:endParaRPr>
          </a:p>
          <a:p>
            <a:r>
              <a:rPr lang="en-US" dirty="0">
                <a:solidFill>
                  <a:schemeClr val="bg1"/>
                </a:solidFill>
              </a:rPr>
              <a:t>Pinson MD, R., &amp; Tang , C. (</a:t>
            </a:r>
            <a:r>
              <a:rPr lang="en-US" dirty="0" err="1">
                <a:solidFill>
                  <a:schemeClr val="bg1"/>
                </a:solidFill>
              </a:rPr>
              <a:t>n.d.</a:t>
            </a:r>
            <a:r>
              <a:rPr lang="en-US" dirty="0">
                <a:solidFill>
                  <a:schemeClr val="bg1"/>
                </a:solidFill>
              </a:rPr>
              <a:t>). </a:t>
            </a:r>
            <a:r>
              <a:rPr lang="en-US" i="1" dirty="0">
                <a:solidFill>
                  <a:schemeClr val="bg1"/>
                </a:solidFill>
              </a:rPr>
              <a:t>Acute Kidney Injury (AKI)</a:t>
            </a:r>
            <a:r>
              <a:rPr lang="en-US" dirty="0">
                <a:solidFill>
                  <a:schemeClr val="bg1"/>
                </a:solidFill>
              </a:rPr>
              <a:t>. Retrieved from CDI Pocket Guide: https://www.pinsonandtang.com </a:t>
            </a:r>
          </a:p>
        </p:txBody>
      </p:sp>
    </p:spTree>
    <p:extLst>
      <p:ext uri="{BB962C8B-B14F-4D97-AF65-F5344CB8AC3E}">
        <p14:creationId xmlns:p14="http://schemas.microsoft.com/office/powerpoint/2010/main" val="335052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11089" y="338435"/>
            <a:ext cx="7874592" cy="707886"/>
          </a:xfrm>
          <a:prstGeom prst="rect">
            <a:avLst/>
          </a:prstGeom>
          <a:no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Response to Catholic Health’s Appeal</a:t>
            </a:r>
            <a:endParaRPr lang="en-US" sz="4000" b="1" cap="none" spc="50" dirty="0">
              <a:ln w="0"/>
              <a:solidFill>
                <a:schemeClr val="bg2"/>
              </a:solidFill>
              <a:effectLst>
                <a:innerShdw blurRad="63500" dist="50800" dir="13500000">
                  <a:srgbClr val="000000">
                    <a:alpha val="50000"/>
                  </a:srgbClr>
                </a:innerShdw>
              </a:effectLst>
            </a:endParaRPr>
          </a:p>
        </p:txBody>
      </p:sp>
      <p:sp>
        <p:nvSpPr>
          <p:cNvPr id="3" name="Rectangle 2"/>
          <p:cNvSpPr/>
          <p:nvPr/>
        </p:nvSpPr>
        <p:spPr>
          <a:xfrm>
            <a:off x="333375" y="1184851"/>
            <a:ext cx="12087225" cy="3139321"/>
          </a:xfrm>
          <a:prstGeom prst="rect">
            <a:avLst/>
          </a:prstGeom>
        </p:spPr>
        <p:txBody>
          <a:bodyPr wrap="square">
            <a:spAutoFit/>
          </a:bodyPr>
          <a:lstStyle/>
          <a:p>
            <a:r>
              <a:rPr lang="en-US" b="0" i="0" u="none" strike="noStrike" baseline="0" dirty="0" smtClean="0">
                <a:solidFill>
                  <a:schemeClr val="bg1"/>
                </a:solidFill>
                <a:latin typeface="Arial" panose="020B0604020202020204" pitchFamily="34" charset="0"/>
              </a:rPr>
              <a:t>We are in receipt of your reconsideration request of the Reimbursement Integrity Unit’s determination to delete</a:t>
            </a:r>
          </a:p>
          <a:p>
            <a:r>
              <a:rPr lang="en-US" b="0" i="0" u="none" strike="noStrike" baseline="0" dirty="0" smtClean="0">
                <a:solidFill>
                  <a:schemeClr val="bg1"/>
                </a:solidFill>
                <a:latin typeface="Arial" panose="020B0604020202020204" pitchFamily="34" charset="0"/>
              </a:rPr>
              <a:t>secondary diagnosis N17.9 Acute kidney failure, unspecified.</a:t>
            </a:r>
          </a:p>
          <a:p>
            <a:endParaRPr lang="en-US" b="0" i="0" u="none" strike="noStrike" baseline="0" dirty="0" smtClean="0">
              <a:solidFill>
                <a:schemeClr val="bg1"/>
              </a:solidFill>
              <a:latin typeface="Arial" panose="020B0604020202020204" pitchFamily="34" charset="0"/>
            </a:endParaRPr>
          </a:p>
          <a:p>
            <a:r>
              <a:rPr lang="en-US" b="0" i="0" u="none" strike="noStrike" baseline="0" dirty="0" smtClean="0">
                <a:solidFill>
                  <a:srgbClr val="FF0000"/>
                </a:solidFill>
                <a:latin typeface="Arial" panose="020B0604020202020204" pitchFamily="34" charset="0"/>
              </a:rPr>
              <a:t>Following a review of the documentation you submitted, along with a thorough re-review of the inpatient medical</a:t>
            </a:r>
          </a:p>
          <a:p>
            <a:r>
              <a:rPr lang="en-US" b="0" i="0" u="none" strike="noStrike" baseline="0" dirty="0" smtClean="0">
                <a:solidFill>
                  <a:srgbClr val="FF0000"/>
                </a:solidFill>
                <a:latin typeface="Arial" panose="020B0604020202020204" pitchFamily="34" charset="0"/>
              </a:rPr>
              <a:t>record</a:t>
            </a:r>
            <a:r>
              <a:rPr lang="en-US" b="0" i="0" u="none" strike="noStrike" baseline="0" dirty="0" smtClean="0">
                <a:solidFill>
                  <a:schemeClr val="bg1"/>
                </a:solidFill>
                <a:latin typeface="Arial" panose="020B0604020202020204" pitchFamily="34" charset="0"/>
              </a:rPr>
              <a:t>, Highmark Blue Cross Blue Shield of Western New York's </a:t>
            </a:r>
            <a:r>
              <a:rPr lang="en-US" b="0" i="0" u="sng" strike="noStrike" baseline="0" dirty="0" smtClean="0">
                <a:solidFill>
                  <a:srgbClr val="FF0000"/>
                </a:solidFill>
                <a:latin typeface="Arial" panose="020B0604020202020204" pitchFamily="34" charset="0"/>
              </a:rPr>
              <a:t>original determination is being </a:t>
            </a:r>
            <a:r>
              <a:rPr lang="en-US" b="1" i="0" u="sng" strike="noStrike" baseline="0" dirty="0" smtClean="0">
                <a:solidFill>
                  <a:srgbClr val="FF0000"/>
                </a:solidFill>
                <a:latin typeface="Arial" panose="020B0604020202020204" pitchFamily="34" charset="0"/>
              </a:rPr>
              <a:t>reversed</a:t>
            </a:r>
            <a:r>
              <a:rPr lang="en-US" b="1" i="0" u="none" strike="noStrike" baseline="0" dirty="0" smtClean="0">
                <a:solidFill>
                  <a:srgbClr val="FF0000"/>
                </a:solidFill>
                <a:latin typeface="Arial" panose="020B0604020202020204" pitchFamily="34" charset="0"/>
              </a:rPr>
              <a:t>.</a:t>
            </a:r>
          </a:p>
          <a:p>
            <a:endParaRPr lang="en-US" b="1" i="0" u="none" strike="noStrike" baseline="0" dirty="0" smtClean="0">
              <a:solidFill>
                <a:schemeClr val="bg1"/>
              </a:solidFill>
              <a:latin typeface="Arial" panose="020B0604020202020204" pitchFamily="34" charset="0"/>
            </a:endParaRPr>
          </a:p>
          <a:p>
            <a:r>
              <a:rPr lang="en-US" b="0" i="0" u="none" strike="noStrike" baseline="0" dirty="0" smtClean="0">
                <a:solidFill>
                  <a:schemeClr val="bg1"/>
                </a:solidFill>
                <a:latin typeface="Arial" panose="020B0604020202020204" pitchFamily="34" charset="0"/>
              </a:rPr>
              <a:t>This 61 year old with femoral popliteal bypass graft thrombosis, underwent thrombolysis. On admission creatinine</a:t>
            </a:r>
          </a:p>
          <a:p>
            <a:r>
              <a:rPr lang="en-US" b="0" i="0" u="none" strike="noStrike" baseline="0" dirty="0" smtClean="0">
                <a:solidFill>
                  <a:schemeClr val="bg1"/>
                </a:solidFill>
                <a:latin typeface="Arial" panose="020B0604020202020204" pitchFamily="34" charset="0"/>
              </a:rPr>
              <a:t>level 1.17/1.01/1.31 and on discharge 1.07. Acute kidney injury was documented and treated. According to</a:t>
            </a:r>
          </a:p>
          <a:p>
            <a:r>
              <a:rPr lang="en-US" b="0" i="0" u="none" strike="noStrike" baseline="0" dirty="0" smtClean="0">
                <a:solidFill>
                  <a:schemeClr val="bg1"/>
                </a:solidFill>
                <a:latin typeface="Arial" panose="020B0604020202020204" pitchFamily="34" charset="0"/>
              </a:rPr>
              <a:t>KDIGO guidelines there was an increase in serum creatinine level of &gt;0.3mg/dl from baseline within 48 hours.</a:t>
            </a:r>
          </a:p>
          <a:p>
            <a:r>
              <a:rPr lang="en-US" b="0" i="0" u="none" strike="noStrike" baseline="0" dirty="0" smtClean="0">
                <a:solidFill>
                  <a:schemeClr val="bg1"/>
                </a:solidFill>
                <a:latin typeface="Arial" panose="020B0604020202020204" pitchFamily="34" charset="0"/>
              </a:rPr>
              <a:t>Secondary diagnosis N17.9 was correctly coded and will be included in the DRG calculation and the claim will</a:t>
            </a:r>
          </a:p>
          <a:p>
            <a:r>
              <a:rPr lang="en-US" b="0" i="0" u="none" strike="noStrike" baseline="0" dirty="0" smtClean="0">
                <a:solidFill>
                  <a:schemeClr val="bg1"/>
                </a:solidFill>
                <a:latin typeface="Arial" panose="020B0604020202020204" pitchFamily="34" charset="0"/>
              </a:rPr>
              <a:t>remain processed as APR-DRG 181-2. Thank you for your concern regarding this matter.</a:t>
            </a:r>
            <a:endParaRPr lang="en-US" dirty="0">
              <a:solidFill>
                <a:schemeClr val="bg1"/>
              </a:solidFill>
            </a:endParaRPr>
          </a:p>
        </p:txBody>
      </p:sp>
      <p:sp>
        <p:nvSpPr>
          <p:cNvPr id="4" name="Rectangle 3"/>
          <p:cNvSpPr/>
          <p:nvPr/>
        </p:nvSpPr>
        <p:spPr>
          <a:xfrm>
            <a:off x="483915" y="4948535"/>
            <a:ext cx="11128944"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smtClean="0">
                <a:ln/>
                <a:solidFill>
                  <a:srgbClr val="FF0000"/>
                </a:solidFill>
              </a:rPr>
              <a:t>Therefore, Catholic Health maintains original DRG reimbursement (does not have to repay </a:t>
            </a:r>
          </a:p>
          <a:p>
            <a:pPr algn="ctr"/>
            <a:r>
              <a:rPr lang="en-US" sz="2400" b="1" dirty="0" smtClean="0">
                <a:ln/>
                <a:solidFill>
                  <a:srgbClr val="FF0000"/>
                </a:solidFill>
              </a:rPr>
              <a:t>Insurance </a:t>
            </a:r>
            <a:r>
              <a:rPr lang="en-US" sz="2400" b="1" cap="none" spc="0" dirty="0" smtClean="0">
                <a:ln/>
                <a:solidFill>
                  <a:srgbClr val="FF0000"/>
                </a:solidFill>
                <a:effectLst/>
              </a:rPr>
              <a:t>Carrier), and SOI/ROM, and patient’s LOS stay unchanged</a:t>
            </a:r>
            <a:endParaRPr lang="en-US" sz="2400" b="1" cap="none" spc="0" dirty="0">
              <a:ln/>
              <a:solidFill>
                <a:srgbClr val="FF0000"/>
              </a:solidFill>
              <a:effectLst/>
            </a:endParaRPr>
          </a:p>
        </p:txBody>
      </p:sp>
    </p:spTree>
    <p:extLst>
      <p:ext uri="{BB962C8B-B14F-4D97-AF65-F5344CB8AC3E}">
        <p14:creationId xmlns:p14="http://schemas.microsoft.com/office/powerpoint/2010/main" val="62315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92182" y="186035"/>
            <a:ext cx="11750525" cy="523220"/>
          </a:xfrm>
          <a:prstGeom prst="rect">
            <a:avLst/>
          </a:prstGeom>
          <a:noFill/>
        </p:spPr>
        <p:txBody>
          <a:bodyPr wrap="none" lIns="91440" tIns="45720" rIns="91440" bIns="45720">
            <a:spAutoFit/>
          </a:bodyPr>
          <a:lstStyle/>
          <a:p>
            <a:pPr algn="ctr"/>
            <a:r>
              <a:rPr lang="en-US" sz="2800" b="0" cap="none" spc="0" dirty="0" smtClean="0">
                <a:ln w="0"/>
                <a:solidFill>
                  <a:schemeClr val="bg1"/>
                </a:solidFill>
                <a:effectLst>
                  <a:outerShdw blurRad="38100" dist="25400" dir="5400000" algn="ctr" rotWithShape="0">
                    <a:srgbClr val="6E747A">
                      <a:alpha val="43000"/>
                    </a:srgbClr>
                  </a:outerShdw>
                </a:effectLst>
              </a:rPr>
              <a:t>Acute Kidney Injury – </a:t>
            </a:r>
            <a:r>
              <a:rPr lang="en-US" sz="2800" b="1" cap="none" spc="0" dirty="0" smtClean="0">
                <a:ln w="0"/>
                <a:solidFill>
                  <a:schemeClr val="bg1"/>
                </a:solidFill>
                <a:effectLst>
                  <a:outerShdw blurRad="38100" dist="25400" dir="5400000" algn="ctr" rotWithShape="0">
                    <a:srgbClr val="6E747A">
                      <a:alpha val="43000"/>
                    </a:srgbClr>
                  </a:outerShdw>
                </a:effectLst>
              </a:rPr>
              <a:t>No appeal as documentation did not support the diagnosis</a:t>
            </a:r>
            <a:endParaRPr lang="en-US" sz="2800" b="1" cap="none" spc="0" dirty="0">
              <a:ln w="0"/>
              <a:solidFill>
                <a:schemeClr val="bg1"/>
              </a:solidFill>
              <a:effectLst>
                <a:outerShdw blurRad="38100" dist="25400" dir="5400000" algn="ctr" rotWithShape="0">
                  <a:srgbClr val="6E747A">
                    <a:alpha val="43000"/>
                  </a:srgbClr>
                </a:outerShdw>
              </a:effectLst>
            </a:endParaRPr>
          </a:p>
        </p:txBody>
      </p:sp>
      <p:pic>
        <p:nvPicPr>
          <p:cNvPr id="4" name="Picture 3"/>
          <p:cNvPicPr>
            <a:picLocks noChangeAspect="1"/>
          </p:cNvPicPr>
          <p:nvPr/>
        </p:nvPicPr>
        <p:blipFill>
          <a:blip r:embed="rId2"/>
          <a:stretch>
            <a:fillRect/>
          </a:stretch>
        </p:blipFill>
        <p:spPr>
          <a:xfrm>
            <a:off x="418127" y="925795"/>
            <a:ext cx="7644018" cy="1683363"/>
          </a:xfrm>
          <a:prstGeom prst="rect">
            <a:avLst/>
          </a:prstGeom>
        </p:spPr>
      </p:pic>
      <p:pic>
        <p:nvPicPr>
          <p:cNvPr id="5" name="Picture 4"/>
          <p:cNvPicPr>
            <a:picLocks noChangeAspect="1"/>
          </p:cNvPicPr>
          <p:nvPr/>
        </p:nvPicPr>
        <p:blipFill>
          <a:blip r:embed="rId3"/>
          <a:stretch>
            <a:fillRect/>
          </a:stretch>
        </p:blipFill>
        <p:spPr>
          <a:xfrm>
            <a:off x="522902" y="3052658"/>
            <a:ext cx="4744423" cy="2063364"/>
          </a:xfrm>
          <a:prstGeom prst="rect">
            <a:avLst/>
          </a:prstGeom>
        </p:spPr>
      </p:pic>
      <p:sp>
        <p:nvSpPr>
          <p:cNvPr id="6" name="TextBox 5"/>
          <p:cNvSpPr txBox="1"/>
          <p:nvPr/>
        </p:nvSpPr>
        <p:spPr>
          <a:xfrm>
            <a:off x="5676900" y="2703255"/>
            <a:ext cx="5686425" cy="3139321"/>
          </a:xfrm>
          <a:prstGeom prst="rect">
            <a:avLst/>
          </a:prstGeom>
          <a:noFill/>
        </p:spPr>
        <p:txBody>
          <a:bodyPr wrap="square" rtlCol="0">
            <a:spAutoFit/>
          </a:bodyPr>
          <a:lstStyle/>
          <a:p>
            <a:r>
              <a:rPr lang="en-US" b="1" dirty="0" smtClean="0">
                <a:solidFill>
                  <a:schemeClr val="accent3">
                    <a:lumMod val="50000"/>
                  </a:schemeClr>
                </a:solidFill>
              </a:rPr>
              <a:t>Upon Catholic Health’s review of patient’s record:</a:t>
            </a:r>
          </a:p>
          <a:p>
            <a:pPr marL="285750" indent="-285750">
              <a:buFont typeface="Arial" panose="020B0604020202020204" pitchFamily="34" charset="0"/>
              <a:buChar char="•"/>
            </a:pPr>
            <a:r>
              <a:rPr lang="en-US" b="1" dirty="0" smtClean="0">
                <a:solidFill>
                  <a:schemeClr val="accent3">
                    <a:lumMod val="50000"/>
                  </a:schemeClr>
                </a:solidFill>
              </a:rPr>
              <a:t>No baseline creatinine documented by Provider </a:t>
            </a:r>
          </a:p>
          <a:p>
            <a:pPr marL="285750" indent="-285750">
              <a:buFont typeface="Arial" panose="020B0604020202020204" pitchFamily="34" charset="0"/>
              <a:buChar char="•"/>
            </a:pPr>
            <a:r>
              <a:rPr lang="en-US" b="1" dirty="0" smtClean="0">
                <a:solidFill>
                  <a:schemeClr val="accent3">
                    <a:lumMod val="50000"/>
                  </a:schemeClr>
                </a:solidFill>
              </a:rPr>
              <a:t>Admitting </a:t>
            </a:r>
            <a:r>
              <a:rPr lang="en-US" b="1" dirty="0" err="1" smtClean="0">
                <a:solidFill>
                  <a:schemeClr val="accent3">
                    <a:lumMod val="50000"/>
                  </a:schemeClr>
                </a:solidFill>
              </a:rPr>
              <a:t>SCr</a:t>
            </a:r>
            <a:r>
              <a:rPr lang="en-US" b="1" dirty="0" smtClean="0">
                <a:solidFill>
                  <a:schemeClr val="accent3">
                    <a:lumMod val="50000"/>
                  </a:schemeClr>
                </a:solidFill>
              </a:rPr>
              <a:t> 1.45 (was 1.55 one year prior)</a:t>
            </a:r>
          </a:p>
          <a:p>
            <a:pPr marL="285750" indent="-285750">
              <a:buFont typeface="Arial" panose="020B0604020202020204" pitchFamily="34" charset="0"/>
              <a:buChar char="•"/>
            </a:pPr>
            <a:r>
              <a:rPr lang="en-US" b="1" dirty="0" smtClean="0">
                <a:solidFill>
                  <a:schemeClr val="accent3">
                    <a:lumMod val="50000"/>
                  </a:schemeClr>
                </a:solidFill>
              </a:rPr>
              <a:t>H&amp;P- Acute renal insufficiency secondary to dehydration; LOS Day 1 PN- Acute renal insufficiency secondary to dehydration. </a:t>
            </a:r>
          </a:p>
          <a:p>
            <a:pPr marL="285750" indent="-285750">
              <a:buFont typeface="Arial" panose="020B0604020202020204" pitchFamily="34" charset="0"/>
              <a:buChar char="•"/>
            </a:pPr>
            <a:r>
              <a:rPr lang="en-US" b="1" dirty="0" smtClean="0">
                <a:solidFill>
                  <a:schemeClr val="accent3">
                    <a:lumMod val="50000"/>
                  </a:schemeClr>
                </a:solidFill>
              </a:rPr>
              <a:t>Hospitalized 12/24 – 12/25</a:t>
            </a:r>
          </a:p>
          <a:p>
            <a:pPr marL="285750" indent="-285750">
              <a:buFont typeface="Arial" panose="020B0604020202020204" pitchFamily="34" charset="0"/>
              <a:buChar char="•"/>
            </a:pPr>
            <a:r>
              <a:rPr lang="en-US" b="1" dirty="0" smtClean="0">
                <a:solidFill>
                  <a:schemeClr val="accent3">
                    <a:lumMod val="50000"/>
                  </a:schemeClr>
                </a:solidFill>
              </a:rPr>
              <a:t>Did receive some IVF’s in the ED</a:t>
            </a:r>
          </a:p>
          <a:p>
            <a:pPr marL="285750" indent="-285750">
              <a:buFont typeface="Arial" panose="020B0604020202020204" pitchFamily="34" charset="0"/>
              <a:buChar char="•"/>
            </a:pPr>
            <a:r>
              <a:rPr lang="en-US" b="1" dirty="0" smtClean="0">
                <a:solidFill>
                  <a:schemeClr val="accent3">
                    <a:lumMod val="50000"/>
                  </a:schemeClr>
                </a:solidFill>
              </a:rPr>
              <a:t>Only place acute kidney injury was documented was in the DC Summary. </a:t>
            </a:r>
          </a:p>
          <a:p>
            <a:pPr marL="285750" indent="-285750">
              <a:buFont typeface="Arial" panose="020B0604020202020204" pitchFamily="34" charset="0"/>
              <a:buChar char="•"/>
            </a:pPr>
            <a:r>
              <a:rPr lang="en-US" b="1" dirty="0" err="1" smtClean="0">
                <a:solidFill>
                  <a:schemeClr val="accent3">
                    <a:lumMod val="50000"/>
                  </a:schemeClr>
                </a:solidFill>
              </a:rPr>
              <a:t>SCr</a:t>
            </a:r>
            <a:r>
              <a:rPr lang="en-US" b="1" dirty="0" smtClean="0">
                <a:solidFill>
                  <a:schemeClr val="accent3">
                    <a:lumMod val="50000"/>
                  </a:schemeClr>
                </a:solidFill>
              </a:rPr>
              <a:t> 1.30 prior to discharge</a:t>
            </a:r>
            <a:endParaRPr lang="en-US" b="1" dirty="0">
              <a:solidFill>
                <a:schemeClr val="accent3">
                  <a:lumMod val="50000"/>
                </a:schemeClr>
              </a:solidFill>
            </a:endParaRPr>
          </a:p>
        </p:txBody>
      </p:sp>
      <p:sp>
        <p:nvSpPr>
          <p:cNvPr id="7" name="TextBox 6"/>
          <p:cNvSpPr txBox="1"/>
          <p:nvPr/>
        </p:nvSpPr>
        <p:spPr>
          <a:xfrm>
            <a:off x="1200521" y="5559522"/>
            <a:ext cx="3039615" cy="646331"/>
          </a:xfrm>
          <a:prstGeom prst="rect">
            <a:avLst/>
          </a:prstGeom>
          <a:noFill/>
        </p:spPr>
        <p:txBody>
          <a:bodyPr wrap="none" rtlCol="0">
            <a:spAutoFit/>
          </a:bodyPr>
          <a:lstStyle/>
          <a:p>
            <a:r>
              <a:rPr lang="en-US" dirty="0" smtClean="0">
                <a:solidFill>
                  <a:srgbClr val="002060"/>
                </a:solidFill>
              </a:rPr>
              <a:t>** Catholic Health Reimbursed</a:t>
            </a:r>
          </a:p>
          <a:p>
            <a:pPr algn="ctr"/>
            <a:r>
              <a:rPr lang="en-US" dirty="0" smtClean="0">
                <a:solidFill>
                  <a:srgbClr val="002060"/>
                </a:solidFill>
              </a:rPr>
              <a:t> Insurance Company</a:t>
            </a:r>
            <a:endParaRPr lang="en-US" dirty="0">
              <a:solidFill>
                <a:srgbClr val="002060"/>
              </a:solidFill>
            </a:endParaRPr>
          </a:p>
        </p:txBody>
      </p:sp>
    </p:spTree>
    <p:extLst>
      <p:ext uri="{BB962C8B-B14F-4D97-AF65-F5344CB8AC3E}">
        <p14:creationId xmlns:p14="http://schemas.microsoft.com/office/powerpoint/2010/main" val="300817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342221" y="67381"/>
            <a:ext cx="7368236"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We Are Here to Help You!</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Horizontal Scroll 2"/>
          <p:cNvSpPr/>
          <p:nvPr/>
        </p:nvSpPr>
        <p:spPr>
          <a:xfrm>
            <a:off x="692175" y="1108981"/>
            <a:ext cx="2471678"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CDI Specialists </a:t>
            </a:r>
            <a:endParaRPr lang="en-US" dirty="0"/>
          </a:p>
        </p:txBody>
      </p:sp>
      <p:sp>
        <p:nvSpPr>
          <p:cNvPr id="4" name="Horizontal Scroll 3"/>
          <p:cNvSpPr/>
          <p:nvPr/>
        </p:nvSpPr>
        <p:spPr>
          <a:xfrm>
            <a:off x="4493004" y="1108981"/>
            <a:ext cx="2483187"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CODING Specialists </a:t>
            </a:r>
            <a:endParaRPr lang="en-US" dirty="0"/>
          </a:p>
        </p:txBody>
      </p:sp>
      <p:sp>
        <p:nvSpPr>
          <p:cNvPr id="5" name="Horizontal Scroll 4"/>
          <p:cNvSpPr/>
          <p:nvPr/>
        </p:nvSpPr>
        <p:spPr>
          <a:xfrm>
            <a:off x="8611269" y="1108981"/>
            <a:ext cx="2334122"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CLINICAL DENIALS</a:t>
            </a:r>
          </a:p>
          <a:p>
            <a:pPr algn="ctr"/>
            <a:r>
              <a:rPr lang="en-US" dirty="0" smtClean="0"/>
              <a:t>Specialists (CDAD) </a:t>
            </a:r>
            <a:endParaRPr lang="en-US" dirty="0"/>
          </a:p>
        </p:txBody>
      </p:sp>
      <p:sp>
        <p:nvSpPr>
          <p:cNvPr id="6" name="TextBox 5"/>
          <p:cNvSpPr txBox="1"/>
          <p:nvPr/>
        </p:nvSpPr>
        <p:spPr>
          <a:xfrm>
            <a:off x="306042" y="2231460"/>
            <a:ext cx="3243944"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Review the medical record and all documentation </a:t>
            </a:r>
            <a:r>
              <a:rPr lang="en-US" b="1" dirty="0" smtClean="0">
                <a:solidFill>
                  <a:schemeClr val="bg1"/>
                </a:solidFill>
              </a:rPr>
              <a:t>while patient is in the hospital.</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Place queries/talk with the Provider to obtain clarification, more specific documentation and to alert Provider of conflicting and/or inaccurate documentation.</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Goal is to obtain a complete and accurate record before the patient is discharged.</a:t>
            </a:r>
            <a:endParaRPr lang="en-US" dirty="0">
              <a:solidFill>
                <a:schemeClr val="bg1"/>
              </a:solidFill>
            </a:endParaRPr>
          </a:p>
        </p:txBody>
      </p:sp>
      <p:sp>
        <p:nvSpPr>
          <p:cNvPr id="7" name="TextBox 6"/>
          <p:cNvSpPr txBox="1"/>
          <p:nvPr/>
        </p:nvSpPr>
        <p:spPr>
          <a:xfrm>
            <a:off x="4075619" y="2231460"/>
            <a:ext cx="3317959"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Review the medical record and all documentation </a:t>
            </a:r>
            <a:r>
              <a:rPr lang="en-US" b="1" dirty="0" smtClean="0">
                <a:solidFill>
                  <a:schemeClr val="bg1"/>
                </a:solidFill>
              </a:rPr>
              <a:t>after the patient is discharged.</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Final codes record and sends to billing department for final claim to the Insurance Carrier.</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Also query if there is inaccurate, conflicting documentation or if further clarification is needed in the medical record.</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Goal is to obtain a complete and accurate record.</a:t>
            </a:r>
            <a:endParaRPr lang="en-US" dirty="0">
              <a:solidFill>
                <a:schemeClr val="bg1"/>
              </a:solidFill>
            </a:endParaRPr>
          </a:p>
        </p:txBody>
      </p:sp>
      <p:sp>
        <p:nvSpPr>
          <p:cNvPr id="8" name="TextBox 7"/>
          <p:cNvSpPr txBox="1"/>
          <p:nvPr/>
        </p:nvSpPr>
        <p:spPr>
          <a:xfrm>
            <a:off x="8310935" y="2369958"/>
            <a:ext cx="2934789"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Review the closed records documentation </a:t>
            </a:r>
            <a:r>
              <a:rPr lang="en-US" b="1" dirty="0" smtClean="0">
                <a:solidFill>
                  <a:schemeClr val="bg1"/>
                </a:solidFill>
              </a:rPr>
              <a:t>after the Insurance Carrier has denied a diagnosis.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Team up with the Physician Advisor to effectively determine medical necessity, to locate and identify crucial medical record documentation in order to support the denied diagnosis and Appeal to the Insurance Carrier. </a:t>
            </a:r>
            <a:endParaRPr lang="en-US" dirty="0">
              <a:solidFill>
                <a:schemeClr val="bg1"/>
              </a:solidFill>
            </a:endParaRPr>
          </a:p>
        </p:txBody>
      </p:sp>
    </p:spTree>
    <p:extLst>
      <p:ext uri="{BB962C8B-B14F-4D97-AF65-F5344CB8AC3E}">
        <p14:creationId xmlns:p14="http://schemas.microsoft.com/office/powerpoint/2010/main" val="426594020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TM03457491[[fn=Metropolitan]]</Template>
  <TotalTime>344</TotalTime>
  <Words>2617</Words>
  <Application>Microsoft Office PowerPoint</Application>
  <PresentationFormat>Widescreen</PresentationFormat>
  <Paragraphs>224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 Light</vt:lpstr>
      <vt:lpstr>Cambria Math</vt:lpstr>
      <vt:lpstr>Century Gothic</vt:lpstr>
      <vt:lpstr>Tahoma</vt:lpstr>
      <vt:lpstr>Wingdings</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Catholic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Mazur, Deborah</dc:creator>
  <cp:lastModifiedBy>Lach, Jeffrey J</cp:lastModifiedBy>
  <cp:revision>40</cp:revision>
  <dcterms:created xsi:type="dcterms:W3CDTF">2022-09-21T18:23:40Z</dcterms:created>
  <dcterms:modified xsi:type="dcterms:W3CDTF">2023-01-25T18:16:41Z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1562870846</vt:i4>
  </property>
  <property fmtid="{D5CDD505-2E9C-101B-9397-08002B2CF9AE}" pid="3" name="_NewReviewCycle">
    <vt:lpwstr/>
  </property>
  <property fmtid="{D5CDD505-2E9C-101B-9397-08002B2CF9AE}" pid="4" name="_EmailSubject">
    <vt:lpwstr>acute kidney injury PPT</vt:lpwstr>
  </property>
  <property fmtid="{D5CDD505-2E9C-101B-9397-08002B2CF9AE}" pid="5" name="_AuthorEmail">
    <vt:lpwstr>jlach@chsbuffalo.org</vt:lpwstr>
  </property>
  <property fmtid="{D5CDD505-2E9C-101B-9397-08002B2CF9AE}" pid="6" name="_AuthorEmailDisplayName">
    <vt:lpwstr>Lach, Jeffrey J</vt:lpwstr>
  </property>
  <property fmtid="{D5CDD505-2E9C-101B-9397-08002B2CF9AE}" pid="7" name="_PreviousAdHocReviewCycleID">
    <vt:i4>-1996479220</vt:i4>
  </property>
</Properties>
</file>