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86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2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52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78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82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82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40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8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5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5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60FB-8D7C-4EC8-B15F-F3D8B3AAE641}" type="datetimeFigureOut">
              <a:rPr lang="en-US" smtClean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1B42B-4F85-4B5E-9575-6B9718E641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62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01" y="1173254"/>
            <a:ext cx="3386722" cy="1873596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3887881" y="1359056"/>
            <a:ext cx="3252569" cy="1238033"/>
            <a:chOff x="4011827" y="1595782"/>
            <a:chExt cx="3023613" cy="1238033"/>
          </a:xfrm>
        </p:grpSpPr>
        <p:sp>
          <p:nvSpPr>
            <p:cNvPr id="16" name="Left-Right Arrow 15"/>
            <p:cNvSpPr/>
            <p:nvPr/>
          </p:nvSpPr>
          <p:spPr>
            <a:xfrm>
              <a:off x="4011827" y="1595782"/>
              <a:ext cx="3023613" cy="1238033"/>
            </a:xfrm>
            <a:prstGeom prst="left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061170" y="1924978"/>
              <a:ext cx="292606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Ensure the treatment plan is as intense as the diagnosis is severe </a:t>
              </a:r>
              <a:endParaRPr lang="en-US" sz="1600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140450" y="973190"/>
            <a:ext cx="24881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Nutritional supplements 2-3 times per day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Daily weights and calorie counts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Appetite stimulant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Monitor labs including electrolytes, phosphate and potassium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Parenteral or Enteral nutrition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2170" y="3257312"/>
            <a:ext cx="3181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Incomplete Progress Note: Example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11630" y="603858"/>
            <a:ext cx="2152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Response to treatment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Franklin Gothic Medium Cond" panose="020B0606030402020204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98853" y="2883136"/>
            <a:ext cx="2858719" cy="1591059"/>
            <a:chOff x="4968298" y="2842054"/>
            <a:chExt cx="2585797" cy="105334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0" name="Right Arrow 19"/>
            <p:cNvSpPr/>
            <p:nvPr/>
          </p:nvSpPr>
          <p:spPr>
            <a:xfrm>
              <a:off x="4968298" y="2842054"/>
              <a:ext cx="2585797" cy="1053344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00237" y="3186422"/>
              <a:ext cx="2220106" cy="4278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What is missing from</a:t>
              </a:r>
            </a:p>
            <a:p>
              <a:r>
                <a:rPr lang="en-US" dirty="0" smtClean="0"/>
                <a:t> progress note?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125744" y="603858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Treatments/Interventions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88342" y="2887980"/>
            <a:ext cx="2518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Provider Note Must Include: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56229" y="111486"/>
            <a:ext cx="2034531" cy="584775"/>
          </a:xfrm>
          <a:prstGeom prst="rect">
            <a:avLst/>
          </a:prstGeom>
          <a:noFill/>
          <a:ln w="98425" cmpd="tri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Malnutrition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Franklin Gothic Medium Cond" panose="020B06060304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70" y="4989901"/>
            <a:ext cx="6175782" cy="1758787"/>
          </a:xfrm>
          <a:prstGeom prst="rect">
            <a:avLst/>
          </a:prstGeom>
          <a:ln w="47625">
            <a:solidFill>
              <a:schemeClr val="accent6">
                <a:lumMod val="75000"/>
              </a:schemeClr>
            </a:solidFill>
          </a:ln>
        </p:spPr>
      </p:pic>
      <p:sp>
        <p:nvSpPr>
          <p:cNvPr id="26" name="TextBox 25"/>
          <p:cNvSpPr txBox="1"/>
          <p:nvPr/>
        </p:nvSpPr>
        <p:spPr>
          <a:xfrm>
            <a:off x="9862457" y="1026459"/>
            <a:ext cx="22020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/>
              <a:t>Compliance with nutritional supplement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/>
              <a:t>Weight stable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/>
              <a:t>Labs stable/improving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/>
              <a:t>Response to appetite stimulant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dirty="0" smtClean="0"/>
              <a:t>Plan continues at discharge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262170" y="4564623"/>
            <a:ext cx="3048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Complete Progress Note: Example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8" name="Left-Up Arrow 27"/>
          <p:cNvSpPr/>
          <p:nvPr/>
        </p:nvSpPr>
        <p:spPr>
          <a:xfrm>
            <a:off x="7140450" y="4662616"/>
            <a:ext cx="2308058" cy="1296806"/>
          </a:xfrm>
          <a:prstGeom prst="leftUp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59115" y="526923"/>
            <a:ext cx="2787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Identifying malnutrition criteria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Franklin Gothic Medium Cond" panose="020B0606030402020204" pitchFamily="34" charset="0"/>
              </a:rPr>
              <a:t>ASPEN 2012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38482" y="5875167"/>
            <a:ext cx="4050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** Did you document in your assessment “Well developed and well nourished?”   If you did, documentation is inconsistent and needs to be addressed.   </a:t>
            </a:r>
            <a:r>
              <a:rPr lang="en-US" sz="1200" b="1" u="sng" dirty="0" smtClean="0">
                <a:solidFill>
                  <a:srgbClr val="FF0000"/>
                </a:solidFill>
              </a:rPr>
              <a:t>Make sure physical exam correlates with a malnourished patient</a:t>
            </a:r>
            <a:r>
              <a:rPr lang="en-US" sz="1200" b="1" dirty="0" smtClean="0">
                <a:solidFill>
                  <a:srgbClr val="FF0000"/>
                </a:solidFill>
              </a:rPr>
              <a:t>. 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5703243" y="876900"/>
            <a:ext cx="914400" cy="914400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2243" y="3562611"/>
            <a:ext cx="45158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Severe protein calorie malnutrition, weight loss with concern for GI Malignancy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- </a:t>
            </a:r>
            <a:r>
              <a:rPr lang="en-US" sz="1100" dirty="0" smtClean="0"/>
              <a:t>Nutritional evaluation noted and appreciated, we are advancing her diet, monitor    for tolerance. </a:t>
            </a:r>
          </a:p>
          <a:p>
            <a:r>
              <a:rPr lang="en-US" sz="1100" dirty="0"/>
              <a:t> </a:t>
            </a:r>
            <a:r>
              <a:rPr lang="en-US" sz="1100" dirty="0" smtClean="0"/>
              <a:t>- GI Following</a:t>
            </a:r>
            <a:endParaRPr lang="en-US" sz="1100" dirty="0"/>
          </a:p>
        </p:txBody>
      </p:sp>
      <p:sp>
        <p:nvSpPr>
          <p:cNvPr id="14" name="TextBox 13"/>
          <p:cNvSpPr txBox="1"/>
          <p:nvPr/>
        </p:nvSpPr>
        <p:spPr>
          <a:xfrm>
            <a:off x="7465775" y="3267352"/>
            <a:ext cx="46598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100" dirty="0" smtClean="0"/>
              <a:t>The Malnutrition Diagnosis documented by the Provider </a:t>
            </a:r>
            <a:r>
              <a:rPr lang="en-US" sz="1100" b="1" dirty="0" smtClean="0"/>
              <a:t>and</a:t>
            </a:r>
            <a:r>
              <a:rPr lang="en-US" sz="1100" dirty="0" smtClean="0"/>
              <a:t> </a:t>
            </a:r>
            <a:r>
              <a:rPr lang="en-US" sz="1100" u="sng" dirty="0" smtClean="0"/>
              <a:t>added to the Problem list</a:t>
            </a:r>
          </a:p>
          <a:p>
            <a:pPr marL="228600" indent="-228600">
              <a:buAutoNum type="arabicPeriod"/>
            </a:pPr>
            <a:r>
              <a:rPr lang="en-US" sz="1100" dirty="0" smtClean="0"/>
              <a:t>Include the supportive clinical indicators from RD Clinical Assessment (at least 2)</a:t>
            </a:r>
          </a:p>
          <a:p>
            <a:pPr marL="228600" indent="-228600">
              <a:buAutoNum type="arabicPeriod"/>
            </a:pPr>
            <a:r>
              <a:rPr lang="en-US" sz="1100" dirty="0" smtClean="0"/>
              <a:t>Include </a:t>
            </a:r>
            <a:r>
              <a:rPr lang="en-US" sz="1100" u="sng" dirty="0" smtClean="0"/>
              <a:t>plan for treatment </a:t>
            </a:r>
            <a:r>
              <a:rPr lang="en-US" sz="1100" b="1" dirty="0" smtClean="0"/>
              <a:t>and</a:t>
            </a:r>
            <a:r>
              <a:rPr lang="en-US" sz="1100" dirty="0" smtClean="0"/>
              <a:t> </a:t>
            </a:r>
            <a:r>
              <a:rPr lang="en-US" sz="1100" u="sng" dirty="0" smtClean="0"/>
              <a:t>response to treatment</a:t>
            </a:r>
          </a:p>
          <a:p>
            <a:pPr marL="228600" indent="-228600">
              <a:buAutoNum type="arabicPeriod"/>
            </a:pPr>
            <a:r>
              <a:rPr lang="en-US" sz="1100" dirty="0" smtClean="0"/>
              <a:t>Continue/Include documentation into the discharge summary</a:t>
            </a:r>
          </a:p>
          <a:p>
            <a:pPr marL="228600" indent="-228600">
              <a:buAutoNum type="arabicPeriod"/>
            </a:pPr>
            <a:r>
              <a:rPr lang="en-US" sz="1100" dirty="0" smtClean="0"/>
              <a:t>Include post-discharge treatment (</a:t>
            </a:r>
            <a:r>
              <a:rPr lang="en-US" sz="1100" dirty="0" err="1" smtClean="0"/>
              <a:t>ie</a:t>
            </a:r>
            <a:r>
              <a:rPr lang="en-US" sz="1100" dirty="0" smtClean="0"/>
              <a:t>.. Patient is to continue with nutritional supplement 2x day)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39273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214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 Cond</vt:lpstr>
      <vt:lpstr>Wingdings</vt:lpstr>
      <vt:lpstr>Office Theme</vt:lpstr>
      <vt:lpstr>PowerPoint Presentation</vt:lpstr>
    </vt:vector>
  </TitlesOfParts>
  <Company>Catholic Health 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Horton, Linda</dc:creator>
  <cp:lastModifiedBy>Motley, Pam</cp:lastModifiedBy>
  <cp:revision>15</cp:revision>
  <dcterms:created xsi:type="dcterms:W3CDTF">2022-02-08T19:24:13Z</dcterms:created>
  <dcterms:modified xsi:type="dcterms:W3CDTF">2023-01-24T17:19:23Z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-1735138657</vt:i4>
  </property>
  <property fmtid="{D5CDD505-2E9C-101B-9397-08002B2CF9AE}" pid="3" name="_NewReviewCycle">
    <vt:lpwstr/>
  </property>
  <property fmtid="{D5CDD505-2E9C-101B-9397-08002B2CF9AE}" pid="4" name="_EmailSubject">
    <vt:lpwstr>Town Hall on 12/19</vt:lpwstr>
  </property>
  <property fmtid="{D5CDD505-2E9C-101B-9397-08002B2CF9AE}" pid="5" name="_AuthorEmail">
    <vt:lpwstr>dmazur@chsbuffalo.org</vt:lpwstr>
  </property>
  <property fmtid="{D5CDD505-2E9C-101B-9397-08002B2CF9AE}" pid="6" name="_AuthorEmailDisplayName">
    <vt:lpwstr>Mazur, Deborah</vt:lpwstr>
  </property>
</Properties>
</file>