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4" r:id="rId2"/>
    <p:sldId id="310" r:id="rId3"/>
    <p:sldId id="316" r:id="rId4"/>
    <p:sldId id="317" r:id="rId5"/>
    <p:sldId id="312" r:id="rId6"/>
    <p:sldId id="313" r:id="rId7"/>
    <p:sldId id="271" r:id="rId8"/>
    <p:sldId id="308" r:id="rId9"/>
    <p:sldId id="315" r:id="rId10"/>
    <p:sldId id="314" r:id="rId11"/>
    <p:sldId id="322" r:id="rId12"/>
    <p:sldId id="273" r:id="rId13"/>
    <p:sldId id="323" r:id="rId14"/>
    <p:sldId id="320" r:id="rId15"/>
    <p:sldId id="321" r:id="rId16"/>
    <p:sldId id="32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754" autoAdjust="0"/>
  </p:normalViewPr>
  <p:slideViewPr>
    <p:cSldViewPr>
      <p:cViewPr varScale="1">
        <p:scale>
          <a:sx n="89" d="100"/>
          <a:sy n="89" d="100"/>
        </p:scale>
        <p:origin x="102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D7E26-A68B-45AA-94E2-2F94D842132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894EC-BBC4-4120-A2CA-744F61E2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5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1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3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8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59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12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62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29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1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0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1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3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6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7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3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3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6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851ABC-5033-423B-A1DC-2228E09107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BFE8C-7498-4B6A-AB48-ADA16121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88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7744158" cy="3329581"/>
          </a:xfrm>
        </p:spPr>
        <p:txBody>
          <a:bodyPr/>
          <a:lstStyle/>
          <a:p>
            <a:r>
              <a:rPr lang="en-US" dirty="0" smtClean="0"/>
              <a:t>Clinical Documentation Integrity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Jeffrey </a:t>
            </a:r>
            <a:r>
              <a:rPr lang="en-US" dirty="0" err="1" smtClean="0"/>
              <a:t>Lach</a:t>
            </a:r>
            <a:r>
              <a:rPr lang="en-US" dirty="0" smtClean="0"/>
              <a:t>, DO, FACP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2"/>
    </mc:Choice>
    <mc:Fallback xmlns="">
      <p:transition spd="slow" advTm="1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/>
              <a:t>Examples of CCs</a:t>
            </a:r>
            <a:endParaRPr lang="en-US" sz="6000" dirty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smtClean="0"/>
              <a:t>Hemiparesis/hemiplegia </a:t>
            </a:r>
          </a:p>
          <a:p>
            <a:pPr eaLnBrk="1" hangingPunct="1"/>
            <a:r>
              <a:rPr lang="en-US" b="1" smtClean="0"/>
              <a:t>Pleural effusion</a:t>
            </a:r>
          </a:p>
          <a:p>
            <a:pPr eaLnBrk="1" hangingPunct="1"/>
            <a:r>
              <a:rPr lang="en-US" b="1" smtClean="0"/>
              <a:t>Chronic respiratory failure</a:t>
            </a:r>
          </a:p>
          <a:p>
            <a:pPr eaLnBrk="1" hangingPunct="1"/>
            <a:r>
              <a:rPr lang="en-US" b="1" smtClean="0"/>
              <a:t>Acute renal failure  </a:t>
            </a:r>
          </a:p>
          <a:p>
            <a:pPr eaLnBrk="1" hangingPunct="1"/>
            <a:r>
              <a:rPr lang="en-US" b="1" smtClean="0"/>
              <a:t>Acute blood loss anemia </a:t>
            </a:r>
          </a:p>
          <a:p>
            <a:pPr eaLnBrk="1" hangingPunct="1"/>
            <a:r>
              <a:rPr lang="en-US" b="1" smtClean="0"/>
              <a:t>Cellulitis</a:t>
            </a:r>
          </a:p>
          <a:p>
            <a:pPr eaLnBrk="1" hangingPunct="1"/>
            <a:r>
              <a:rPr lang="en-US" b="1" smtClean="0"/>
              <a:t>CKD, stage 4 or 5</a:t>
            </a:r>
          </a:p>
          <a:p>
            <a:pPr eaLnBrk="1" hangingPunct="1"/>
            <a:r>
              <a:rPr lang="en-US" b="1" smtClean="0"/>
              <a:t>Ascites</a:t>
            </a:r>
          </a:p>
          <a:p>
            <a:pPr eaLnBrk="1" hangingPunct="1"/>
            <a:r>
              <a:rPr lang="en-US" b="1" smtClean="0"/>
              <a:t>Moderate Protein Calorie Malnutrition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4"/>
    </mc:Choice>
    <mc:Fallback xmlns="">
      <p:transition spd="slow" advTm="1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381999" cy="643096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2"/>
    </mc:Choice>
    <mc:Fallback xmlns="">
      <p:transition spd="slow" advTm="5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1066800"/>
          </a:xfrm>
        </p:spPr>
        <p:txBody>
          <a:bodyPr/>
          <a:lstStyle/>
          <a:p>
            <a:pPr algn="ctr" eaLnBrk="1" hangingPunct="1"/>
            <a:r>
              <a:rPr lang="en-US" altLang="en-US" sz="3200" b="1" dirty="0" smtClean="0"/>
              <a:t>Impact of MCCs and CCs on a Neurosurgery DRG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08025" y="2125663"/>
            <a:ext cx="96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b="1">
              <a:latin typeface="Arial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860425" y="2430463"/>
            <a:ext cx="218757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en-US" sz="1200" b="1" i="1">
                <a:latin typeface="Comic Sans MS" pitchFamily="66" charset="0"/>
              </a:rPr>
              <a:t>Intracranial Vascular Procedures</a:t>
            </a:r>
          </a:p>
          <a:p>
            <a:pPr eaLnBrk="1" hangingPunct="1"/>
            <a:r>
              <a:rPr lang="en-US" altLang="en-US" sz="1200" b="1" i="1">
                <a:latin typeface="Comic Sans MS" pitchFamily="66" charset="0"/>
              </a:rPr>
              <a:t>DRG 528 </a:t>
            </a:r>
          </a:p>
          <a:p>
            <a:pPr eaLnBrk="1" hangingPunct="1"/>
            <a:r>
              <a:rPr lang="en-US" altLang="en-US" sz="1200" b="1" i="1">
                <a:solidFill>
                  <a:srgbClr val="FF3300"/>
                </a:solidFill>
                <a:latin typeface="Comic Sans MS" pitchFamily="66" charset="0"/>
              </a:rPr>
              <a:t>Weight 7.0543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953000" y="1066800"/>
            <a:ext cx="2590800" cy="192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altLang="en-US" sz="1200" b="1" i="1">
                <a:latin typeface="Comic Sans MS" pitchFamily="66" charset="0"/>
              </a:rPr>
              <a:t>MS-DRG 20 Intracranial Vascular Procedures With A PDX of Hemorrhagic</a:t>
            </a:r>
          </a:p>
          <a:p>
            <a:r>
              <a:rPr lang="en-US" altLang="en-US" sz="1200" b="1" i="1">
                <a:latin typeface="Comic Sans MS" pitchFamily="66" charset="0"/>
              </a:rPr>
              <a:t>(with a major co morbid condition) </a:t>
            </a:r>
          </a:p>
          <a:p>
            <a:endParaRPr lang="en-US" altLang="en-US" sz="1200" b="1" i="1">
              <a:latin typeface="Comic Sans MS" pitchFamily="66" charset="0"/>
            </a:endParaRPr>
          </a:p>
          <a:p>
            <a:r>
              <a:rPr lang="en-US" altLang="en-US" sz="1200" b="1" i="1">
                <a:latin typeface="Comic Sans MS" pitchFamily="66" charset="0"/>
              </a:rPr>
              <a:t>Coma</a:t>
            </a:r>
          </a:p>
          <a:p>
            <a:endParaRPr lang="en-US" altLang="en-US" sz="1200" b="1" i="1">
              <a:latin typeface="Comic Sans MS" pitchFamily="66" charset="0"/>
            </a:endParaRPr>
          </a:p>
          <a:p>
            <a:r>
              <a:rPr lang="en-US" altLang="en-US" sz="1200" b="1" i="1">
                <a:latin typeface="Comic Sans MS" pitchFamily="66" charset="0"/>
              </a:rPr>
              <a:t>-Weight</a:t>
            </a:r>
          </a:p>
          <a:p>
            <a:r>
              <a:rPr lang="en-US" altLang="en-US" sz="1200" b="1" i="1">
                <a:latin typeface="Comic Sans MS" pitchFamily="66" charset="0"/>
              </a:rPr>
              <a:t> </a:t>
            </a:r>
            <a:r>
              <a:rPr lang="en-US" altLang="en-US" sz="1200" b="1" i="1">
                <a:solidFill>
                  <a:srgbClr val="FF0000"/>
                </a:solidFill>
                <a:latin typeface="Comic Sans MS" pitchFamily="66" charset="0"/>
              </a:rPr>
              <a:t>7.7073</a:t>
            </a:r>
            <a:endParaRPr lang="en-US" altLang="en-US" sz="1200" b="1">
              <a:latin typeface="Comic Sans MS" pitchFamily="66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4953000" y="4953000"/>
            <a:ext cx="2590800" cy="1744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altLang="en-US" sz="1200" b="1" i="1">
                <a:latin typeface="Comic Sans MS" pitchFamily="66" charset="0"/>
              </a:rPr>
              <a:t>MS-DRG 22 Intracranial Vascular Procedures With A PDX of Hemorrhagic</a:t>
            </a:r>
          </a:p>
          <a:p>
            <a:r>
              <a:rPr lang="en-US" altLang="en-US" sz="1200" b="1" i="1">
                <a:latin typeface="Comic Sans MS" pitchFamily="66" charset="0"/>
              </a:rPr>
              <a:t>(without a major co morbid condition or co morbid condition) </a:t>
            </a:r>
          </a:p>
          <a:p>
            <a:endParaRPr lang="en-US" altLang="en-US" sz="1200" b="1" i="1">
              <a:latin typeface="Comic Sans MS" pitchFamily="66" charset="0"/>
            </a:endParaRPr>
          </a:p>
          <a:p>
            <a:r>
              <a:rPr lang="en-US" altLang="en-US" sz="1200" b="1" i="1">
                <a:latin typeface="Comic Sans MS" pitchFamily="66" charset="0"/>
              </a:rPr>
              <a:t>-Weight</a:t>
            </a:r>
          </a:p>
          <a:p>
            <a:r>
              <a:rPr lang="en-US" altLang="en-US" sz="1200" b="1" i="1">
                <a:latin typeface="Comic Sans MS" pitchFamily="66" charset="0"/>
              </a:rPr>
              <a:t> </a:t>
            </a:r>
            <a:r>
              <a:rPr lang="en-US" altLang="en-US" sz="1200" b="1" i="1">
                <a:solidFill>
                  <a:srgbClr val="FF0000"/>
                </a:solidFill>
                <a:latin typeface="Comic Sans MS" pitchFamily="66" charset="0"/>
              </a:rPr>
              <a:t>5.6085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143000" y="1897063"/>
            <a:ext cx="1371600" cy="36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Comic Sans MS" pitchFamily="66" charset="0"/>
              </a:rPr>
              <a:t>V24 DRG</a:t>
            </a:r>
          </a:p>
        </p:txBody>
      </p:sp>
      <p:sp>
        <p:nvSpPr>
          <p:cNvPr id="21513" name="AutoShape 9"/>
          <p:cNvSpPr>
            <a:spLocks noChangeArrowheads="1"/>
          </p:cNvSpPr>
          <p:nvPr/>
        </p:nvSpPr>
        <p:spPr bwMode="auto">
          <a:xfrm>
            <a:off x="3352800" y="2590800"/>
            <a:ext cx="685800" cy="762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 rot="2595203">
            <a:off x="2914650" y="4687888"/>
            <a:ext cx="1905000" cy="276225"/>
          </a:xfrm>
          <a:prstGeom prst="rightArrow">
            <a:avLst>
              <a:gd name="adj1" fmla="val 50000"/>
              <a:gd name="adj2" fmla="val 1724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3276600" y="2514600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7"/>
    </mc:Choice>
    <mc:Fallback xmlns="">
      <p:transition spd="slow" advTm="59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Case Review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Patient presents with 1 week of increasing SOB and wheezing. Has PMH of COPD with chronic O2 use (2L), history of chronic heart failure with reduced EF, CKD3b and diabetes </a:t>
            </a:r>
          </a:p>
          <a:p>
            <a:r>
              <a:rPr lang="en-US" dirty="0" smtClean="0"/>
              <a:t>On exam patient with wheezing and fine crakes at bases of lungs, no evidence of respiratory distress on home O2 of 2L , + JVD and 3+ pitting edema in legs</a:t>
            </a:r>
          </a:p>
          <a:p>
            <a:r>
              <a:rPr lang="en-US" dirty="0" smtClean="0"/>
              <a:t>Labs: creatinine at baseline 1.83, glucoses are elevated at over 200+ , magnesium is 1.2 and potassium is 2.9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4"/>
    </mc:Choice>
    <mc:Fallback xmlns="">
      <p:transition spd="slow" advTm="3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Documentation Impact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 smtClean="0"/>
              <a:t>Baseline</a:t>
            </a:r>
          </a:p>
          <a:p>
            <a:pPr lvl="1"/>
            <a:r>
              <a:rPr lang="en-US" sz="1800" dirty="0" smtClean="0"/>
              <a:t>COPD Flare </a:t>
            </a:r>
          </a:p>
          <a:p>
            <a:pPr lvl="1"/>
            <a:r>
              <a:rPr lang="en-US" sz="1800" dirty="0" smtClean="0"/>
              <a:t>CHF exacerbation</a:t>
            </a:r>
          </a:p>
          <a:p>
            <a:pPr lvl="1"/>
            <a:r>
              <a:rPr lang="en-US" sz="1800" dirty="0" smtClean="0"/>
              <a:t>HTN 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5459" y="2083090"/>
            <a:ext cx="3298115" cy="4200245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Final after CDI team review </a:t>
            </a:r>
          </a:p>
          <a:p>
            <a:pPr lvl="1"/>
            <a:r>
              <a:rPr lang="en-US" sz="1800" dirty="0" smtClean="0"/>
              <a:t>Acute exacerbation of COPD</a:t>
            </a:r>
          </a:p>
          <a:p>
            <a:pPr lvl="1"/>
            <a:r>
              <a:rPr lang="en-US" sz="1800" dirty="0" smtClean="0"/>
              <a:t>Chronic hypoxic respiratory failure</a:t>
            </a:r>
          </a:p>
          <a:p>
            <a:pPr lvl="1"/>
            <a:r>
              <a:rPr lang="en-US" sz="1800" dirty="0" smtClean="0"/>
              <a:t>Acute on chronic systolic heart failure</a:t>
            </a:r>
          </a:p>
          <a:p>
            <a:pPr lvl="1"/>
            <a:r>
              <a:rPr lang="en-US" sz="1800" dirty="0" smtClean="0"/>
              <a:t>CKD stage </a:t>
            </a:r>
            <a:r>
              <a:rPr lang="en-US" sz="1800" dirty="0" err="1" smtClean="0"/>
              <a:t>IIIb</a:t>
            </a:r>
            <a:endParaRPr lang="en-US" sz="1800" dirty="0" smtClean="0"/>
          </a:p>
          <a:p>
            <a:pPr lvl="1"/>
            <a:r>
              <a:rPr lang="en-US" sz="1800" dirty="0" smtClean="0"/>
              <a:t>Hypomagnesemia</a:t>
            </a:r>
          </a:p>
          <a:p>
            <a:pPr lvl="1"/>
            <a:r>
              <a:rPr lang="en-US" sz="1800" dirty="0" smtClean="0"/>
              <a:t>Hypokalemia</a:t>
            </a:r>
          </a:p>
          <a:p>
            <a:pPr lvl="1"/>
            <a:r>
              <a:rPr lang="en-US" sz="1800" dirty="0" smtClean="0"/>
              <a:t>HTN </a:t>
            </a:r>
            <a:endParaRPr lang="en-US" sz="1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8"/>
    </mc:Choice>
    <mc:Fallback xmlns="">
      <p:transition spd="slow" advTm="3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Documentation Impact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Baseline</a:t>
            </a:r>
          </a:p>
          <a:p>
            <a:pPr lvl="1"/>
            <a:r>
              <a:rPr lang="en-US" sz="1800" dirty="0" smtClean="0"/>
              <a:t>GMLOS: 2.4 days</a:t>
            </a:r>
          </a:p>
          <a:p>
            <a:pPr lvl="1"/>
            <a:r>
              <a:rPr lang="en-US" sz="1800" dirty="0" smtClean="0"/>
              <a:t>Weight: 0.6956</a:t>
            </a:r>
          </a:p>
          <a:p>
            <a:pPr lvl="1"/>
            <a:r>
              <a:rPr lang="en-US" sz="1800" dirty="0" smtClean="0"/>
              <a:t>Reimbursement: </a:t>
            </a:r>
            <a:r>
              <a:rPr lang="en-US" sz="1800" dirty="0"/>
              <a:t> </a:t>
            </a:r>
            <a:r>
              <a:rPr lang="en-US" sz="1800" dirty="0" smtClean="0"/>
              <a:t>      $ 4, 395.69 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Final after CDI team review </a:t>
            </a:r>
          </a:p>
          <a:p>
            <a:pPr lvl="1"/>
            <a:r>
              <a:rPr lang="en-US" sz="1800" dirty="0" smtClean="0"/>
              <a:t>GMLOS 3.6 days</a:t>
            </a:r>
          </a:p>
          <a:p>
            <a:pPr lvl="1"/>
            <a:r>
              <a:rPr lang="en-US" sz="1800" dirty="0" smtClean="0"/>
              <a:t>Weight: 1.1251</a:t>
            </a:r>
          </a:p>
          <a:p>
            <a:pPr lvl="1"/>
            <a:r>
              <a:rPr lang="en-US" sz="1800" dirty="0" smtClean="0"/>
              <a:t>Reimbursement: </a:t>
            </a:r>
            <a:r>
              <a:rPr lang="en-US" sz="1800" smtClean="0"/>
              <a:t>$</a:t>
            </a:r>
            <a:r>
              <a:rPr lang="en-US" sz="1800" smtClean="0"/>
              <a:t>8,709.83</a:t>
            </a:r>
            <a:endParaRPr lang="en-US" sz="1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76"/>
    </mc:Choice>
    <mc:Fallback xmlns="">
      <p:transition spd="slow" advTm="42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Closing Remarks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CDI is a team effort </a:t>
            </a:r>
          </a:p>
          <a:p>
            <a:r>
              <a:rPr lang="en-US" dirty="0" smtClean="0"/>
              <a:t>When you read a chart does it accurately reflect how the patient appears and the intensity of work up and treatment received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7"/>
    </mc:Choice>
    <mc:Fallback xmlns="">
      <p:transition spd="slow" advTm="21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Who are the CDI team and what do they do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Registered Nurses</a:t>
            </a:r>
          </a:p>
          <a:p>
            <a:r>
              <a:rPr lang="en-US" dirty="0" smtClean="0"/>
              <a:t>Comprehensive concurrent review of records</a:t>
            </a:r>
          </a:p>
          <a:p>
            <a:r>
              <a:rPr lang="en-US" dirty="0"/>
              <a:t>M</a:t>
            </a:r>
            <a:r>
              <a:rPr lang="en-US" dirty="0" smtClean="0"/>
              <a:t>edical record accurately reflects severity of illness and risk of mortality</a:t>
            </a:r>
          </a:p>
          <a:p>
            <a:r>
              <a:rPr lang="en-US" dirty="0" smtClean="0"/>
              <a:t>Communication via a question or query which is placed in Epic </a:t>
            </a:r>
          </a:p>
          <a:p>
            <a:r>
              <a:rPr lang="en-US" dirty="0" smtClean="0"/>
              <a:t>Queries can ask for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larification in regards to a diagnosis (ruled in or ruled out)</a:t>
            </a:r>
          </a:p>
          <a:p>
            <a:pPr lvl="1"/>
            <a:r>
              <a:rPr lang="en-US" dirty="0" smtClean="0"/>
              <a:t> Specification of a diagnosis (acute on chronic)</a:t>
            </a:r>
          </a:p>
          <a:p>
            <a:pPr lvl="1"/>
            <a:r>
              <a:rPr lang="en-US" dirty="0" smtClean="0"/>
              <a:t>Clinical validation (SIRS criteria for sepsis diagnosis)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14"/>
    </mc:Choice>
    <mc:Fallback xmlns="">
      <p:transition spd="slow" advTm="6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 smtClean="0"/>
              <a:t>Query Types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4800" b="1" dirty="0" smtClean="0"/>
              <a:t>Concurrent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b="1" dirty="0" smtClean="0"/>
              <a:t>Initiated by CDI RN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b="1" dirty="0" smtClean="0"/>
              <a:t>Real time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4800" b="1" dirty="0" smtClean="0"/>
              <a:t>Retrospective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b="1" dirty="0" smtClean="0"/>
              <a:t>Initiated by coder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b="1" dirty="0" smtClean="0"/>
              <a:t>After discharge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5"/>
    </mc:Choice>
    <mc:Fallback xmlns="">
      <p:transition spd="slow" advTm="1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 smtClean="0"/>
              <a:t>Query Response</a:t>
            </a:r>
            <a:endParaRPr lang="en-US" sz="6000" b="1" dirty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latin typeface="+mn-lt"/>
              </a:rPr>
              <a:t>Progress Notes</a:t>
            </a:r>
          </a:p>
          <a:p>
            <a:pPr eaLnBrk="1" hangingPunct="1"/>
            <a:r>
              <a:rPr lang="en-US" sz="3200" b="1" dirty="0" smtClean="0">
                <a:latin typeface="+mn-lt"/>
              </a:rPr>
              <a:t>Discharge Summary</a:t>
            </a:r>
          </a:p>
          <a:p>
            <a:pPr eaLnBrk="1" hangingPunct="1"/>
            <a:r>
              <a:rPr lang="en-US" sz="3200" b="1" dirty="0" smtClean="0">
                <a:latin typeface="+mn-lt"/>
              </a:rPr>
              <a:t>Addendum</a:t>
            </a:r>
          </a:p>
          <a:p>
            <a:pPr eaLnBrk="1" hangingPunct="1"/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NOT</a:t>
            </a:r>
            <a:r>
              <a:rPr lang="en-US" sz="3200" b="1" dirty="0" smtClean="0">
                <a:latin typeface="+mn-lt"/>
              </a:rPr>
              <a:t> in the Query directly</a:t>
            </a:r>
          </a:p>
          <a:p>
            <a:pPr eaLnBrk="1" hangingPunct="1"/>
            <a:r>
              <a:rPr lang="en-US" sz="3200" b="1" dirty="0" smtClean="0">
                <a:latin typeface="+mn-lt"/>
              </a:rPr>
              <a:t>Everyone is responsible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4"/>
    </mc:Choice>
    <mc:Fallback xmlns="">
      <p:transition spd="slow" advTm="3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Diagnosis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80060" indent="-342900"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C</a:t>
            </a:r>
            <a:r>
              <a:rPr lang="en-US" sz="2400" dirty="0" smtClean="0"/>
              <a:t>ondition chiefly responsible for occasioning the admission </a:t>
            </a:r>
          </a:p>
          <a:p>
            <a:pPr marL="480060" indent="-342900"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smtClean="0"/>
              <a:t>Everyone is responsible this</a:t>
            </a:r>
          </a:p>
          <a:p>
            <a:pPr marL="480060" indent="-342900"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S</a:t>
            </a:r>
            <a:r>
              <a:rPr lang="en-US" sz="2400" dirty="0" smtClean="0"/>
              <a:t>hould be updated as work up reveals more data</a:t>
            </a:r>
          </a:p>
          <a:p>
            <a:pPr marL="137160" indent="0">
              <a:buClr>
                <a:schemeClr val="tx1">
                  <a:shade val="95000"/>
                </a:schemeClr>
              </a:buClr>
              <a:buNone/>
              <a:defRPr/>
            </a:pP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0"/>
    </mc:Choice>
    <mc:Fallback xmlns="">
      <p:transition spd="slow" advTm="2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 smtClean="0"/>
              <a:t>Signs &amp; Symptoms</a:t>
            </a:r>
            <a:endParaRPr lang="en-US" sz="6000" b="1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Are </a:t>
            </a:r>
            <a:r>
              <a:rPr lang="en-US" sz="3200" b="1" dirty="0" smtClean="0">
                <a:solidFill>
                  <a:srgbClr val="C00000"/>
                </a:solidFill>
              </a:rPr>
              <a:t>NOT</a:t>
            </a:r>
            <a:r>
              <a:rPr lang="en-US" sz="3200" b="1" dirty="0" smtClean="0"/>
              <a:t> to be used as </a:t>
            </a:r>
            <a:r>
              <a:rPr lang="en-US" sz="3200" b="1" dirty="0" err="1" smtClean="0"/>
              <a:t>PDx</a:t>
            </a:r>
            <a:endParaRPr lang="en-US" sz="3200" b="1" dirty="0" smtClean="0"/>
          </a:p>
          <a:p>
            <a:pPr eaLnBrk="1" hangingPunct="1"/>
            <a:r>
              <a:rPr lang="en-US" sz="3200" b="1" dirty="0" smtClean="0"/>
              <a:t>Examples:</a:t>
            </a:r>
          </a:p>
          <a:p>
            <a:pPr lvl="1" eaLnBrk="1" hangingPunct="1"/>
            <a:r>
              <a:rPr lang="en-US" sz="3200" b="1" dirty="0" smtClean="0"/>
              <a:t>Chest pain</a:t>
            </a:r>
          </a:p>
          <a:p>
            <a:pPr lvl="1" eaLnBrk="1" hangingPunct="1"/>
            <a:r>
              <a:rPr lang="en-US" sz="3200" b="1" dirty="0" smtClean="0"/>
              <a:t>Abdominal pain</a:t>
            </a:r>
          </a:p>
          <a:p>
            <a:pPr lvl="1" eaLnBrk="1" hangingPunct="1"/>
            <a:r>
              <a:rPr lang="en-US" sz="3200" b="1" dirty="0" smtClean="0"/>
              <a:t>Syncope</a:t>
            </a:r>
          </a:p>
          <a:p>
            <a:pPr lvl="1" eaLnBrk="1" hangingPunct="1"/>
            <a:r>
              <a:rPr lang="en-US" sz="3200" b="1" dirty="0" smtClean="0"/>
              <a:t>N/V/diarrhea</a:t>
            </a:r>
            <a:endParaRPr lang="en-US" sz="3200" b="1" i="1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0"/>
    </mc:Choice>
    <mc:Fallback xmlns="">
      <p:transition spd="slow" advTm="50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smtClean="0"/>
              <a:t>Secondary Conditions</a:t>
            </a:r>
            <a:r>
              <a:rPr lang="en-US" altLang="en-US" sz="4000" b="1" i="1" dirty="0" smtClean="0"/>
              <a:t> Are: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1600200"/>
            <a:ext cx="7478100" cy="5105400"/>
          </a:xfrm>
        </p:spPr>
        <p:txBody>
          <a:bodyPr>
            <a:normAutofit/>
          </a:bodyPr>
          <a:lstStyle/>
          <a:p>
            <a:pPr lvl="1"/>
            <a:r>
              <a:rPr lang="en-US" altLang="en-US" sz="2600" dirty="0">
                <a:latin typeface="+mn-lt"/>
              </a:rPr>
              <a:t>A</a:t>
            </a:r>
            <a:r>
              <a:rPr lang="en-US" altLang="en-US" sz="2600" dirty="0" smtClean="0">
                <a:latin typeface="+mn-lt"/>
              </a:rPr>
              <a:t>dditional conditions that affect patient care in terms of requiring clinical evaluation, therapeutic treatment, diagnostic procedures while the patient is in the hospital</a:t>
            </a:r>
          </a:p>
          <a:p>
            <a:pPr lvl="1"/>
            <a:r>
              <a:rPr lang="en-US" altLang="en-US" sz="2600" dirty="0" smtClean="0">
                <a:latin typeface="+mn-lt"/>
              </a:rPr>
              <a:t>These conditions are referred to as “major co morbid conditions”(MCC) or “co morbid conditions” (CC)</a:t>
            </a:r>
          </a:p>
          <a:p>
            <a:pPr eaLnBrk="1" hangingPunct="1"/>
            <a:endParaRPr lang="en-US" altLang="en-US" sz="2800" b="1" dirty="0" smtClean="0">
              <a:latin typeface="Arial Narrow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0"/>
    </mc:Choice>
    <mc:Fallback xmlns="">
      <p:transition spd="slow" advTm="4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Conditions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MCC: Major complication or comorbidity </a:t>
            </a:r>
          </a:p>
          <a:p>
            <a:r>
              <a:rPr lang="en-US" sz="2400" dirty="0" smtClean="0"/>
              <a:t>CC: minor complication or comorbidity </a:t>
            </a:r>
          </a:p>
          <a:p>
            <a:pPr lvl="1"/>
            <a:r>
              <a:rPr lang="en-US" sz="2400" dirty="0" smtClean="0"/>
              <a:t> both of the above affects </a:t>
            </a:r>
            <a:r>
              <a:rPr lang="en-US" sz="2400" dirty="0"/>
              <a:t>DRG </a:t>
            </a:r>
            <a:r>
              <a:rPr lang="en-US" sz="2400" dirty="0" smtClean="0"/>
              <a:t>codes</a:t>
            </a:r>
          </a:p>
          <a:p>
            <a:pPr lvl="1"/>
            <a:r>
              <a:rPr lang="en-US" sz="2400" dirty="0" smtClean="0"/>
              <a:t>These </a:t>
            </a:r>
            <a:r>
              <a:rPr lang="en-US" sz="2400" dirty="0"/>
              <a:t>conditions increase the use of medical </a:t>
            </a:r>
            <a:r>
              <a:rPr lang="en-US" sz="2400" dirty="0" smtClean="0"/>
              <a:t>/ </a:t>
            </a:r>
            <a:r>
              <a:rPr lang="en-US" sz="2400" dirty="0"/>
              <a:t>hospital </a:t>
            </a:r>
            <a:r>
              <a:rPr lang="en-US" sz="2400" dirty="0" smtClean="0"/>
              <a:t>expenses and in turn increase hospital reimbursement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6"/>
    </mc:Choice>
    <mc:Fallback xmlns="">
      <p:transition spd="slow" advTm="22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/>
              <a:t>Examples of MCCs</a:t>
            </a:r>
            <a:endParaRPr lang="en-US" sz="6000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3600" dirty="0" smtClean="0"/>
              <a:t>Cerebral edema</a:t>
            </a:r>
          </a:p>
          <a:p>
            <a:pPr eaLnBrk="1" hangingPunct="1"/>
            <a:r>
              <a:rPr lang="en-US" sz="3600" dirty="0" smtClean="0"/>
              <a:t>Acute respiratory failure</a:t>
            </a:r>
          </a:p>
          <a:p>
            <a:pPr eaLnBrk="1" hangingPunct="1"/>
            <a:r>
              <a:rPr lang="en-US" sz="3600" dirty="0" smtClean="0"/>
              <a:t>Pneumonia </a:t>
            </a:r>
          </a:p>
          <a:p>
            <a:pPr eaLnBrk="1" hangingPunct="1"/>
            <a:r>
              <a:rPr lang="en-US" sz="3600" dirty="0" smtClean="0"/>
              <a:t>ARF with ATN</a:t>
            </a:r>
          </a:p>
          <a:p>
            <a:pPr eaLnBrk="1" hangingPunct="1"/>
            <a:r>
              <a:rPr lang="en-US" sz="3600" dirty="0" smtClean="0"/>
              <a:t>Acute systolic/diastolic CHF</a:t>
            </a:r>
          </a:p>
          <a:p>
            <a:pPr eaLnBrk="1" hangingPunct="1"/>
            <a:r>
              <a:rPr lang="en-US" sz="3600" dirty="0" smtClean="0"/>
              <a:t>ESRD</a:t>
            </a:r>
          </a:p>
          <a:p>
            <a:pPr eaLnBrk="1" hangingPunct="1"/>
            <a:r>
              <a:rPr lang="en-US" sz="3600" dirty="0" smtClean="0"/>
              <a:t>Severe Protein Calorie malnutrition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0"/>
    </mc:Choice>
    <mc:Fallback xmlns="">
      <p:transition spd="slow" advTm="1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727</TotalTime>
  <Words>543</Words>
  <Application>Microsoft Office PowerPoint</Application>
  <PresentationFormat>On-screen Show (4:3)</PresentationFormat>
  <Paragraphs>107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Calibri</vt:lpstr>
      <vt:lpstr>Century Gothic</vt:lpstr>
      <vt:lpstr>Comic Sans MS</vt:lpstr>
      <vt:lpstr>Wingdings 2</vt:lpstr>
      <vt:lpstr>Wingdings 3</vt:lpstr>
      <vt:lpstr>Ion</vt:lpstr>
      <vt:lpstr>Clinical Documentation Integrity</vt:lpstr>
      <vt:lpstr>Who are the CDI team and what do they do</vt:lpstr>
      <vt:lpstr>Query Types</vt:lpstr>
      <vt:lpstr>Query Response</vt:lpstr>
      <vt:lpstr>Principal Diagnosis </vt:lpstr>
      <vt:lpstr>Signs &amp; Symptoms</vt:lpstr>
      <vt:lpstr>Secondary Conditions Are:</vt:lpstr>
      <vt:lpstr>Secondary Conditions </vt:lpstr>
      <vt:lpstr>Examples of MCCs</vt:lpstr>
      <vt:lpstr>Examples of CCs</vt:lpstr>
      <vt:lpstr>PowerPoint Presentation</vt:lpstr>
      <vt:lpstr>Impact of MCCs and CCs on a Neurosurgery DRG</vt:lpstr>
      <vt:lpstr>Case Review</vt:lpstr>
      <vt:lpstr>Documentation Impact </vt:lpstr>
      <vt:lpstr>Documentation Impact </vt:lpstr>
      <vt:lpstr>Closing Remarks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Documentation For Compliance</dc:title>
  <dc:creator>Don_McCall</dc:creator>
  <cp:lastModifiedBy>Lach, Jeffrey J</cp:lastModifiedBy>
  <cp:revision>49</cp:revision>
  <dcterms:created xsi:type="dcterms:W3CDTF">2018-07-31T10:02:36Z</dcterms:created>
  <dcterms:modified xsi:type="dcterms:W3CDTF">2022-11-03T21:05:02Z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-367682757</vt:i4>
  </property>
  <property fmtid="{D5CDD505-2E9C-101B-9397-08002B2CF9AE}" pid="3" name="_NewReviewCycle">
    <vt:lpwstr/>
  </property>
  <property fmtid="{D5CDD505-2E9C-101B-9397-08002B2CF9AE}" pid="4" name="_EmailSubject">
    <vt:lpwstr>new CDI lecture</vt:lpwstr>
  </property>
  <property fmtid="{D5CDD505-2E9C-101B-9397-08002B2CF9AE}" pid="5" name="_AuthorEmail">
    <vt:lpwstr>jlach@chsbuffalo.org</vt:lpwstr>
  </property>
  <property fmtid="{D5CDD505-2E9C-101B-9397-08002B2CF9AE}" pid="6" name="_AuthorEmailDisplayName">
    <vt:lpwstr>Lach, Jeffrey J</vt:lpwstr>
  </property>
</Properties>
</file>