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129"/>
  </p:notesMasterIdLst>
  <p:handoutMasterIdLst>
    <p:handoutMasterId r:id="rId130"/>
  </p:handoutMasterIdLst>
  <p:sldIdLst>
    <p:sldId id="256" r:id="rId11"/>
    <p:sldId id="257" r:id="rId12"/>
    <p:sldId id="259" r:id="rId13"/>
    <p:sldId id="260" r:id="rId14"/>
    <p:sldId id="261" r:id="rId15"/>
    <p:sldId id="266" r:id="rId16"/>
    <p:sldId id="262" r:id="rId17"/>
    <p:sldId id="267" r:id="rId18"/>
    <p:sldId id="263" r:id="rId19"/>
    <p:sldId id="268" r:id="rId20"/>
    <p:sldId id="264" r:id="rId21"/>
    <p:sldId id="269" r:id="rId22"/>
    <p:sldId id="265" r:id="rId23"/>
    <p:sldId id="270" r:id="rId24"/>
    <p:sldId id="271" r:id="rId25"/>
    <p:sldId id="272" r:id="rId26"/>
    <p:sldId id="273" r:id="rId27"/>
    <p:sldId id="274" r:id="rId28"/>
    <p:sldId id="275" r:id="rId29"/>
    <p:sldId id="369" r:id="rId30"/>
    <p:sldId id="276" r:id="rId31"/>
    <p:sldId id="278" r:id="rId32"/>
    <p:sldId id="279" r:id="rId33"/>
    <p:sldId id="283" r:id="rId34"/>
    <p:sldId id="280" r:id="rId35"/>
    <p:sldId id="282" r:id="rId36"/>
    <p:sldId id="284" r:id="rId37"/>
    <p:sldId id="285" r:id="rId38"/>
    <p:sldId id="286" r:id="rId39"/>
    <p:sldId id="281" r:id="rId40"/>
    <p:sldId id="287" r:id="rId41"/>
    <p:sldId id="288" r:id="rId42"/>
    <p:sldId id="289" r:id="rId43"/>
    <p:sldId id="290" r:id="rId44"/>
    <p:sldId id="291" r:id="rId45"/>
    <p:sldId id="292" r:id="rId46"/>
    <p:sldId id="293" r:id="rId47"/>
    <p:sldId id="294" r:id="rId48"/>
    <p:sldId id="370" r:id="rId49"/>
    <p:sldId id="295" r:id="rId50"/>
    <p:sldId id="296" r:id="rId51"/>
    <p:sldId id="297" r:id="rId52"/>
    <p:sldId id="377" r:id="rId53"/>
    <p:sldId id="371" r:id="rId54"/>
    <p:sldId id="298" r:id="rId55"/>
    <p:sldId id="299" r:id="rId56"/>
    <p:sldId id="300" r:id="rId57"/>
    <p:sldId id="301" r:id="rId58"/>
    <p:sldId id="302" r:id="rId59"/>
    <p:sldId id="303" r:id="rId60"/>
    <p:sldId id="304" r:id="rId61"/>
    <p:sldId id="305" r:id="rId62"/>
    <p:sldId id="378" r:id="rId63"/>
    <p:sldId id="306" r:id="rId64"/>
    <p:sldId id="307" r:id="rId65"/>
    <p:sldId id="308" r:id="rId66"/>
    <p:sldId id="379" r:id="rId67"/>
    <p:sldId id="309" r:id="rId68"/>
    <p:sldId id="310" r:id="rId69"/>
    <p:sldId id="311" r:id="rId70"/>
    <p:sldId id="312" r:id="rId71"/>
    <p:sldId id="313" r:id="rId72"/>
    <p:sldId id="380" r:id="rId73"/>
    <p:sldId id="314" r:id="rId74"/>
    <p:sldId id="315" r:id="rId75"/>
    <p:sldId id="327" r:id="rId76"/>
    <p:sldId id="328" r:id="rId77"/>
    <p:sldId id="381" r:id="rId78"/>
    <p:sldId id="316" r:id="rId79"/>
    <p:sldId id="317" r:id="rId80"/>
    <p:sldId id="318" r:id="rId81"/>
    <p:sldId id="320" r:id="rId82"/>
    <p:sldId id="321" r:id="rId83"/>
    <p:sldId id="322" r:id="rId84"/>
    <p:sldId id="319" r:id="rId85"/>
    <p:sldId id="323" r:id="rId86"/>
    <p:sldId id="324" r:id="rId87"/>
    <p:sldId id="325" r:id="rId88"/>
    <p:sldId id="326" r:id="rId89"/>
    <p:sldId id="329" r:id="rId90"/>
    <p:sldId id="330" r:id="rId91"/>
    <p:sldId id="331" r:id="rId92"/>
    <p:sldId id="332" r:id="rId93"/>
    <p:sldId id="341" r:id="rId94"/>
    <p:sldId id="339" r:id="rId95"/>
    <p:sldId id="338" r:id="rId96"/>
    <p:sldId id="337" r:id="rId97"/>
    <p:sldId id="336" r:id="rId98"/>
    <p:sldId id="372" r:id="rId99"/>
    <p:sldId id="335" r:id="rId100"/>
    <p:sldId id="333" r:id="rId101"/>
    <p:sldId id="342" r:id="rId102"/>
    <p:sldId id="349" r:id="rId103"/>
    <p:sldId id="350" r:id="rId104"/>
    <p:sldId id="351" r:id="rId105"/>
    <p:sldId id="348" r:id="rId106"/>
    <p:sldId id="347" r:id="rId107"/>
    <p:sldId id="346" r:id="rId108"/>
    <p:sldId id="345" r:id="rId109"/>
    <p:sldId id="382" r:id="rId110"/>
    <p:sldId id="344" r:id="rId111"/>
    <p:sldId id="343" r:id="rId112"/>
    <p:sldId id="352" r:id="rId113"/>
    <p:sldId id="355" r:id="rId114"/>
    <p:sldId id="356" r:id="rId115"/>
    <p:sldId id="354" r:id="rId116"/>
    <p:sldId id="383" r:id="rId117"/>
    <p:sldId id="357" r:id="rId118"/>
    <p:sldId id="358" r:id="rId119"/>
    <p:sldId id="359" r:id="rId120"/>
    <p:sldId id="361" r:id="rId121"/>
    <p:sldId id="362" r:id="rId122"/>
    <p:sldId id="368" r:id="rId123"/>
    <p:sldId id="384" r:id="rId124"/>
    <p:sldId id="373" r:id="rId125"/>
    <p:sldId id="374" r:id="rId126"/>
    <p:sldId id="375" r:id="rId127"/>
    <p:sldId id="376" r:id="rId128"/>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 id="2" name="Thomas Getchius" initials="TG" lastIdx="23" clrIdx="1">
    <p:extLst>
      <p:ext uri="{19B8F6BF-5375-455C-9EA6-DF929625EA0E}">
        <p15:presenceInfo xmlns:p15="http://schemas.microsoft.com/office/powerpoint/2012/main" userId="S::Thomas.Getchius@heart.org::ef367eb1-48a1-47b5-860c-f37bfabd7e55" providerId="AD"/>
      </p:ext>
    </p:extLst>
  </p:cmAuthor>
  <p:cmAuthor id="3" name="Paul St. Laurent" initials="PSL" lastIdx="25" clrIdx="2">
    <p:extLst>
      <p:ext uri="{19B8F6BF-5375-455C-9EA6-DF929625EA0E}">
        <p15:presenceInfo xmlns:p15="http://schemas.microsoft.com/office/powerpoint/2012/main" userId="S::Paul.StLaurent@heart.org::2e46ad51-cb08-4cb1-833f-88978fb9af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02" y="28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theme" Target="theme/theme1.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notesMaster" Target="notesMasters/notesMaster1.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handoutMaster" Target="handoutMasters/handoutMaster1.xml"/><Relationship Id="rId135" Type="http://schemas.openxmlformats.org/officeDocument/2006/relationships/tableStyles" Target="tableStyle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commentAuthors" Target="commentAuthor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customXml" Target="../customXml/item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presProps" Target="presProp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8/30/2022</a:t>
            </a:fld>
            <a:endParaRPr lang="en-US"/>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8/30/2022</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35E1C7-88C3-9143-9718-91C56336BFCE}" type="slidenum">
              <a:rPr lang="en-US" smtClean="0"/>
              <a:t>30</a:t>
            </a:fld>
            <a:endParaRPr lang="en-US"/>
          </a:p>
        </p:txBody>
      </p:sp>
    </p:spTree>
    <p:extLst>
      <p:ext uri="{BB962C8B-B14F-4D97-AF65-F5344CB8AC3E}">
        <p14:creationId xmlns:p14="http://schemas.microsoft.com/office/powerpoint/2010/main" val="4196068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35E1C7-88C3-9143-9718-91C56336BFCE}" type="slidenum">
              <a:rPr lang="en-US" smtClean="0"/>
              <a:t>59</a:t>
            </a:fld>
            <a:endParaRPr lang="en-US"/>
          </a:p>
        </p:txBody>
      </p:sp>
    </p:spTree>
    <p:extLst>
      <p:ext uri="{BB962C8B-B14F-4D97-AF65-F5344CB8AC3E}">
        <p14:creationId xmlns:p14="http://schemas.microsoft.com/office/powerpoint/2010/main" val="3579683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777472" y="457200"/>
            <a:ext cx="2395728"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905000" y="577061"/>
            <a:ext cx="1298448"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B622-0B27-4A46-B9F5-48A43A0C4F0C}"/>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DFAAD9-491C-43AF-A02C-3B08F9F8DE28}"/>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906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701272" y="637720"/>
            <a:ext cx="2395728" cy="90863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7634-B7D3-45EC-A973-8BC60DA8241C}"/>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0B43C5-7794-433E-805A-11A6C1EA58CF}"/>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1069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609600"/>
            <a:ext cx="1298448"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a:solidFill>
                <a:srgbClr val="231F20"/>
              </a:solidFill>
              <a:latin typeface="Lub Dub Medium" panose="020B0603030403020204" pitchFamily="34" charset="77"/>
            </a:endParaRPr>
          </a:p>
          <a:p>
            <a:pPr eaLnBrk="1" hangingPunct="1">
              <a:lnSpc>
                <a:spcPct val="130000"/>
              </a:lnSpc>
            </a:pPr>
            <a:r>
              <a:rPr lang="en-US" altLang="en-US" sz="170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798552" y="533400"/>
            <a:ext cx="1298448"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5.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2730289" y="609600"/>
            <a:ext cx="1298448"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16/j.jacc.2021.07.053" TargetMode="External"/><Relationship Id="rId2" Type="http://schemas.openxmlformats.org/officeDocument/2006/relationships/hyperlink" Target="https://www.ahajournals.org/doi/10.1161/CIR.0000000000001029"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_1.4.2_Defining_Chest"/><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564107" y="4419600"/>
            <a:ext cx="13258800" cy="1985962"/>
          </a:xfrm>
        </p:spPr>
        <p:txBody>
          <a:bodyPr/>
          <a:lstStyle/>
          <a:p>
            <a:pPr algn="ctr"/>
            <a:r>
              <a:rPr lang="en-US" dirty="0">
                <a:solidFill>
                  <a:schemeClr val="tx1"/>
                </a:solidFill>
              </a:rPr>
              <a:t>Endorsed by the American Society of Echocardiography, American College of Chest Physicians, Society for Academic Emergency Medicine, Society of Cardiovascular Computed Tomography, and Society for Cardiovascular Magnetic Resonance </a:t>
            </a:r>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685800" y="2498984"/>
            <a:ext cx="13258800" cy="1311016"/>
          </a:xfrm>
        </p:spPr>
        <p:txBody>
          <a:bodyPr/>
          <a:lstStyle/>
          <a:p>
            <a:pPr algn="ctr"/>
            <a:r>
              <a:rPr lang="en-US" sz="3800"/>
              <a:t>2021 AHA/ACC/ASE/CHEST/SAEM/SCCT/SCMR Guideline for the Evaluation and Diagnosis of Chest Pain</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2743200"/>
          </a:xfrm>
        </p:spPr>
        <p:txBody>
          <a:bodyPr/>
          <a:lstStyle/>
          <a:p>
            <a:pPr marL="0" indent="0">
              <a:buNone/>
            </a:pPr>
            <a:r>
              <a:rPr lang="en-US" sz="3200"/>
              <a:t>6. </a:t>
            </a:r>
            <a:r>
              <a:rPr lang="en-US" sz="3200" b="1"/>
              <a:t>Pathways. </a:t>
            </a:r>
            <a:r>
              <a:rPr lang="en-US" sz="3200"/>
              <a:t>Clinical decision pathways for chest pain in the emergency department and outpatient settings should be used routinely. </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10</a:t>
            </a:fld>
            <a:endParaRPr lang="en-US"/>
          </a:p>
        </p:txBody>
      </p:sp>
    </p:spTree>
    <p:extLst>
      <p:ext uri="{BB962C8B-B14F-4D97-AF65-F5344CB8AC3E}">
        <p14:creationId xmlns:p14="http://schemas.microsoft.com/office/powerpoint/2010/main" val="102109225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C812F2-1FF7-4E3A-AB7E-61FD17C9715C}"/>
              </a:ext>
            </a:extLst>
          </p:cNvPr>
          <p:cNvSpPr>
            <a:spLocks noGrp="1"/>
          </p:cNvSpPr>
          <p:nvPr>
            <p:ph type="sldNum" sz="quarter" idx="4"/>
          </p:nvPr>
        </p:nvSpPr>
        <p:spPr/>
        <p:txBody>
          <a:bodyPr/>
          <a:lstStyle/>
          <a:p>
            <a:fld id="{01CD3B2E-BC1C-6C4D-9D91-A67B950EE325}" type="slidenum">
              <a:rPr lang="en-US" smtClean="0"/>
              <a:pPr/>
              <a:t>100</a:t>
            </a:fld>
            <a:endParaRPr lang="en-US"/>
          </a:p>
        </p:txBody>
      </p:sp>
      <p:sp>
        <p:nvSpPr>
          <p:cNvPr id="6" name="TextBox 5">
            <a:extLst>
              <a:ext uri="{FF2B5EF4-FFF2-40B4-BE49-F238E27FC236}">
                <a16:creationId xmlns:a16="http://schemas.microsoft.com/office/drawing/2014/main" id="{78897C8E-0942-4EC5-8824-5739E06CA21A}"/>
              </a:ext>
            </a:extLst>
          </p:cNvPr>
          <p:cNvSpPr txBox="1"/>
          <p:nvPr/>
        </p:nvSpPr>
        <p:spPr>
          <a:xfrm>
            <a:off x="2819400" y="2590800"/>
            <a:ext cx="9220200" cy="3416320"/>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*Test choice guided by patient’s exercise capacity, resting electrocardiographic abnormalities; CCTA preferable in those &lt;65 years of age and not on optimal preventive therapies; stress testing favored in those ≥65 years of age (with a higher likelihood of ischemia).</a:t>
            </a:r>
          </a:p>
          <a:p>
            <a:r>
              <a:rPr lang="en-US" dirty="0">
                <a:latin typeface="Lub Dub Medium" panose="020B0603030403020204" pitchFamily="34" charset="0"/>
              </a:rPr>
              <a:t>†High-risk CAD means left main stenosis ≥ 50%; anatomically significant 3-vessel disease (≥70% stenosis).</a:t>
            </a:r>
          </a:p>
          <a:p>
            <a:r>
              <a:rPr lang="en-US" dirty="0">
                <a:latin typeface="Lub Dub Medium" panose="020B0603030403020204" pitchFamily="34" charset="0"/>
              </a:rPr>
              <a:t>CAD indicates coronary artery disease; CCTA, coronary CT angiography; CMR, cardiovascular magnetic resonance imaging; CT, computed tomography; FFR-CT, fractional flow reserve with CT; GDMT, guideline-directed management and therapy; INOCA, ischemia and no obstructive coronary artery disease; PET, positron emission tomography; and SPECT, single-photon emission CT.</a:t>
            </a:r>
          </a:p>
        </p:txBody>
      </p:sp>
      <p:sp>
        <p:nvSpPr>
          <p:cNvPr id="7" name="Subtitle 1">
            <a:extLst>
              <a:ext uri="{FF2B5EF4-FFF2-40B4-BE49-F238E27FC236}">
                <a16:creationId xmlns:a16="http://schemas.microsoft.com/office/drawing/2014/main" id="{76F20A12-BE62-44ED-8D9E-BEFF02BE2202}"/>
              </a:ext>
            </a:extLst>
          </p:cNvPr>
          <p:cNvSpPr txBox="1">
            <a:spLocks/>
          </p:cNvSpPr>
          <p:nvPr/>
        </p:nvSpPr>
        <p:spPr>
          <a:xfrm>
            <a:off x="2324100" y="914400"/>
            <a:ext cx="998220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12. Clinical Decision Pathway for Patients With Stable Chest Pain and No Known CAD (con’t</a:t>
            </a:r>
            <a:r>
              <a:rPr lang="en-US" sz="2800" b="1">
                <a:latin typeface="Lub Dub Medium" panose="020B0603030403020204" pitchFamily="34" charset="0"/>
                <a:ea typeface="Times New Roman" panose="02020603050405020304" pitchFamily="18" charset="0"/>
              </a:rPr>
              <a: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655837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376E8E-F413-4BD8-990F-45A0AF550419}"/>
              </a:ext>
            </a:extLst>
          </p:cNvPr>
          <p:cNvSpPr>
            <a:spLocks noGrp="1"/>
          </p:cNvSpPr>
          <p:nvPr>
            <p:ph type="sldNum" sz="quarter" idx="4"/>
          </p:nvPr>
        </p:nvSpPr>
        <p:spPr/>
        <p:txBody>
          <a:bodyPr/>
          <a:lstStyle/>
          <a:p>
            <a:fld id="{01CD3B2E-BC1C-6C4D-9D91-A67B950EE325}" type="slidenum">
              <a:rPr lang="en-US" smtClean="0"/>
              <a:pPr/>
              <a:t>101</a:t>
            </a:fld>
            <a:endParaRPr lang="en-US"/>
          </a:p>
        </p:txBody>
      </p:sp>
      <p:sp>
        <p:nvSpPr>
          <p:cNvPr id="7" name="Subtitle 1">
            <a:extLst>
              <a:ext uri="{FF2B5EF4-FFF2-40B4-BE49-F238E27FC236}">
                <a16:creationId xmlns:a16="http://schemas.microsoft.com/office/drawing/2014/main" id="{76B9633D-114B-42BD-9BB6-E9032C71099D}"/>
              </a:ext>
            </a:extLst>
          </p:cNvPr>
          <p:cNvSpPr txBox="1">
            <a:spLocks/>
          </p:cNvSpPr>
          <p:nvPr/>
        </p:nvSpPr>
        <p:spPr>
          <a:xfrm>
            <a:off x="2200275" y="9906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Known CAD Presenting With Stable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C643C8B9-F2FD-4515-BB4F-D0809FF00794}"/>
              </a:ext>
            </a:extLst>
          </p:cNvPr>
          <p:cNvGraphicFramePr>
            <a:graphicFrameLocks noGrp="1"/>
          </p:cNvGraphicFramePr>
          <p:nvPr>
            <p:extLst>
              <p:ext uri="{D42A27DB-BD31-4B8C-83A1-F6EECF244321}">
                <p14:modId xmlns:p14="http://schemas.microsoft.com/office/powerpoint/2010/main" val="3423033126"/>
              </p:ext>
            </p:extLst>
          </p:nvPr>
        </p:nvGraphicFramePr>
        <p:xfrm>
          <a:off x="1666462" y="2743200"/>
          <a:ext cx="11297476" cy="4114799"/>
        </p:xfrm>
        <a:graphic>
          <a:graphicData uri="http://schemas.openxmlformats.org/drawingml/2006/table">
            <a:tbl>
              <a:tblPr firstRow="1" firstCol="1" bandRow="1"/>
              <a:tblGrid>
                <a:gridCol w="1400887">
                  <a:extLst>
                    <a:ext uri="{9D8B030D-6E8A-4147-A177-3AD203B41FA5}">
                      <a16:colId xmlns:a16="http://schemas.microsoft.com/office/drawing/2014/main" val="1464247644"/>
                    </a:ext>
                  </a:extLst>
                </a:gridCol>
                <a:gridCol w="1760147">
                  <a:extLst>
                    <a:ext uri="{9D8B030D-6E8A-4147-A177-3AD203B41FA5}">
                      <a16:colId xmlns:a16="http://schemas.microsoft.com/office/drawing/2014/main" val="3400723948"/>
                    </a:ext>
                  </a:extLst>
                </a:gridCol>
                <a:gridCol w="8136442">
                  <a:extLst>
                    <a:ext uri="{9D8B030D-6E8A-4147-A177-3AD203B41FA5}">
                      <a16:colId xmlns:a16="http://schemas.microsoft.com/office/drawing/2014/main" val="3074465376"/>
                    </a:ext>
                  </a:extLst>
                </a:gridCol>
              </a:tblGrid>
              <a:tr h="1189667">
                <a:tc gridSpan="3">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Known CAD Presenting With Stable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 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90225381"/>
                  </a:ext>
                </a:extLst>
              </a:tr>
              <a:tr h="54579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677092"/>
                  </a:ext>
                </a:extLst>
              </a:tr>
              <a:tr h="11896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1"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and stable chest pain, it is recommended to optimize 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662294"/>
                  </a:ext>
                </a:extLst>
              </a:tr>
              <a:tr h="11896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1"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known nonobstructive CAD and stable chest pain, it is recommended to optimize preventive therapies.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2383438"/>
                  </a:ext>
                </a:extLst>
              </a:tr>
            </a:tbl>
          </a:graphicData>
        </a:graphic>
      </p:graphicFrame>
    </p:spTree>
    <p:extLst>
      <p:ext uri="{BB962C8B-B14F-4D97-AF65-F5344CB8AC3E}">
        <p14:creationId xmlns:p14="http://schemas.microsoft.com/office/powerpoint/2010/main" val="17468731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C24685-0322-4C8E-9551-1C48D048B007}"/>
              </a:ext>
            </a:extLst>
          </p:cNvPr>
          <p:cNvSpPr>
            <a:spLocks noGrp="1"/>
          </p:cNvSpPr>
          <p:nvPr>
            <p:ph type="sldNum" sz="quarter" idx="4"/>
          </p:nvPr>
        </p:nvSpPr>
        <p:spPr/>
        <p:txBody>
          <a:bodyPr/>
          <a:lstStyle/>
          <a:p>
            <a:fld id="{01CD3B2E-BC1C-6C4D-9D91-A67B950EE325}" type="slidenum">
              <a:rPr lang="en-US" smtClean="0"/>
              <a:pPr/>
              <a:t>102</a:t>
            </a:fld>
            <a:endParaRPr lang="en-US"/>
          </a:p>
        </p:txBody>
      </p:sp>
      <p:sp>
        <p:nvSpPr>
          <p:cNvPr id="5" name="Subtitle 1">
            <a:extLst>
              <a:ext uri="{FF2B5EF4-FFF2-40B4-BE49-F238E27FC236}">
                <a16:creationId xmlns:a16="http://schemas.microsoft.com/office/drawing/2014/main" id="{28D831E9-999A-4A6E-B28D-43367B8766CD}"/>
              </a:ext>
            </a:extLst>
          </p:cNvPr>
          <p:cNvSpPr txBox="1">
            <a:spLocks/>
          </p:cNvSpPr>
          <p:nvPr/>
        </p:nvSpPr>
        <p:spPr>
          <a:xfrm>
            <a:off x="2200275" y="304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6C2D18B4-5839-4A5F-8D52-6DD555B1B3D5}"/>
              </a:ext>
            </a:extLst>
          </p:cNvPr>
          <p:cNvGraphicFramePr>
            <a:graphicFrameLocks noGrp="1"/>
          </p:cNvGraphicFramePr>
          <p:nvPr>
            <p:extLst>
              <p:ext uri="{D42A27DB-BD31-4B8C-83A1-F6EECF244321}">
                <p14:modId xmlns:p14="http://schemas.microsoft.com/office/powerpoint/2010/main" val="3816837633"/>
              </p:ext>
            </p:extLst>
          </p:nvPr>
        </p:nvGraphicFramePr>
        <p:xfrm>
          <a:off x="1132649" y="1676400"/>
          <a:ext cx="12365102" cy="5533644"/>
        </p:xfrm>
        <a:graphic>
          <a:graphicData uri="http://schemas.openxmlformats.org/drawingml/2006/table">
            <a:tbl>
              <a:tblPr firstRow="1" firstCol="1" bandRow="1"/>
              <a:tblGrid>
                <a:gridCol w="1533273">
                  <a:extLst>
                    <a:ext uri="{9D8B030D-6E8A-4147-A177-3AD203B41FA5}">
                      <a16:colId xmlns:a16="http://schemas.microsoft.com/office/drawing/2014/main" val="3585109884"/>
                    </a:ext>
                  </a:extLst>
                </a:gridCol>
                <a:gridCol w="1926483">
                  <a:extLst>
                    <a:ext uri="{9D8B030D-6E8A-4147-A177-3AD203B41FA5}">
                      <a16:colId xmlns:a16="http://schemas.microsoft.com/office/drawing/2014/main" val="3694254127"/>
                    </a:ext>
                  </a:extLst>
                </a:gridCol>
                <a:gridCol w="8905346">
                  <a:extLst>
                    <a:ext uri="{9D8B030D-6E8A-4147-A177-3AD203B41FA5}">
                      <a16:colId xmlns:a16="http://schemas.microsoft.com/office/drawing/2014/main" val="4005912502"/>
                    </a:ext>
                  </a:extLst>
                </a:gridCol>
              </a:tblGrid>
              <a:tr h="0">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Obstructive CAD Who Present With Stable Chest Pain</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32 and 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0307403"/>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687811"/>
                  </a:ext>
                </a:extLst>
              </a:tr>
              <a:tr h="0">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 Diagnostic Testing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5843674"/>
                  </a:ext>
                </a:extLst>
              </a:tr>
              <a:tr h="0">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6045653"/>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GDMT and moderate-severe ischemia, ICA is recommended for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8373000"/>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optimal GDMT, those referred for ICA without prior stress testing benefit from FFR or instantaneous wave free ratio.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5753"/>
                  </a:ext>
                </a:extLst>
              </a:tr>
            </a:tbl>
          </a:graphicData>
        </a:graphic>
      </p:graphicFrame>
    </p:spTree>
    <p:extLst>
      <p:ext uri="{BB962C8B-B14F-4D97-AF65-F5344CB8AC3E}">
        <p14:creationId xmlns:p14="http://schemas.microsoft.com/office/powerpoint/2010/main" val="19803403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A435C6-50A3-47D7-855E-01349485DD92}"/>
              </a:ext>
            </a:extLst>
          </p:cNvPr>
          <p:cNvSpPr>
            <a:spLocks noGrp="1"/>
          </p:cNvSpPr>
          <p:nvPr>
            <p:ph type="sldNum" sz="quarter" idx="4"/>
          </p:nvPr>
        </p:nvSpPr>
        <p:spPr/>
        <p:txBody>
          <a:bodyPr/>
          <a:lstStyle/>
          <a:p>
            <a:fld id="{01CD3B2E-BC1C-6C4D-9D91-A67B950EE325}" type="slidenum">
              <a:rPr lang="en-US" smtClean="0"/>
              <a:pPr/>
              <a:t>103</a:t>
            </a:fld>
            <a:endParaRPr lang="en-US"/>
          </a:p>
        </p:txBody>
      </p:sp>
      <p:graphicFrame>
        <p:nvGraphicFramePr>
          <p:cNvPr id="5" name="Table 4">
            <a:extLst>
              <a:ext uri="{FF2B5EF4-FFF2-40B4-BE49-F238E27FC236}">
                <a16:creationId xmlns:a16="http://schemas.microsoft.com/office/drawing/2014/main" id="{12F88C2D-3F5A-4A10-8F89-389DAACA4803}"/>
              </a:ext>
            </a:extLst>
          </p:cNvPr>
          <p:cNvGraphicFramePr>
            <a:graphicFrameLocks noGrp="1"/>
          </p:cNvGraphicFramePr>
          <p:nvPr>
            <p:extLst>
              <p:ext uri="{D42A27DB-BD31-4B8C-83A1-F6EECF244321}">
                <p14:modId xmlns:p14="http://schemas.microsoft.com/office/powerpoint/2010/main" val="4265049484"/>
              </p:ext>
            </p:extLst>
          </p:nvPr>
        </p:nvGraphicFramePr>
        <p:xfrm>
          <a:off x="1442624" y="2819400"/>
          <a:ext cx="11745151" cy="3810000"/>
        </p:xfrm>
        <a:graphic>
          <a:graphicData uri="http://schemas.openxmlformats.org/drawingml/2006/table">
            <a:tbl>
              <a:tblPr firstRow="1" firstCol="1" bandRow="1"/>
              <a:tblGrid>
                <a:gridCol w="1456399">
                  <a:extLst>
                    <a:ext uri="{9D8B030D-6E8A-4147-A177-3AD203B41FA5}">
                      <a16:colId xmlns:a16="http://schemas.microsoft.com/office/drawing/2014/main" val="768020013"/>
                    </a:ext>
                  </a:extLst>
                </a:gridCol>
                <a:gridCol w="1829895">
                  <a:extLst>
                    <a:ext uri="{9D8B030D-6E8A-4147-A177-3AD203B41FA5}">
                      <a16:colId xmlns:a16="http://schemas.microsoft.com/office/drawing/2014/main" val="2204271255"/>
                    </a:ext>
                  </a:extLst>
                </a:gridCol>
                <a:gridCol w="8458857">
                  <a:extLst>
                    <a:ext uri="{9D8B030D-6E8A-4147-A177-3AD203B41FA5}">
                      <a16:colId xmlns:a16="http://schemas.microsoft.com/office/drawing/2014/main" val="3009380766"/>
                    </a:ext>
                  </a:extLst>
                </a:gridCol>
              </a:tblGrid>
              <a:tr h="2573964">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symptomatic patients with obstructive CAD who have stable chest pain with CCTA-defined ≥50% stenosis in the left main coronary artery, obstructive CAD with FFR with CT  ≤0.80, or severe stenosis (≥70%) in all 3 main vessels, ICA is effective for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994894"/>
                  </a:ext>
                </a:extLst>
              </a:tr>
              <a:tr h="123603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who have stable chest pain with previous coronary revascularization, CCTA is reasonable to evaluate bypass graft or stent patency (for stents ≥3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61502"/>
                  </a:ext>
                </a:extLst>
              </a:tr>
            </a:tbl>
          </a:graphicData>
        </a:graphic>
      </p:graphicFrame>
      <p:sp>
        <p:nvSpPr>
          <p:cNvPr id="6" name="Subtitle 1">
            <a:extLst>
              <a:ext uri="{FF2B5EF4-FFF2-40B4-BE49-F238E27FC236}">
                <a16:creationId xmlns:a16="http://schemas.microsoft.com/office/drawing/2014/main" id="{E5333AC0-DEE9-4C22-9331-3B80AF7704AA}"/>
              </a:ext>
            </a:extLst>
          </p:cNvPr>
          <p:cNvSpPr txBox="1">
            <a:spLocks/>
          </p:cNvSpPr>
          <p:nvPr/>
        </p:nvSpPr>
        <p:spPr>
          <a:xfrm>
            <a:off x="2200274" y="1143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4411780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B55FBF-A7D4-4AA4-BE86-FDE677000DF2}"/>
              </a:ext>
            </a:extLst>
          </p:cNvPr>
          <p:cNvSpPr>
            <a:spLocks noGrp="1"/>
          </p:cNvSpPr>
          <p:nvPr>
            <p:ph type="sldNum" sz="quarter" idx="4"/>
          </p:nvPr>
        </p:nvSpPr>
        <p:spPr/>
        <p:txBody>
          <a:bodyPr/>
          <a:lstStyle/>
          <a:p>
            <a:fld id="{01CD3B2E-BC1C-6C4D-9D91-A67B950EE325}" type="slidenum">
              <a:rPr lang="en-US" smtClean="0"/>
              <a:pPr/>
              <a:t>104</a:t>
            </a:fld>
            <a:endParaRPr lang="en-US"/>
          </a:p>
        </p:txBody>
      </p:sp>
      <p:graphicFrame>
        <p:nvGraphicFramePr>
          <p:cNvPr id="6" name="Table 5">
            <a:extLst>
              <a:ext uri="{FF2B5EF4-FFF2-40B4-BE49-F238E27FC236}">
                <a16:creationId xmlns:a16="http://schemas.microsoft.com/office/drawing/2014/main" id="{9C7EF9E0-7C8F-4CE1-9B0F-F1F9F363BF82}"/>
              </a:ext>
            </a:extLst>
          </p:cNvPr>
          <p:cNvGraphicFramePr>
            <a:graphicFrameLocks noGrp="1"/>
          </p:cNvGraphicFramePr>
          <p:nvPr>
            <p:extLst>
              <p:ext uri="{D42A27DB-BD31-4B8C-83A1-F6EECF244321}">
                <p14:modId xmlns:p14="http://schemas.microsoft.com/office/powerpoint/2010/main" val="927674069"/>
              </p:ext>
            </p:extLst>
          </p:nvPr>
        </p:nvGraphicFramePr>
        <p:xfrm>
          <a:off x="1290225" y="1905000"/>
          <a:ext cx="12049950" cy="5099252"/>
        </p:xfrm>
        <a:graphic>
          <a:graphicData uri="http://schemas.openxmlformats.org/drawingml/2006/table">
            <a:tbl>
              <a:tblPr firstRow="1" firstCol="1" bandRow="1"/>
              <a:tblGrid>
                <a:gridCol w="1494194">
                  <a:extLst>
                    <a:ext uri="{9D8B030D-6E8A-4147-A177-3AD203B41FA5}">
                      <a16:colId xmlns:a16="http://schemas.microsoft.com/office/drawing/2014/main" val="1040728142"/>
                    </a:ext>
                  </a:extLst>
                </a:gridCol>
                <a:gridCol w="1877382">
                  <a:extLst>
                    <a:ext uri="{9D8B030D-6E8A-4147-A177-3AD203B41FA5}">
                      <a16:colId xmlns:a16="http://schemas.microsoft.com/office/drawing/2014/main" val="1870731548"/>
                    </a:ext>
                  </a:extLst>
                </a:gridCol>
                <a:gridCol w="8678374">
                  <a:extLst>
                    <a:ext uri="{9D8B030D-6E8A-4147-A177-3AD203B41FA5}">
                      <a16:colId xmlns:a16="http://schemas.microsoft.com/office/drawing/2014/main" val="3981923459"/>
                    </a:ext>
                  </a:extLst>
                </a:gridCol>
              </a:tblGrid>
              <a:tr h="539489">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4561214"/>
                  </a:ext>
                </a:extLst>
              </a:tr>
              <a:tr h="181234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optimal GDMT, stress PET/SPECT MPI, CMR, or echocardiography is recommended for diagnosis of myocardial ischemia, estimating risk of MACE, and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396385"/>
                  </a:ext>
                </a:extLst>
              </a:tr>
              <a:tr h="244876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6"/>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obstructive CAD who have stable chest pain despite optimal GDMT, when selected for rest/stress nuclear MPI, PET is reasonable in preference to SPECT, if available, to improve diagnostic accuracy and decrease the rate of non-diagnostic test results.</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171975"/>
                  </a:ext>
                </a:extLst>
              </a:tr>
            </a:tbl>
          </a:graphicData>
        </a:graphic>
      </p:graphicFrame>
      <p:sp>
        <p:nvSpPr>
          <p:cNvPr id="7" name="Subtitle 1">
            <a:extLst>
              <a:ext uri="{FF2B5EF4-FFF2-40B4-BE49-F238E27FC236}">
                <a16:creationId xmlns:a16="http://schemas.microsoft.com/office/drawing/2014/main" id="{BFE627B5-7F6E-47BF-BB45-B05CD320701A}"/>
              </a:ext>
            </a:extLst>
          </p:cNvPr>
          <p:cNvSpPr txBox="1">
            <a:spLocks/>
          </p:cNvSpPr>
          <p:nvPr/>
        </p:nvSpPr>
        <p:spPr>
          <a:xfrm>
            <a:off x="2200275" y="457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920055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89C9B7-A6C8-4569-901C-73597F61BE60}"/>
              </a:ext>
            </a:extLst>
          </p:cNvPr>
          <p:cNvSpPr>
            <a:spLocks noGrp="1"/>
          </p:cNvSpPr>
          <p:nvPr>
            <p:ph type="sldNum" sz="quarter" idx="4"/>
          </p:nvPr>
        </p:nvSpPr>
        <p:spPr/>
        <p:txBody>
          <a:bodyPr/>
          <a:lstStyle/>
          <a:p>
            <a:fld id="{01CD3B2E-BC1C-6C4D-9D91-A67B950EE325}" type="slidenum">
              <a:rPr lang="en-US" smtClean="0"/>
              <a:pPr/>
              <a:t>105</a:t>
            </a:fld>
            <a:endParaRPr lang="en-US"/>
          </a:p>
        </p:txBody>
      </p:sp>
      <p:graphicFrame>
        <p:nvGraphicFramePr>
          <p:cNvPr id="6" name="Table 5">
            <a:extLst>
              <a:ext uri="{FF2B5EF4-FFF2-40B4-BE49-F238E27FC236}">
                <a16:creationId xmlns:a16="http://schemas.microsoft.com/office/drawing/2014/main" id="{B666F11C-E4E2-44EB-86AF-CCCB9B011DA4}"/>
              </a:ext>
            </a:extLst>
          </p:cNvPr>
          <p:cNvGraphicFramePr>
            <a:graphicFrameLocks noGrp="1"/>
          </p:cNvGraphicFramePr>
          <p:nvPr>
            <p:extLst>
              <p:ext uri="{D42A27DB-BD31-4B8C-83A1-F6EECF244321}">
                <p14:modId xmlns:p14="http://schemas.microsoft.com/office/powerpoint/2010/main" val="3299430980"/>
              </p:ext>
            </p:extLst>
          </p:nvPr>
        </p:nvGraphicFramePr>
        <p:xfrm>
          <a:off x="1132649" y="2895600"/>
          <a:ext cx="12365102" cy="3673348"/>
        </p:xfrm>
        <a:graphic>
          <a:graphicData uri="http://schemas.openxmlformats.org/drawingml/2006/table">
            <a:tbl>
              <a:tblPr firstRow="1" firstCol="1" bandRow="1"/>
              <a:tblGrid>
                <a:gridCol w="1533273">
                  <a:extLst>
                    <a:ext uri="{9D8B030D-6E8A-4147-A177-3AD203B41FA5}">
                      <a16:colId xmlns:a16="http://schemas.microsoft.com/office/drawing/2014/main" val="1586838324"/>
                    </a:ext>
                  </a:extLst>
                </a:gridCol>
                <a:gridCol w="1926483">
                  <a:extLst>
                    <a:ext uri="{9D8B030D-6E8A-4147-A177-3AD203B41FA5}">
                      <a16:colId xmlns:a16="http://schemas.microsoft.com/office/drawing/2014/main" val="3578369989"/>
                    </a:ext>
                  </a:extLst>
                </a:gridCol>
                <a:gridCol w="8905346">
                  <a:extLst>
                    <a:ext uri="{9D8B030D-6E8A-4147-A177-3AD203B41FA5}">
                      <a16:colId xmlns:a16="http://schemas.microsoft.com/office/drawing/2014/main" val="3131145514"/>
                    </a:ext>
                  </a:extLst>
                </a:gridCol>
              </a:tblGrid>
              <a:tr h="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7"/>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despite GDMT, exercise treadmill testing can be useful to determine if the symptoms are consistent with angina pectoris, assess the severity of  symptoms, evaluate functional capacity and select management, including cardiac rehabilitation.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304001"/>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8"/>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obstructive CAD who have stable chest pain symptoms undergoing stress PET MPI or stress CMR, the addition of MBFR is useful to improve diagnosis accuracy and enhance risk stratification.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824179"/>
                  </a:ext>
                </a:extLst>
              </a:tr>
            </a:tbl>
          </a:graphicData>
        </a:graphic>
      </p:graphicFrame>
      <p:sp>
        <p:nvSpPr>
          <p:cNvPr id="7" name="Subtitle 1">
            <a:extLst>
              <a:ext uri="{FF2B5EF4-FFF2-40B4-BE49-F238E27FC236}">
                <a16:creationId xmlns:a16="http://schemas.microsoft.com/office/drawing/2014/main" id="{21BC414A-34BD-49E8-93E6-2764C2B01BED}"/>
              </a:ext>
            </a:extLst>
          </p:cNvPr>
          <p:cNvSpPr txBox="1">
            <a:spLocks/>
          </p:cNvSpPr>
          <p:nvPr/>
        </p:nvSpPr>
        <p:spPr>
          <a:xfrm>
            <a:off x="2286000" y="1203452"/>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Obstructive CAD Who Present With Stable Chest Pain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30665181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91ECA0-2F91-4A28-8B8D-64E2CA1B9ADF}"/>
              </a:ext>
            </a:extLst>
          </p:cNvPr>
          <p:cNvSpPr>
            <a:spLocks noGrp="1"/>
          </p:cNvSpPr>
          <p:nvPr>
            <p:ph type="sldNum" sz="quarter" idx="4"/>
          </p:nvPr>
        </p:nvSpPr>
        <p:spPr/>
        <p:txBody>
          <a:bodyPr/>
          <a:lstStyle/>
          <a:p>
            <a:fld id="{01CD3B2E-BC1C-6C4D-9D91-A67B950EE325}" type="slidenum">
              <a:rPr lang="en-US" smtClean="0"/>
              <a:pPr/>
              <a:t>106</a:t>
            </a:fld>
            <a:endParaRPr lang="en-US"/>
          </a:p>
        </p:txBody>
      </p:sp>
      <p:sp>
        <p:nvSpPr>
          <p:cNvPr id="5" name="Subtitle 1">
            <a:extLst>
              <a:ext uri="{FF2B5EF4-FFF2-40B4-BE49-F238E27FC236}">
                <a16:creationId xmlns:a16="http://schemas.microsoft.com/office/drawing/2014/main" id="{95976145-55DD-493E-957E-84A4C71284FA}"/>
              </a:ext>
            </a:extLst>
          </p:cNvPr>
          <p:cNvSpPr txBox="1">
            <a:spLocks/>
          </p:cNvSpPr>
          <p:nvPr/>
        </p:nvSpPr>
        <p:spPr>
          <a:xfrm>
            <a:off x="152400" y="1503947"/>
            <a:ext cx="3962400" cy="2590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000" b="1" dirty="0">
                <a:effectLst/>
                <a:latin typeface="Lub Dub Medium" panose="020B0603030403020204" pitchFamily="34" charset="0"/>
                <a:ea typeface="Times New Roman" panose="02020603050405020304" pitchFamily="18" charset="0"/>
              </a:rPr>
              <a:t>Figure 13. Clinical Decision Pathway for Patients With Stable Chest Pain (or Equivalent) Symptoms With Prior MI, Prior Revascularization, or Known CAD on Invasive Coronary Angiography or CCTA, Including Those With Nonobstructive CAD.</a:t>
            </a:r>
            <a:endParaRPr lang="en-US" sz="2000" dirty="0">
              <a:effectLst/>
              <a:latin typeface="Lub Dub Medium" panose="020B0603030403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372746E6-49F8-4870-830D-BF116A3ED97A}"/>
              </a:ext>
            </a:extLst>
          </p:cNvPr>
          <p:cNvPicPr>
            <a:picLocks noChangeAspect="1"/>
          </p:cNvPicPr>
          <p:nvPr/>
        </p:nvPicPr>
        <p:blipFill>
          <a:blip r:embed="rId2"/>
          <a:stretch>
            <a:fillRect/>
          </a:stretch>
        </p:blipFill>
        <p:spPr>
          <a:xfrm>
            <a:off x="4361597" y="152400"/>
            <a:ext cx="8290490" cy="7040880"/>
          </a:xfrm>
          <a:prstGeom prst="rect">
            <a:avLst/>
          </a:prstGeom>
        </p:spPr>
      </p:pic>
      <p:sp>
        <p:nvSpPr>
          <p:cNvPr id="7" name="TextBox 6">
            <a:extLst>
              <a:ext uri="{FF2B5EF4-FFF2-40B4-BE49-F238E27FC236}">
                <a16:creationId xmlns:a16="http://schemas.microsoft.com/office/drawing/2014/main" id="{A3FBADC2-0C69-4F97-BC6D-1BBF805EDBBC}"/>
              </a:ext>
            </a:extLst>
          </p:cNvPr>
          <p:cNvSpPr txBox="1"/>
          <p:nvPr/>
        </p:nvSpPr>
        <p:spPr>
          <a:xfrm>
            <a:off x="568613" y="53340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256347814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40E60A-3C03-4D2E-8260-B4FDEC33430D}"/>
              </a:ext>
            </a:extLst>
          </p:cNvPr>
          <p:cNvSpPr>
            <a:spLocks noGrp="1"/>
          </p:cNvSpPr>
          <p:nvPr>
            <p:ph type="sldNum" sz="quarter" idx="4"/>
          </p:nvPr>
        </p:nvSpPr>
        <p:spPr/>
        <p:txBody>
          <a:bodyPr/>
          <a:lstStyle/>
          <a:p>
            <a:fld id="{01CD3B2E-BC1C-6C4D-9D91-A67B950EE325}" type="slidenum">
              <a:rPr lang="en-US" smtClean="0"/>
              <a:pPr/>
              <a:t>107</a:t>
            </a:fld>
            <a:endParaRPr lang="en-US"/>
          </a:p>
        </p:txBody>
      </p:sp>
      <p:sp>
        <p:nvSpPr>
          <p:cNvPr id="5" name="Subtitle 1">
            <a:extLst>
              <a:ext uri="{FF2B5EF4-FFF2-40B4-BE49-F238E27FC236}">
                <a16:creationId xmlns:a16="http://schemas.microsoft.com/office/drawing/2014/main" id="{F98B7D21-9967-4BA7-ABD7-16903B80B9F1}"/>
              </a:ext>
            </a:extLst>
          </p:cNvPr>
          <p:cNvSpPr txBox="1">
            <a:spLocks/>
          </p:cNvSpPr>
          <p:nvPr/>
        </p:nvSpPr>
        <p:spPr>
          <a:xfrm>
            <a:off x="381000" y="1676400"/>
            <a:ext cx="3657600" cy="1295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000" b="1" dirty="0">
                <a:effectLst/>
                <a:latin typeface="Lub Dub Medium" panose="020B0603030403020204" pitchFamily="34" charset="0"/>
                <a:ea typeface="Times New Roman" panose="02020603050405020304" pitchFamily="18" charset="0"/>
              </a:rPr>
              <a:t>Figure 13. Clinical Decision Pathway for Patients With Stable Chest Pain (or Equivalent) Symptoms With Prior MI, Prior Revascularization, or Known CAD on Invasive Coronary Angiography or CCTA, Including Those With Nonobstructive CAD (</a:t>
            </a:r>
            <a:r>
              <a:rPr lang="en-US" sz="2000" b="1" dirty="0" err="1">
                <a:effectLst/>
                <a:latin typeface="Lub Dub Medium" panose="020B0603030403020204" pitchFamily="34" charset="0"/>
                <a:ea typeface="Times New Roman" panose="02020603050405020304" pitchFamily="18" charset="0"/>
              </a:rPr>
              <a:t>con’t</a:t>
            </a:r>
            <a:r>
              <a:rPr lang="en-US" sz="2000" b="1" dirty="0">
                <a:effectLst/>
                <a:latin typeface="Lub Dub Medium" panose="020B0603030403020204" pitchFamily="34" charset="0"/>
                <a:ea typeface="Times New Roman" panose="02020603050405020304" pitchFamily="18" charset="0"/>
              </a:rPr>
              <a:t>.)</a:t>
            </a:r>
            <a:endParaRPr lang="en-US" sz="2000" dirty="0">
              <a:effectLst/>
              <a:latin typeface="Lub Dub Medium" panose="020B0603030403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3F6390E0-4007-40BA-8EDA-280A7439D9B1}"/>
              </a:ext>
            </a:extLst>
          </p:cNvPr>
          <p:cNvSpPr txBox="1"/>
          <p:nvPr/>
        </p:nvSpPr>
        <p:spPr>
          <a:xfrm>
            <a:off x="4572000" y="1160145"/>
            <a:ext cx="7315200" cy="5909310"/>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*Known CAD means prior MI, revascularization, known obstructive CAD, nonobstructive CAD. </a:t>
            </a:r>
          </a:p>
          <a:p>
            <a:r>
              <a:rPr lang="en-US" dirty="0">
                <a:latin typeface="Lub Dub Medium" panose="020B0603030403020204" pitchFamily="34" charset="0"/>
              </a:rPr>
              <a:t>†High-risk CAD means left main stenosis ≥50%; or obstructive CAD with FFR-CT ≤0.80.</a:t>
            </a:r>
          </a:p>
          <a:p>
            <a:r>
              <a:rPr lang="en-US" dirty="0">
                <a:latin typeface="Lub Dub Medium" panose="020B0603030403020204" pitchFamily="34" charset="0"/>
              </a:rPr>
              <a:t>‡Test choice guided by the patient’s exercise capacity, resting electrocardiographic abnormalities.</a:t>
            </a:r>
          </a:p>
          <a:p>
            <a:r>
              <a:rPr lang="en-US" dirty="0">
                <a:latin typeface="Lub Dub Medium" panose="020B0603030403020204" pitchFamily="34" charset="0"/>
              </a:rPr>
              <a:t>§Patients with prior CABG or stents &gt;3.0 mm.</a:t>
            </a:r>
          </a:p>
          <a:p>
            <a:r>
              <a:rPr lang="en-US" dirty="0">
                <a:latin typeface="Lub Dub Medium" panose="020B0603030403020204" pitchFamily="34" charset="0"/>
              </a:rPr>
              <a:t>Follow-up Testing and Intensification of GDMT Guided by Initial Test Results and Persistence / Worsening / Frequency of Symptoms and Shared Decision Making</a:t>
            </a:r>
          </a:p>
          <a:p>
            <a:r>
              <a:rPr lang="en-US" dirty="0">
                <a:latin typeface="Lub Dub Medium" panose="020B0603030403020204" pitchFamily="34" charset="0"/>
              </a:rPr>
              <a:t>CABG indicates coronary artery bypass graft; CAD, coronary artery disease; CCTA, coronary CT angiography; CMR, cardiovascular magnetic resonance imaging; CT, computed tomography; ECG, electrocardiogram; FFR-CT, fractional flow reserve with CT; GDMT, guideline-directed management and therapy; ICA, invasive coronary angiography; iFR, instant wave-free ratio; INOCA, ischemia and no obstructive coronary artery disease; MI, myocardial infarction; MPI, myocardial perfusion imaging; PET, positron emission tomography; SIHD, stable ischemic heart disease; and SPECT, single-photon emission CT.</a:t>
            </a:r>
          </a:p>
        </p:txBody>
      </p:sp>
    </p:spTree>
    <p:extLst>
      <p:ext uri="{BB962C8B-B14F-4D97-AF65-F5344CB8AC3E}">
        <p14:creationId xmlns:p14="http://schemas.microsoft.com/office/powerpoint/2010/main" val="42367992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AD4EAD-8161-415D-AB36-EED5A81D0F7F}"/>
              </a:ext>
            </a:extLst>
          </p:cNvPr>
          <p:cNvSpPr>
            <a:spLocks noGrp="1"/>
          </p:cNvSpPr>
          <p:nvPr>
            <p:ph type="sldNum" sz="quarter" idx="4"/>
          </p:nvPr>
        </p:nvSpPr>
        <p:spPr/>
        <p:txBody>
          <a:bodyPr/>
          <a:lstStyle/>
          <a:p>
            <a:fld id="{01CD3B2E-BC1C-6C4D-9D91-A67B950EE325}" type="slidenum">
              <a:rPr lang="en-US" smtClean="0"/>
              <a:pPr/>
              <a:t>108</a:t>
            </a:fld>
            <a:endParaRPr lang="en-US"/>
          </a:p>
        </p:txBody>
      </p:sp>
      <p:sp>
        <p:nvSpPr>
          <p:cNvPr id="7" name="Subtitle 1">
            <a:extLst>
              <a:ext uri="{FF2B5EF4-FFF2-40B4-BE49-F238E27FC236}">
                <a16:creationId xmlns:a16="http://schemas.microsoft.com/office/drawing/2014/main" id="{6CF4A31F-04D5-4C17-B7FB-6096C18D062C}"/>
              </a:ext>
            </a:extLst>
          </p:cNvPr>
          <p:cNvSpPr txBox="1">
            <a:spLocks/>
          </p:cNvSpPr>
          <p:nvPr/>
        </p:nvSpPr>
        <p:spPr>
          <a:xfrm>
            <a:off x="2200275" y="457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dirty="0">
                <a:effectLst/>
                <a:latin typeface="Lub Dub Medium" panose="020B0603030403020204" pitchFamily="34" charset="0"/>
                <a:ea typeface="Times New Roman" panose="02020603050405020304" pitchFamily="18" charset="0"/>
              </a:rPr>
              <a:t>Patients With Prior Coronary Artery Bypass Surgery With Stable Chest Pain</a:t>
            </a:r>
            <a:endParaRPr lang="en-US" sz="3600" dirty="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7AFB0515-64CF-4A85-9C55-334F5CB55472}"/>
              </a:ext>
            </a:extLst>
          </p:cNvPr>
          <p:cNvGraphicFramePr>
            <a:graphicFrameLocks noGrp="1"/>
          </p:cNvGraphicFramePr>
          <p:nvPr>
            <p:extLst>
              <p:ext uri="{D42A27DB-BD31-4B8C-83A1-F6EECF244321}">
                <p14:modId xmlns:p14="http://schemas.microsoft.com/office/powerpoint/2010/main" val="4251906082"/>
              </p:ext>
            </p:extLst>
          </p:nvPr>
        </p:nvGraphicFramePr>
        <p:xfrm>
          <a:off x="1504949" y="1905000"/>
          <a:ext cx="11620502" cy="5107872"/>
        </p:xfrm>
        <a:graphic>
          <a:graphicData uri="http://schemas.openxmlformats.org/drawingml/2006/table">
            <a:tbl>
              <a:tblPr bandRow="1"/>
              <a:tblGrid>
                <a:gridCol w="997819">
                  <a:extLst>
                    <a:ext uri="{9D8B030D-6E8A-4147-A177-3AD203B41FA5}">
                      <a16:colId xmlns:a16="http://schemas.microsoft.com/office/drawing/2014/main" val="2077733309"/>
                    </a:ext>
                  </a:extLst>
                </a:gridCol>
                <a:gridCol w="1031413">
                  <a:extLst>
                    <a:ext uri="{9D8B030D-6E8A-4147-A177-3AD203B41FA5}">
                      <a16:colId xmlns:a16="http://schemas.microsoft.com/office/drawing/2014/main" val="392183200"/>
                    </a:ext>
                  </a:extLst>
                </a:gridCol>
                <a:gridCol w="9591270">
                  <a:extLst>
                    <a:ext uri="{9D8B030D-6E8A-4147-A177-3AD203B41FA5}">
                      <a16:colId xmlns:a16="http://schemas.microsoft.com/office/drawing/2014/main" val="3758153586"/>
                    </a:ext>
                  </a:extLst>
                </a:gridCol>
              </a:tblGrid>
              <a:tr h="462602">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Prior Coronary Artery Bypass Surgery With Stable Chest Pain</a:t>
                      </a:r>
                    </a:p>
                  </a:txBody>
                  <a:tcPr marL="48013" marR="4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7400492"/>
                  </a:ext>
                </a:extLst>
              </a:tr>
              <a:tr h="71298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336368"/>
                  </a:ext>
                </a:extLst>
              </a:tr>
              <a:tr h="221529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who have had prior coronary artery bypass surgery presenting with stable chest pain whose noninvasive stress test results show moderate to severe ischemia, or in those suspected to have myocardial ischemia with indeterminate/nondiagnostic stress test, ICA is recommended for guiding therapeutic decision-making.</a:t>
                      </a:r>
                    </a:p>
                  </a:txBody>
                  <a:tcPr marL="48013" marR="4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530948"/>
                  </a:ext>
                </a:extLst>
              </a:tr>
              <a:tr h="171452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48013" marR="480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who have had prior coronary artery bypass surgery presenting with stable chest pain who are suspected to have myocardial ischemia, it is reasonable to perform stress imaging or CCTA to evaluate for myocardial ischemia or graft stenosis or occlusion.</a:t>
                      </a:r>
                    </a:p>
                  </a:txBody>
                  <a:tcPr marL="48013" marR="480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039450"/>
                  </a:ext>
                </a:extLst>
              </a:tr>
            </a:tbl>
          </a:graphicData>
        </a:graphic>
      </p:graphicFrame>
    </p:spTree>
    <p:extLst>
      <p:ext uri="{BB962C8B-B14F-4D97-AF65-F5344CB8AC3E}">
        <p14:creationId xmlns:p14="http://schemas.microsoft.com/office/powerpoint/2010/main" val="18869595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41E5B9-7AF1-44F8-9E4E-CAEC2B996F6D}"/>
              </a:ext>
            </a:extLst>
          </p:cNvPr>
          <p:cNvSpPr>
            <a:spLocks noGrp="1"/>
          </p:cNvSpPr>
          <p:nvPr>
            <p:ph type="sldNum" sz="quarter" idx="4"/>
          </p:nvPr>
        </p:nvSpPr>
        <p:spPr/>
        <p:txBody>
          <a:bodyPr/>
          <a:lstStyle/>
          <a:p>
            <a:fld id="{01CD3B2E-BC1C-6C4D-9D91-A67B950EE325}" type="slidenum">
              <a:rPr lang="en-US" smtClean="0"/>
              <a:pPr/>
              <a:t>109</a:t>
            </a:fld>
            <a:endParaRPr lang="en-US"/>
          </a:p>
        </p:txBody>
      </p:sp>
      <p:sp>
        <p:nvSpPr>
          <p:cNvPr id="5" name="Subtitle 1">
            <a:extLst>
              <a:ext uri="{FF2B5EF4-FFF2-40B4-BE49-F238E27FC236}">
                <a16:creationId xmlns:a16="http://schemas.microsoft.com/office/drawing/2014/main" id="{B33A1EDB-0305-4C34-9AD9-ABA5687BA5D6}"/>
              </a:ext>
            </a:extLst>
          </p:cNvPr>
          <p:cNvSpPr txBox="1">
            <a:spLocks/>
          </p:cNvSpPr>
          <p:nvPr/>
        </p:nvSpPr>
        <p:spPr>
          <a:xfrm>
            <a:off x="2200275" y="838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Known Nonobstructive CAD Presenting With Stable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5E1D9B67-78BF-4085-A39A-4818F5B425E2}"/>
              </a:ext>
            </a:extLst>
          </p:cNvPr>
          <p:cNvGraphicFramePr>
            <a:graphicFrameLocks noGrp="1"/>
          </p:cNvGraphicFramePr>
          <p:nvPr>
            <p:extLst>
              <p:ext uri="{D42A27DB-BD31-4B8C-83A1-F6EECF244321}">
                <p14:modId xmlns:p14="http://schemas.microsoft.com/office/powerpoint/2010/main" val="194933360"/>
              </p:ext>
            </p:extLst>
          </p:nvPr>
        </p:nvGraphicFramePr>
        <p:xfrm>
          <a:off x="1290225" y="2362200"/>
          <a:ext cx="12049950" cy="4343399"/>
        </p:xfrm>
        <a:graphic>
          <a:graphicData uri="http://schemas.openxmlformats.org/drawingml/2006/table">
            <a:tbl>
              <a:tblPr firstRow="1" firstCol="1" bandRow="1"/>
              <a:tblGrid>
                <a:gridCol w="1494194">
                  <a:extLst>
                    <a:ext uri="{9D8B030D-6E8A-4147-A177-3AD203B41FA5}">
                      <a16:colId xmlns:a16="http://schemas.microsoft.com/office/drawing/2014/main" val="3105659032"/>
                    </a:ext>
                  </a:extLst>
                </a:gridCol>
                <a:gridCol w="1877382">
                  <a:extLst>
                    <a:ext uri="{9D8B030D-6E8A-4147-A177-3AD203B41FA5}">
                      <a16:colId xmlns:a16="http://schemas.microsoft.com/office/drawing/2014/main" val="2494415696"/>
                    </a:ext>
                  </a:extLst>
                </a:gridCol>
                <a:gridCol w="8678374">
                  <a:extLst>
                    <a:ext uri="{9D8B030D-6E8A-4147-A177-3AD203B41FA5}">
                      <a16:colId xmlns:a16="http://schemas.microsoft.com/office/drawing/2014/main" val="2790083169"/>
                    </a:ext>
                  </a:extLst>
                </a:gridCol>
              </a:tblGrid>
              <a:tr h="1108699">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Known Nonobstructive CAD Presenting With Stable Chest Pain</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34 and 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8386295"/>
                  </a:ext>
                </a:extLst>
              </a:tr>
              <a:tr h="50865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21208"/>
                  </a:ext>
                </a:extLst>
              </a:tr>
              <a:tr h="508651">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 Diagnostic Testing: Selecting the Appropriate Test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0938551"/>
                  </a:ext>
                </a:extLst>
              </a:tr>
              <a:tr h="508651">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1747159"/>
                  </a:ext>
                </a:extLst>
              </a:tr>
              <a:tr h="170874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symptomatic patients with known nonobstructive CAD who have stable chest pain, CCTA is reasonable for determining atherosclerotic plaque burden and progression to obstructive CAD, and guiding therapeutic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7685646"/>
                  </a:ext>
                </a:extLst>
              </a:tr>
            </a:tbl>
          </a:graphicData>
        </a:graphic>
      </p:graphicFrame>
    </p:spTree>
    <p:extLst>
      <p:ext uri="{BB962C8B-B14F-4D97-AF65-F5344CB8AC3E}">
        <p14:creationId xmlns:p14="http://schemas.microsoft.com/office/powerpoint/2010/main" val="279807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733800"/>
          </a:xfrm>
        </p:spPr>
        <p:txBody>
          <a:bodyPr/>
          <a:lstStyle/>
          <a:p>
            <a:pPr marL="0" indent="0">
              <a:buNone/>
            </a:pPr>
            <a:r>
              <a:rPr lang="en-US" sz="3200" dirty="0"/>
              <a:t>7. </a:t>
            </a:r>
            <a:r>
              <a:rPr lang="en-US" sz="3200" b="1" dirty="0"/>
              <a:t>Accompanying Symptoms. </a:t>
            </a:r>
            <a:r>
              <a:rPr lang="en-US" sz="3200" dirty="0"/>
              <a:t>Chest pain is the dominant and most frequent symptom for both men and women ultimately diagnosed with Acute Coronary Syndrome. Women may be more likely to present with accompanying symptoms such as nausea and shortness of breath.</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11</a:t>
            </a:fld>
            <a:endParaRPr lang="en-US"/>
          </a:p>
        </p:txBody>
      </p:sp>
    </p:spTree>
    <p:extLst>
      <p:ext uri="{BB962C8B-B14F-4D97-AF65-F5344CB8AC3E}">
        <p14:creationId xmlns:p14="http://schemas.microsoft.com/office/powerpoint/2010/main" val="13272131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69C3EA-2494-4521-8421-850A6FA04223}"/>
              </a:ext>
            </a:extLst>
          </p:cNvPr>
          <p:cNvSpPr>
            <a:spLocks noGrp="1"/>
          </p:cNvSpPr>
          <p:nvPr>
            <p:ph type="sldNum" sz="quarter" idx="4"/>
          </p:nvPr>
        </p:nvSpPr>
        <p:spPr/>
        <p:txBody>
          <a:bodyPr/>
          <a:lstStyle/>
          <a:p>
            <a:fld id="{01CD3B2E-BC1C-6C4D-9D91-A67B950EE325}" type="slidenum">
              <a:rPr lang="en-US" smtClean="0"/>
              <a:pPr/>
              <a:t>110</a:t>
            </a:fld>
            <a:endParaRPr lang="en-US"/>
          </a:p>
        </p:txBody>
      </p:sp>
      <p:sp>
        <p:nvSpPr>
          <p:cNvPr id="7" name="Subtitle 1">
            <a:extLst>
              <a:ext uri="{FF2B5EF4-FFF2-40B4-BE49-F238E27FC236}">
                <a16:creationId xmlns:a16="http://schemas.microsoft.com/office/drawing/2014/main" id="{85A195CB-CFF7-441A-97E7-AE9BE8ABFE13}"/>
              </a:ext>
            </a:extLst>
          </p:cNvPr>
          <p:cNvSpPr txBox="1">
            <a:spLocks/>
          </p:cNvSpPr>
          <p:nvPr/>
        </p:nvSpPr>
        <p:spPr>
          <a:xfrm>
            <a:off x="2200275" y="838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Known Nonobstructive CAD Presenting With Stable Chest Pain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4EBF4423-C8F1-4061-9E30-D32C88BC5E2A}"/>
              </a:ext>
            </a:extLst>
          </p:cNvPr>
          <p:cNvGraphicFramePr>
            <a:graphicFrameLocks noGrp="1"/>
          </p:cNvGraphicFramePr>
          <p:nvPr>
            <p:extLst>
              <p:ext uri="{D42A27DB-BD31-4B8C-83A1-F6EECF244321}">
                <p14:modId xmlns:p14="http://schemas.microsoft.com/office/powerpoint/2010/main" val="3027182063"/>
              </p:ext>
            </p:extLst>
          </p:nvPr>
        </p:nvGraphicFramePr>
        <p:xfrm>
          <a:off x="1595024" y="2667000"/>
          <a:ext cx="11440351" cy="4038601"/>
        </p:xfrm>
        <a:graphic>
          <a:graphicData uri="http://schemas.openxmlformats.org/drawingml/2006/table">
            <a:tbl>
              <a:tblPr firstRow="1" firstCol="1" bandRow="1"/>
              <a:tblGrid>
                <a:gridCol w="1418604">
                  <a:extLst>
                    <a:ext uri="{9D8B030D-6E8A-4147-A177-3AD203B41FA5}">
                      <a16:colId xmlns:a16="http://schemas.microsoft.com/office/drawing/2014/main" val="889475076"/>
                    </a:ext>
                  </a:extLst>
                </a:gridCol>
                <a:gridCol w="1782407">
                  <a:extLst>
                    <a:ext uri="{9D8B030D-6E8A-4147-A177-3AD203B41FA5}">
                      <a16:colId xmlns:a16="http://schemas.microsoft.com/office/drawing/2014/main" val="2263575194"/>
                    </a:ext>
                  </a:extLst>
                </a:gridCol>
                <a:gridCol w="8239340">
                  <a:extLst>
                    <a:ext uri="{9D8B030D-6E8A-4147-A177-3AD203B41FA5}">
                      <a16:colId xmlns:a16="http://schemas.microsoft.com/office/drawing/2014/main" val="2952660882"/>
                    </a:ext>
                  </a:extLst>
                </a:gridCol>
              </a:tblGrid>
              <a:tr h="175769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patients with known coronary stenosis from 40% to 90% on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 FFR can be useful for diagnosis of vessel-specific ischemia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to guide decision-making regarding the use of ICA</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1936948"/>
                  </a:ext>
                </a:extLst>
              </a:tr>
              <a:tr h="523221">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5341325"/>
                  </a:ext>
                </a:extLst>
              </a:tr>
              <a:tr h="175769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known extensive nonobstructive CAD with stable chest pain symptoms, stress imaging (PET/SPECT, CMR, or echocardiography) is reasonable for the diagnosis of myocardial ischemia.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387889"/>
                  </a:ext>
                </a:extLst>
              </a:tr>
            </a:tbl>
          </a:graphicData>
        </a:graphic>
      </p:graphicFrame>
    </p:spTree>
    <p:extLst>
      <p:ext uri="{BB962C8B-B14F-4D97-AF65-F5344CB8AC3E}">
        <p14:creationId xmlns:p14="http://schemas.microsoft.com/office/powerpoint/2010/main" val="34750305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D7D8E5-CCC4-4A19-BEE3-85C22C1F6AFA}"/>
              </a:ext>
            </a:extLst>
          </p:cNvPr>
          <p:cNvSpPr>
            <a:spLocks noGrp="1"/>
          </p:cNvSpPr>
          <p:nvPr>
            <p:ph type="sldNum" sz="quarter" idx="4"/>
          </p:nvPr>
        </p:nvSpPr>
        <p:spPr/>
        <p:txBody>
          <a:bodyPr/>
          <a:lstStyle/>
          <a:p>
            <a:fld id="{01CD3B2E-BC1C-6C4D-9D91-A67B950EE325}" type="slidenum">
              <a:rPr lang="en-US" smtClean="0"/>
              <a:pPr/>
              <a:t>111</a:t>
            </a:fld>
            <a:endParaRPr lang="en-US"/>
          </a:p>
        </p:txBody>
      </p:sp>
      <p:sp>
        <p:nvSpPr>
          <p:cNvPr id="6" name="Subtitle 1">
            <a:extLst>
              <a:ext uri="{FF2B5EF4-FFF2-40B4-BE49-F238E27FC236}">
                <a16:creationId xmlns:a16="http://schemas.microsoft.com/office/drawing/2014/main" id="{28701A1A-685F-4268-94A7-8D85FB0FC61F}"/>
              </a:ext>
            </a:extLst>
          </p:cNvPr>
          <p:cNvSpPr txBox="1">
            <a:spLocks/>
          </p:cNvSpPr>
          <p:nvPr/>
        </p:nvSpPr>
        <p:spPr>
          <a:xfrm>
            <a:off x="2200275" y="152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Suspected Ischemia and No Obstructive CAD (INOCA)</a:t>
            </a:r>
            <a:endParaRPr lang="en-US" sz="36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6CB80923-CA6C-4275-96EC-B27887C91C24}"/>
              </a:ext>
            </a:extLst>
          </p:cNvPr>
          <p:cNvGraphicFramePr>
            <a:graphicFrameLocks noGrp="1"/>
          </p:cNvGraphicFramePr>
          <p:nvPr>
            <p:extLst>
              <p:ext uri="{D42A27DB-BD31-4B8C-83A1-F6EECF244321}">
                <p14:modId xmlns:p14="http://schemas.microsoft.com/office/powerpoint/2010/main" val="847803111"/>
              </p:ext>
            </p:extLst>
          </p:nvPr>
        </p:nvGraphicFramePr>
        <p:xfrm>
          <a:off x="1371600" y="1676400"/>
          <a:ext cx="11887200" cy="5388150"/>
        </p:xfrm>
        <a:graphic>
          <a:graphicData uri="http://schemas.openxmlformats.org/drawingml/2006/table">
            <a:tbl>
              <a:tblPr bandRow="1"/>
              <a:tblGrid>
                <a:gridCol w="1020721">
                  <a:extLst>
                    <a:ext uri="{9D8B030D-6E8A-4147-A177-3AD203B41FA5}">
                      <a16:colId xmlns:a16="http://schemas.microsoft.com/office/drawing/2014/main" val="4140598097"/>
                    </a:ext>
                  </a:extLst>
                </a:gridCol>
                <a:gridCol w="1055083">
                  <a:extLst>
                    <a:ext uri="{9D8B030D-6E8A-4147-A177-3AD203B41FA5}">
                      <a16:colId xmlns:a16="http://schemas.microsoft.com/office/drawing/2014/main" val="2867535197"/>
                    </a:ext>
                  </a:extLst>
                </a:gridCol>
                <a:gridCol w="9811396">
                  <a:extLst>
                    <a:ext uri="{9D8B030D-6E8A-4147-A177-3AD203B41FA5}">
                      <a16:colId xmlns:a16="http://schemas.microsoft.com/office/drawing/2014/main" val="2507188313"/>
                    </a:ext>
                  </a:extLst>
                </a:gridCol>
              </a:tblGrid>
              <a:tr h="1092385">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Ischemia and No Obstructive CAD (INOCA) </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36 and 37.</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1736637"/>
                  </a:ext>
                </a:extLst>
              </a:tr>
              <a:tr h="80847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1099273"/>
                  </a:ext>
                </a:extLst>
              </a:tr>
              <a:tr h="194413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and at least mild myocardial ischemia on imaging, it is reasonable to consider invasive coronary function testing to improve the diagnosis of coronary microvascular dysfunction and to enhance risk stratification.</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564434"/>
                  </a:ext>
                </a:extLst>
              </a:tr>
              <a:tr h="137630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stress PET MPI with MBFR is reasonable to diagnose microvascular dysfunction and enhance risk stratification. </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3909112"/>
                  </a:ext>
                </a:extLst>
              </a:tr>
            </a:tbl>
          </a:graphicData>
        </a:graphic>
      </p:graphicFrame>
    </p:spTree>
    <p:extLst>
      <p:ext uri="{BB962C8B-B14F-4D97-AF65-F5344CB8AC3E}">
        <p14:creationId xmlns:p14="http://schemas.microsoft.com/office/powerpoint/2010/main" val="38227330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E4EE22-1A3C-424A-BB20-D301BB877C3E}"/>
              </a:ext>
            </a:extLst>
          </p:cNvPr>
          <p:cNvSpPr>
            <a:spLocks noGrp="1"/>
          </p:cNvSpPr>
          <p:nvPr>
            <p:ph type="sldNum" sz="quarter" idx="4"/>
          </p:nvPr>
        </p:nvSpPr>
        <p:spPr/>
        <p:txBody>
          <a:bodyPr/>
          <a:lstStyle/>
          <a:p>
            <a:fld id="{01CD3B2E-BC1C-6C4D-9D91-A67B950EE325}" type="slidenum">
              <a:rPr lang="en-US" smtClean="0"/>
              <a:pPr/>
              <a:t>112</a:t>
            </a:fld>
            <a:endParaRPr lang="en-US"/>
          </a:p>
        </p:txBody>
      </p:sp>
      <p:sp>
        <p:nvSpPr>
          <p:cNvPr id="7" name="Subtitle 1">
            <a:extLst>
              <a:ext uri="{FF2B5EF4-FFF2-40B4-BE49-F238E27FC236}">
                <a16:creationId xmlns:a16="http://schemas.microsoft.com/office/drawing/2014/main" id="{2ACD1350-2816-4044-BDC1-526624467426}"/>
              </a:ext>
            </a:extLst>
          </p:cNvPr>
          <p:cNvSpPr txBox="1">
            <a:spLocks/>
          </p:cNvSpPr>
          <p:nvPr/>
        </p:nvSpPr>
        <p:spPr>
          <a:xfrm>
            <a:off x="2200275" y="762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Suspected Ischemia and No Obstructive CAD (INOCA)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958F1B4F-DC02-4E74-845A-7CC7928B4A23}"/>
              </a:ext>
            </a:extLst>
          </p:cNvPr>
          <p:cNvGraphicFramePr>
            <a:graphicFrameLocks noGrp="1"/>
          </p:cNvGraphicFramePr>
          <p:nvPr>
            <p:extLst>
              <p:ext uri="{D42A27DB-BD31-4B8C-83A1-F6EECF244321}">
                <p14:modId xmlns:p14="http://schemas.microsoft.com/office/powerpoint/2010/main" val="3911675047"/>
              </p:ext>
            </p:extLst>
          </p:nvPr>
        </p:nvGraphicFramePr>
        <p:xfrm>
          <a:off x="1828800" y="2590800"/>
          <a:ext cx="10972800" cy="4114800"/>
        </p:xfrm>
        <a:graphic>
          <a:graphicData uri="http://schemas.openxmlformats.org/drawingml/2006/table">
            <a:tbl>
              <a:tblPr bandRow="1"/>
              <a:tblGrid>
                <a:gridCol w="942204">
                  <a:extLst>
                    <a:ext uri="{9D8B030D-6E8A-4147-A177-3AD203B41FA5}">
                      <a16:colId xmlns:a16="http://schemas.microsoft.com/office/drawing/2014/main" val="185593248"/>
                    </a:ext>
                  </a:extLst>
                </a:gridCol>
                <a:gridCol w="973923">
                  <a:extLst>
                    <a:ext uri="{9D8B030D-6E8A-4147-A177-3AD203B41FA5}">
                      <a16:colId xmlns:a16="http://schemas.microsoft.com/office/drawing/2014/main" val="935478088"/>
                    </a:ext>
                  </a:extLst>
                </a:gridCol>
                <a:gridCol w="9056673">
                  <a:extLst>
                    <a:ext uri="{9D8B030D-6E8A-4147-A177-3AD203B41FA5}">
                      <a16:colId xmlns:a16="http://schemas.microsoft.com/office/drawing/2014/main" val="2952621006"/>
                    </a:ext>
                  </a:extLst>
                </a:gridCol>
              </a:tblGrid>
              <a:tr h="175011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stress CMR with the addition of MBFR measurement is reasonable to improve diagnosis of coronary myocardial dysfunction and for estimating risk of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432052"/>
                  </a:ext>
                </a:extLst>
              </a:tr>
              <a:tr h="236468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persistent stable chest pain and nonobstructive CAD, stress echocardiography with the addition of coronary flow velocity reserve measurement may be reasonable to improve diagnosis of coronary myocardial dysfunction and for estimating risk of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234828"/>
                  </a:ext>
                </a:extLst>
              </a:tr>
            </a:tbl>
          </a:graphicData>
        </a:graphic>
      </p:graphicFrame>
    </p:spTree>
    <p:extLst>
      <p:ext uri="{BB962C8B-B14F-4D97-AF65-F5344CB8AC3E}">
        <p14:creationId xmlns:p14="http://schemas.microsoft.com/office/powerpoint/2010/main" val="37366967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0CCE5-07BF-4630-BF81-52ABA16DDD1A}"/>
              </a:ext>
            </a:extLst>
          </p:cNvPr>
          <p:cNvSpPr>
            <a:spLocks noGrp="1"/>
          </p:cNvSpPr>
          <p:nvPr>
            <p:ph type="sldNum" sz="quarter" idx="4"/>
          </p:nvPr>
        </p:nvSpPr>
        <p:spPr/>
        <p:txBody>
          <a:bodyPr/>
          <a:lstStyle/>
          <a:p>
            <a:fld id="{01CD3B2E-BC1C-6C4D-9D91-A67B950EE325}" type="slidenum">
              <a:rPr lang="en-US" smtClean="0"/>
              <a:pPr/>
              <a:t>113</a:t>
            </a:fld>
            <a:endParaRPr lang="en-US"/>
          </a:p>
        </p:txBody>
      </p:sp>
      <p:sp>
        <p:nvSpPr>
          <p:cNvPr id="5" name="Subtitle 1">
            <a:extLst>
              <a:ext uri="{FF2B5EF4-FFF2-40B4-BE49-F238E27FC236}">
                <a16:creationId xmlns:a16="http://schemas.microsoft.com/office/drawing/2014/main" id="{FD9EC4FE-8EA9-4838-93E1-65D01D622BBB}"/>
              </a:ext>
            </a:extLst>
          </p:cNvPr>
          <p:cNvSpPr txBox="1">
            <a:spLocks/>
          </p:cNvSpPr>
          <p:nvPr/>
        </p:nvSpPr>
        <p:spPr>
          <a:xfrm>
            <a:off x="228600" y="1600200"/>
            <a:ext cx="4038600" cy="1447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14. Clinical Decision Pathway for INOCA.</a:t>
            </a:r>
            <a:endParaRPr lang="en-US" sz="2800">
              <a:effectLst/>
              <a:latin typeface="Lub Dub Medium" panose="020B0603030403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500CA8C0-BB2A-4DE5-B250-D4401330B065}"/>
              </a:ext>
            </a:extLst>
          </p:cNvPr>
          <p:cNvPicPr>
            <a:picLocks noChangeAspect="1"/>
          </p:cNvPicPr>
          <p:nvPr/>
        </p:nvPicPr>
        <p:blipFill>
          <a:blip r:embed="rId2"/>
          <a:stretch>
            <a:fillRect/>
          </a:stretch>
        </p:blipFill>
        <p:spPr>
          <a:xfrm>
            <a:off x="4038600" y="228600"/>
            <a:ext cx="8736207" cy="7132320"/>
          </a:xfrm>
          <a:prstGeom prst="rect">
            <a:avLst/>
          </a:prstGeom>
        </p:spPr>
      </p:pic>
      <p:sp>
        <p:nvSpPr>
          <p:cNvPr id="9" name="TextBox 8">
            <a:extLst>
              <a:ext uri="{FF2B5EF4-FFF2-40B4-BE49-F238E27FC236}">
                <a16:creationId xmlns:a16="http://schemas.microsoft.com/office/drawing/2014/main" id="{D4C6220F-B560-42BD-8E2F-7FAF1999491B}"/>
              </a:ext>
            </a:extLst>
          </p:cNvPr>
          <p:cNvSpPr txBox="1"/>
          <p:nvPr/>
        </p:nvSpPr>
        <p:spPr>
          <a:xfrm>
            <a:off x="228600" y="33528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40704937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124693-4F74-4345-958B-0B04616D2BD1}"/>
              </a:ext>
            </a:extLst>
          </p:cNvPr>
          <p:cNvSpPr>
            <a:spLocks noGrp="1"/>
          </p:cNvSpPr>
          <p:nvPr>
            <p:ph type="sldNum" sz="quarter" idx="4"/>
          </p:nvPr>
        </p:nvSpPr>
        <p:spPr/>
        <p:txBody>
          <a:bodyPr/>
          <a:lstStyle/>
          <a:p>
            <a:fld id="{01CD3B2E-BC1C-6C4D-9D91-A67B950EE325}" type="slidenum">
              <a:rPr lang="en-US" smtClean="0"/>
              <a:pPr/>
              <a:t>114</a:t>
            </a:fld>
            <a:endParaRPr lang="en-US"/>
          </a:p>
        </p:txBody>
      </p:sp>
      <p:sp>
        <p:nvSpPr>
          <p:cNvPr id="5" name="TextBox 4">
            <a:extLst>
              <a:ext uri="{FF2B5EF4-FFF2-40B4-BE49-F238E27FC236}">
                <a16:creationId xmlns:a16="http://schemas.microsoft.com/office/drawing/2014/main" id="{3FA249D1-FB3A-4BC3-B14E-D86060EF87B2}"/>
              </a:ext>
            </a:extLst>
          </p:cNvPr>
          <p:cNvSpPr txBox="1"/>
          <p:nvPr/>
        </p:nvSpPr>
        <p:spPr>
          <a:xfrm>
            <a:off x="3409950" y="2362200"/>
            <a:ext cx="7810500" cy="2585323"/>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*Ford T, et al. (16). </a:t>
            </a:r>
          </a:p>
          <a:p>
            <a:r>
              <a:rPr lang="en-US" dirty="0">
                <a:latin typeface="Lub Dub Medium" panose="020B0603030403020204" pitchFamily="34" charset="0"/>
              </a:rPr>
              <a:t>†Cannot exclude microvascular vasospasm.</a:t>
            </a:r>
          </a:p>
          <a:p>
            <a:r>
              <a:rPr lang="en-US" dirty="0" err="1">
                <a:latin typeface="Lub Dub Medium" panose="020B0603030403020204" pitchFamily="34" charset="0"/>
              </a:rPr>
              <a:t>ACh</a:t>
            </a:r>
            <a:r>
              <a:rPr lang="en-US" dirty="0">
                <a:latin typeface="Lub Dub Medium" panose="020B0603030403020204" pitchFamily="34" charset="0"/>
              </a:rPr>
              <a:t> indicates acetylcholine; CFR, coronary flow reserve; CMD,  coronary microvascular dysfunction; CFVR,  coronary flow velocity reserve; CV,  cardiovascular; FFR,  fractional flow reserve; IMR,  index of microcirculatory restriction; INOCA, ischemia and nonobstructive CAD; MACE, major adverse cardiovascular events; and MBFR,  myocardial blood flow reserve.</a:t>
            </a:r>
          </a:p>
        </p:txBody>
      </p:sp>
      <p:sp>
        <p:nvSpPr>
          <p:cNvPr id="6" name="Subtitle 1">
            <a:extLst>
              <a:ext uri="{FF2B5EF4-FFF2-40B4-BE49-F238E27FC236}">
                <a16:creationId xmlns:a16="http://schemas.microsoft.com/office/drawing/2014/main" id="{71212FBF-3351-4B28-8B1E-546B12D7CC29}"/>
              </a:ext>
            </a:extLst>
          </p:cNvPr>
          <p:cNvSpPr txBox="1">
            <a:spLocks/>
          </p:cNvSpPr>
          <p:nvPr/>
        </p:nvSpPr>
        <p:spPr>
          <a:xfrm>
            <a:off x="1676400" y="1219200"/>
            <a:ext cx="11277600" cy="533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14. Clinical Decision Pathway for INOCA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9192993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115</a:t>
            </a:fld>
            <a:endParaRPr lang="en-US"/>
          </a:p>
        </p:txBody>
      </p:sp>
      <p:sp>
        <p:nvSpPr>
          <p:cNvPr id="5" name="TextBox 4">
            <a:extLst>
              <a:ext uri="{FF2B5EF4-FFF2-40B4-BE49-F238E27FC236}">
                <a16:creationId xmlns:a16="http://schemas.microsoft.com/office/drawing/2014/main" id="{9A0B1DC7-0BC2-40E7-B582-398ECDC33D32}"/>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7" name="Table 6">
            <a:extLst>
              <a:ext uri="{FF2B5EF4-FFF2-40B4-BE49-F238E27FC236}">
                <a16:creationId xmlns:a16="http://schemas.microsoft.com/office/drawing/2014/main" id="{96CE8BF1-035E-4848-9E63-E10FB76BD7DF}"/>
              </a:ext>
            </a:extLst>
          </p:cNvPr>
          <p:cNvGraphicFramePr>
            <a:graphicFrameLocks noGrp="1"/>
          </p:cNvGraphicFramePr>
          <p:nvPr>
            <p:extLst>
              <p:ext uri="{D42A27DB-BD31-4B8C-83A1-F6EECF244321}">
                <p14:modId xmlns:p14="http://schemas.microsoft.com/office/powerpoint/2010/main" val="2600989585"/>
              </p:ext>
            </p:extLst>
          </p:nvPr>
        </p:nvGraphicFramePr>
        <p:xfrm>
          <a:off x="1562100" y="1641272"/>
          <a:ext cx="11506200" cy="6197092"/>
        </p:xfrm>
        <a:graphic>
          <a:graphicData uri="http://schemas.openxmlformats.org/drawingml/2006/table">
            <a:tbl>
              <a:tblPr bandRow="1"/>
              <a:tblGrid>
                <a:gridCol w="3721503">
                  <a:extLst>
                    <a:ext uri="{9D8B030D-6E8A-4147-A177-3AD203B41FA5}">
                      <a16:colId xmlns:a16="http://schemas.microsoft.com/office/drawing/2014/main" val="1540153304"/>
                    </a:ext>
                  </a:extLst>
                </a:gridCol>
                <a:gridCol w="7784697">
                  <a:extLst>
                    <a:ext uri="{9D8B030D-6E8A-4147-A177-3AD203B41FA5}">
                      <a16:colId xmlns:a16="http://schemas.microsoft.com/office/drawing/2014/main" val="3179852925"/>
                    </a:ext>
                  </a:extLst>
                </a:gridCol>
              </a:tblGrid>
              <a:tr h="0">
                <a:tc>
                  <a:txBody>
                    <a:bodyPr/>
                    <a:lstStyle/>
                    <a:p>
                      <a:pPr marL="0" marR="0">
                        <a:lnSpc>
                          <a:spcPct val="150000"/>
                        </a:lnSpc>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4021256309"/>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ACS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acute coronary syndrome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49554874"/>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AMI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acute myocardial infarction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5001386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CABG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artery bypass graft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2237931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CAC</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artery calcium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87956587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artery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9049796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CCTA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coronary computed tomographic angiography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6228710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CDP</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clinical decision pathway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0433207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CMR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cardiovascular magnetic resonance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49326956"/>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cTn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cardiac troponin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10018865"/>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ECG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electrocardiogram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74846119"/>
                  </a:ext>
                </a:extLst>
              </a:tr>
            </a:tbl>
          </a:graphicData>
        </a:graphic>
      </p:graphicFrame>
    </p:spTree>
    <p:extLst>
      <p:ext uri="{BB962C8B-B14F-4D97-AF65-F5344CB8AC3E}">
        <p14:creationId xmlns:p14="http://schemas.microsoft.com/office/powerpoint/2010/main" val="14963743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116</a:t>
            </a:fld>
            <a:endParaRPr lang="en-US"/>
          </a:p>
        </p:txBody>
      </p:sp>
      <p:sp>
        <p:nvSpPr>
          <p:cNvPr id="3" name="TextBox 2">
            <a:extLst>
              <a:ext uri="{FF2B5EF4-FFF2-40B4-BE49-F238E27FC236}">
                <a16:creationId xmlns:a16="http://schemas.microsoft.com/office/drawing/2014/main" id="{59685405-0218-4758-BFC9-6D77EFE330AA}"/>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2" name="Table 1">
            <a:extLst>
              <a:ext uri="{FF2B5EF4-FFF2-40B4-BE49-F238E27FC236}">
                <a16:creationId xmlns:a16="http://schemas.microsoft.com/office/drawing/2014/main" id="{6D425C84-EBF5-45C1-8862-40C11EC10C28}"/>
              </a:ext>
            </a:extLst>
          </p:cNvPr>
          <p:cNvGraphicFramePr>
            <a:graphicFrameLocks noGrp="1"/>
          </p:cNvGraphicFramePr>
          <p:nvPr>
            <p:extLst>
              <p:ext uri="{D42A27DB-BD31-4B8C-83A1-F6EECF244321}">
                <p14:modId xmlns:p14="http://schemas.microsoft.com/office/powerpoint/2010/main" val="4179689858"/>
              </p:ext>
            </p:extLst>
          </p:nvPr>
        </p:nvGraphicFramePr>
        <p:xfrm>
          <a:off x="1730635" y="1713755"/>
          <a:ext cx="11169129" cy="563372"/>
        </p:xfrm>
        <a:graphic>
          <a:graphicData uri="http://schemas.openxmlformats.org/drawingml/2006/table">
            <a:tbl>
              <a:tblPr bandRow="1"/>
              <a:tblGrid>
                <a:gridCol w="3612482">
                  <a:extLst>
                    <a:ext uri="{9D8B030D-6E8A-4147-A177-3AD203B41FA5}">
                      <a16:colId xmlns:a16="http://schemas.microsoft.com/office/drawing/2014/main" val="4241404954"/>
                    </a:ext>
                  </a:extLst>
                </a:gridCol>
                <a:gridCol w="7556647">
                  <a:extLst>
                    <a:ext uri="{9D8B030D-6E8A-4147-A177-3AD203B41FA5}">
                      <a16:colId xmlns:a16="http://schemas.microsoft.com/office/drawing/2014/main" val="3285291703"/>
                    </a:ext>
                  </a:extLst>
                </a:gridCol>
              </a:tblGrid>
              <a:tr h="0">
                <a:tc>
                  <a:txBody>
                    <a:bodyPr/>
                    <a:lstStyle/>
                    <a:p>
                      <a:pPr marL="0" marR="0">
                        <a:lnSpc>
                          <a:spcPct val="150000"/>
                        </a:lnSpc>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2685735800"/>
                  </a:ext>
                </a:extLst>
              </a:tr>
            </a:tbl>
          </a:graphicData>
        </a:graphic>
      </p:graphicFrame>
      <p:graphicFrame>
        <p:nvGraphicFramePr>
          <p:cNvPr id="5" name="Table 4">
            <a:extLst>
              <a:ext uri="{FF2B5EF4-FFF2-40B4-BE49-F238E27FC236}">
                <a16:creationId xmlns:a16="http://schemas.microsoft.com/office/drawing/2014/main" id="{EC8EE65F-EBBB-4FDF-A9C2-9AFB235925E3}"/>
              </a:ext>
            </a:extLst>
          </p:cNvPr>
          <p:cNvGraphicFramePr>
            <a:graphicFrameLocks noGrp="1"/>
          </p:cNvGraphicFramePr>
          <p:nvPr>
            <p:extLst>
              <p:ext uri="{D42A27DB-BD31-4B8C-83A1-F6EECF244321}">
                <p14:modId xmlns:p14="http://schemas.microsoft.com/office/powerpoint/2010/main" val="301024393"/>
              </p:ext>
            </p:extLst>
          </p:nvPr>
        </p:nvGraphicFramePr>
        <p:xfrm>
          <a:off x="1730635" y="2275078"/>
          <a:ext cx="11169128" cy="5147056"/>
        </p:xfrm>
        <a:graphic>
          <a:graphicData uri="http://schemas.openxmlformats.org/drawingml/2006/table">
            <a:tbl>
              <a:tblPr bandRow="1"/>
              <a:tblGrid>
                <a:gridCol w="3612482">
                  <a:extLst>
                    <a:ext uri="{9D8B030D-6E8A-4147-A177-3AD203B41FA5}">
                      <a16:colId xmlns:a16="http://schemas.microsoft.com/office/drawing/2014/main" val="3950159039"/>
                    </a:ext>
                  </a:extLst>
                </a:gridCol>
                <a:gridCol w="7556646">
                  <a:extLst>
                    <a:ext uri="{9D8B030D-6E8A-4147-A177-3AD203B41FA5}">
                      <a16:colId xmlns:a16="http://schemas.microsoft.com/office/drawing/2014/main" val="833985270"/>
                    </a:ext>
                  </a:extLst>
                </a:gridCol>
              </a:tblGrid>
              <a:tr h="0">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ED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emergency department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7976136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emergency medical services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36614141"/>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FFR-CT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fractional flow reserve with computed tomography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84185635"/>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GDMT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guideline-directed management and therapy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6034452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hs-cTn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high-sensitivity cardiac troponin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6560024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ICA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invasive coronary angiography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69339004"/>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INOCA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ischemia and nonobstructive coronary artery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49755241"/>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MACE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major adverse cardiac events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89105390"/>
                  </a:ext>
                </a:extLst>
              </a:tr>
            </a:tbl>
          </a:graphicData>
        </a:graphic>
      </p:graphicFrame>
    </p:spTree>
    <p:extLst>
      <p:ext uri="{BB962C8B-B14F-4D97-AF65-F5344CB8AC3E}">
        <p14:creationId xmlns:p14="http://schemas.microsoft.com/office/powerpoint/2010/main" val="18170467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117</a:t>
            </a:fld>
            <a:endParaRPr lang="en-US"/>
          </a:p>
        </p:txBody>
      </p:sp>
      <p:sp>
        <p:nvSpPr>
          <p:cNvPr id="3" name="TextBox 2">
            <a:extLst>
              <a:ext uri="{FF2B5EF4-FFF2-40B4-BE49-F238E27FC236}">
                <a16:creationId xmlns:a16="http://schemas.microsoft.com/office/drawing/2014/main" id="{59685405-0218-4758-BFC9-6D77EFE330AA}"/>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5" name="Table 4">
            <a:extLst>
              <a:ext uri="{FF2B5EF4-FFF2-40B4-BE49-F238E27FC236}">
                <a16:creationId xmlns:a16="http://schemas.microsoft.com/office/drawing/2014/main" id="{CA29658C-8A96-47B3-9C4F-A61EA69EAA44}"/>
              </a:ext>
            </a:extLst>
          </p:cNvPr>
          <p:cNvGraphicFramePr>
            <a:graphicFrameLocks noGrp="1"/>
          </p:cNvGraphicFramePr>
          <p:nvPr>
            <p:extLst>
              <p:ext uri="{D42A27DB-BD31-4B8C-83A1-F6EECF244321}">
                <p14:modId xmlns:p14="http://schemas.microsoft.com/office/powerpoint/2010/main" val="2880694239"/>
              </p:ext>
            </p:extLst>
          </p:nvPr>
        </p:nvGraphicFramePr>
        <p:xfrm>
          <a:off x="1752600" y="1639480"/>
          <a:ext cx="11125200" cy="563372"/>
        </p:xfrm>
        <a:graphic>
          <a:graphicData uri="http://schemas.openxmlformats.org/drawingml/2006/table">
            <a:tbl>
              <a:tblPr bandRow="1"/>
              <a:tblGrid>
                <a:gridCol w="3598274">
                  <a:extLst>
                    <a:ext uri="{9D8B030D-6E8A-4147-A177-3AD203B41FA5}">
                      <a16:colId xmlns:a16="http://schemas.microsoft.com/office/drawing/2014/main" val="4241404954"/>
                    </a:ext>
                  </a:extLst>
                </a:gridCol>
                <a:gridCol w="7526926">
                  <a:extLst>
                    <a:ext uri="{9D8B030D-6E8A-4147-A177-3AD203B41FA5}">
                      <a16:colId xmlns:a16="http://schemas.microsoft.com/office/drawing/2014/main" val="3285291703"/>
                    </a:ext>
                  </a:extLst>
                </a:gridCol>
              </a:tblGrid>
              <a:tr h="0">
                <a:tc>
                  <a:txBody>
                    <a:bodyPr/>
                    <a:lstStyle/>
                    <a:p>
                      <a:pPr marL="0" marR="0">
                        <a:lnSpc>
                          <a:spcPct val="150000"/>
                        </a:lnSpc>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2685735800"/>
                  </a:ext>
                </a:extLst>
              </a:tr>
            </a:tbl>
          </a:graphicData>
        </a:graphic>
      </p:graphicFrame>
      <p:graphicFrame>
        <p:nvGraphicFramePr>
          <p:cNvPr id="6" name="Table 5">
            <a:extLst>
              <a:ext uri="{FF2B5EF4-FFF2-40B4-BE49-F238E27FC236}">
                <a16:creationId xmlns:a16="http://schemas.microsoft.com/office/drawing/2014/main" id="{CEA762F0-B766-4B54-9BA4-3B9AA3D7AD91}"/>
              </a:ext>
            </a:extLst>
          </p:cNvPr>
          <p:cNvGraphicFramePr>
            <a:graphicFrameLocks noGrp="1"/>
          </p:cNvGraphicFramePr>
          <p:nvPr>
            <p:extLst>
              <p:ext uri="{D42A27DB-BD31-4B8C-83A1-F6EECF244321}">
                <p14:modId xmlns:p14="http://schemas.microsoft.com/office/powerpoint/2010/main" val="3629228374"/>
              </p:ext>
            </p:extLst>
          </p:nvPr>
        </p:nvGraphicFramePr>
        <p:xfrm>
          <a:off x="1752600" y="2202852"/>
          <a:ext cx="11125200" cy="5787136"/>
        </p:xfrm>
        <a:graphic>
          <a:graphicData uri="http://schemas.openxmlformats.org/drawingml/2006/table">
            <a:tbl>
              <a:tblPr bandRow="1"/>
              <a:tblGrid>
                <a:gridCol w="3598274">
                  <a:extLst>
                    <a:ext uri="{9D8B030D-6E8A-4147-A177-3AD203B41FA5}">
                      <a16:colId xmlns:a16="http://schemas.microsoft.com/office/drawing/2014/main" val="590807463"/>
                    </a:ext>
                  </a:extLst>
                </a:gridCol>
                <a:gridCol w="7526926">
                  <a:extLst>
                    <a:ext uri="{9D8B030D-6E8A-4147-A177-3AD203B41FA5}">
                      <a16:colId xmlns:a16="http://schemas.microsoft.com/office/drawing/2014/main" val="2432577912"/>
                    </a:ext>
                  </a:extLst>
                </a:gridCol>
              </a:tblGrid>
              <a:tr h="0">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MBFR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myocardial blood flow reserve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9889382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METs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metabolic equivalents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3586652"/>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MINOCA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myocardial infarction and nonobstructive coronary arteries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8137611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MPI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myocardial perfusion imaging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9807525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NSTE-ACS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non–ST-segment–elevation acute coronary syndrome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6217703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PCI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percutaneous coronary intervention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5197829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pulmonary embolism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04205436"/>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PET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positron emission tomography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64714440"/>
                  </a:ext>
                </a:extLst>
              </a:tr>
            </a:tbl>
          </a:graphicData>
        </a:graphic>
      </p:graphicFrame>
    </p:spTree>
    <p:extLst>
      <p:ext uri="{BB962C8B-B14F-4D97-AF65-F5344CB8AC3E}">
        <p14:creationId xmlns:p14="http://schemas.microsoft.com/office/powerpoint/2010/main" val="30496792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0A4F3B-FADC-4D3A-8A17-11F65B502924}"/>
              </a:ext>
            </a:extLst>
          </p:cNvPr>
          <p:cNvSpPr>
            <a:spLocks noGrp="1"/>
          </p:cNvSpPr>
          <p:nvPr>
            <p:ph type="sldNum" sz="quarter" idx="4"/>
          </p:nvPr>
        </p:nvSpPr>
        <p:spPr/>
        <p:txBody>
          <a:bodyPr/>
          <a:lstStyle/>
          <a:p>
            <a:fld id="{01CD3B2E-BC1C-6C4D-9D91-A67B950EE325}" type="slidenum">
              <a:rPr lang="en-US" smtClean="0"/>
              <a:pPr/>
              <a:t>118</a:t>
            </a:fld>
            <a:endParaRPr lang="en-US"/>
          </a:p>
        </p:txBody>
      </p:sp>
      <p:sp>
        <p:nvSpPr>
          <p:cNvPr id="3" name="TextBox 2">
            <a:extLst>
              <a:ext uri="{FF2B5EF4-FFF2-40B4-BE49-F238E27FC236}">
                <a16:creationId xmlns:a16="http://schemas.microsoft.com/office/drawing/2014/main" id="{59685405-0218-4758-BFC9-6D77EFE330AA}"/>
              </a:ext>
            </a:extLst>
          </p:cNvPr>
          <p:cNvSpPr txBox="1"/>
          <p:nvPr/>
        </p:nvSpPr>
        <p:spPr>
          <a:xfrm>
            <a:off x="2705100" y="762000"/>
            <a:ext cx="9220200" cy="646331"/>
          </a:xfrm>
          <a:prstGeom prst="rect">
            <a:avLst/>
          </a:prstGeom>
          <a:noFill/>
        </p:spPr>
        <p:txBody>
          <a:bodyPr wrap="square">
            <a:spAutoFit/>
          </a:bodyPr>
          <a:lstStyle/>
          <a:p>
            <a:pPr algn="ctr"/>
            <a:r>
              <a:rPr lang="en-US" sz="3600" b="1">
                <a:latin typeface="Lub Dub Medium" panose="020B0603030403020204" pitchFamily="34" charset="0"/>
              </a:rPr>
              <a:t>Abbreviations used in this Guideline </a:t>
            </a:r>
          </a:p>
        </p:txBody>
      </p:sp>
      <p:graphicFrame>
        <p:nvGraphicFramePr>
          <p:cNvPr id="5" name="Table 4">
            <a:extLst>
              <a:ext uri="{FF2B5EF4-FFF2-40B4-BE49-F238E27FC236}">
                <a16:creationId xmlns:a16="http://schemas.microsoft.com/office/drawing/2014/main" id="{874CB3C4-CAB5-479F-AB03-006B7EBA6E9A}"/>
              </a:ext>
            </a:extLst>
          </p:cNvPr>
          <p:cNvGraphicFramePr>
            <a:graphicFrameLocks noGrp="1"/>
          </p:cNvGraphicFramePr>
          <p:nvPr>
            <p:extLst>
              <p:ext uri="{D42A27DB-BD31-4B8C-83A1-F6EECF244321}">
                <p14:modId xmlns:p14="http://schemas.microsoft.com/office/powerpoint/2010/main" val="2708153236"/>
              </p:ext>
            </p:extLst>
          </p:nvPr>
        </p:nvGraphicFramePr>
        <p:xfrm>
          <a:off x="1752600" y="1639480"/>
          <a:ext cx="11125200" cy="563372"/>
        </p:xfrm>
        <a:graphic>
          <a:graphicData uri="http://schemas.openxmlformats.org/drawingml/2006/table">
            <a:tbl>
              <a:tblPr bandRow="1"/>
              <a:tblGrid>
                <a:gridCol w="3598274">
                  <a:extLst>
                    <a:ext uri="{9D8B030D-6E8A-4147-A177-3AD203B41FA5}">
                      <a16:colId xmlns:a16="http://schemas.microsoft.com/office/drawing/2014/main" val="4241404954"/>
                    </a:ext>
                  </a:extLst>
                </a:gridCol>
                <a:gridCol w="7526926">
                  <a:extLst>
                    <a:ext uri="{9D8B030D-6E8A-4147-A177-3AD203B41FA5}">
                      <a16:colId xmlns:a16="http://schemas.microsoft.com/office/drawing/2014/main" val="3285291703"/>
                    </a:ext>
                  </a:extLst>
                </a:gridCol>
              </a:tblGrid>
              <a:tr h="0">
                <a:tc>
                  <a:txBody>
                    <a:bodyPr/>
                    <a:lstStyle/>
                    <a:p>
                      <a:pPr marL="0" marR="0">
                        <a:lnSpc>
                          <a:spcPct val="150000"/>
                        </a:lnSpc>
                        <a:spcBef>
                          <a:spcPts val="0"/>
                        </a:spcBef>
                        <a:spcAft>
                          <a:spcPts val="0"/>
                        </a:spcAf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Abbreviation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tc>
                  <a:txBody>
                    <a:bodyPr/>
                    <a:lstStyle/>
                    <a:p>
                      <a:pPr marL="0" marR="0">
                        <a:lnSpc>
                          <a:spcPct val="15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Meaning/Phrase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6D9F1"/>
                    </a:solidFill>
                  </a:tcPr>
                </a:tc>
                <a:extLst>
                  <a:ext uri="{0D108BD9-81ED-4DB2-BD59-A6C34878D82A}">
                    <a16:rowId xmlns:a16="http://schemas.microsoft.com/office/drawing/2014/main" val="2685735800"/>
                  </a:ext>
                </a:extLst>
              </a:tr>
            </a:tbl>
          </a:graphicData>
        </a:graphic>
      </p:graphicFrame>
      <p:graphicFrame>
        <p:nvGraphicFramePr>
          <p:cNvPr id="2" name="Table 1">
            <a:extLst>
              <a:ext uri="{FF2B5EF4-FFF2-40B4-BE49-F238E27FC236}">
                <a16:creationId xmlns:a16="http://schemas.microsoft.com/office/drawing/2014/main" id="{E6187E09-9BCA-49A8-B124-C17ABB8A8DD9}"/>
              </a:ext>
            </a:extLst>
          </p:cNvPr>
          <p:cNvGraphicFramePr>
            <a:graphicFrameLocks noGrp="1"/>
          </p:cNvGraphicFramePr>
          <p:nvPr>
            <p:extLst>
              <p:ext uri="{D42A27DB-BD31-4B8C-83A1-F6EECF244321}">
                <p14:modId xmlns:p14="http://schemas.microsoft.com/office/powerpoint/2010/main" val="2803354817"/>
              </p:ext>
            </p:extLst>
          </p:nvPr>
        </p:nvGraphicFramePr>
        <p:xfrm>
          <a:off x="1752600" y="2202852"/>
          <a:ext cx="11125200" cy="4506976"/>
        </p:xfrm>
        <a:graphic>
          <a:graphicData uri="http://schemas.openxmlformats.org/drawingml/2006/table">
            <a:tbl>
              <a:tblPr bandRow="1"/>
              <a:tblGrid>
                <a:gridCol w="3598275">
                  <a:extLst>
                    <a:ext uri="{9D8B030D-6E8A-4147-A177-3AD203B41FA5}">
                      <a16:colId xmlns:a16="http://schemas.microsoft.com/office/drawing/2014/main" val="901643600"/>
                    </a:ext>
                  </a:extLst>
                </a:gridCol>
                <a:gridCol w="7526925">
                  <a:extLst>
                    <a:ext uri="{9D8B030D-6E8A-4147-A177-3AD203B41FA5}">
                      <a16:colId xmlns:a16="http://schemas.microsoft.com/office/drawing/2014/main" val="4089639742"/>
                    </a:ext>
                  </a:extLst>
                </a:gridCol>
              </a:tblGrid>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SIHD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stable ischemic heart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57986723"/>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SPECT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single-photon emission computed tomography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3357135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STEMI</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ST-segment–elevation myocardial infarction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10250742"/>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TEE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transesophageal echocardiography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0008408"/>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TTE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transthoracic echocardiography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34518556"/>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VF</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ventricular fibrillation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7133477"/>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VHD</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valvular heart disease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303678390"/>
                  </a:ext>
                </a:extLst>
              </a:tr>
              <a:tr h="0">
                <a:tc>
                  <a:txBody>
                    <a:bodyPr/>
                    <a:lstStyle/>
                    <a:p>
                      <a:pPr marL="0" marR="0">
                        <a:lnSpc>
                          <a:spcPct val="150000"/>
                        </a:lnSpc>
                        <a:spcBef>
                          <a:spcPts val="0"/>
                        </a:spcBef>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VT</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ventricular tachycardia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96009007"/>
                  </a:ext>
                </a:extLst>
              </a:tr>
            </a:tbl>
          </a:graphicData>
        </a:graphic>
      </p:graphicFrame>
    </p:spTree>
    <p:extLst>
      <p:ext uri="{BB962C8B-B14F-4D97-AF65-F5344CB8AC3E}">
        <p14:creationId xmlns:p14="http://schemas.microsoft.com/office/powerpoint/2010/main" val="1812072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3810000"/>
          </a:xfrm>
        </p:spPr>
        <p:txBody>
          <a:bodyPr/>
          <a:lstStyle/>
          <a:p>
            <a:pPr marL="0" indent="0">
              <a:buNone/>
            </a:pPr>
            <a:r>
              <a:rPr lang="en-US" sz="3200" dirty="0"/>
              <a:t>8. </a:t>
            </a:r>
            <a:r>
              <a:rPr lang="en-US" sz="3200" b="1" dirty="0"/>
              <a:t>Identify Patients Most Likely to Benefit From Further Testing. </a:t>
            </a:r>
            <a:r>
              <a:rPr lang="en-US" sz="3200" dirty="0"/>
              <a:t>Patients with acute or stable chest pain who are at intermediate risk or intermediate to high pre-test risk of obstructive coronary artery disease, respectively, will benefit the most from cardiac imaging and testing. </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12</a:t>
            </a:fld>
            <a:endParaRPr lang="en-US"/>
          </a:p>
        </p:txBody>
      </p:sp>
    </p:spTree>
    <p:extLst>
      <p:ext uri="{BB962C8B-B14F-4D97-AF65-F5344CB8AC3E}">
        <p14:creationId xmlns:p14="http://schemas.microsoft.com/office/powerpoint/2010/main" val="5700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2438400"/>
          </a:xfrm>
        </p:spPr>
        <p:txBody>
          <a:bodyPr/>
          <a:lstStyle/>
          <a:p>
            <a:pPr marL="0" indent="0">
              <a:buNone/>
            </a:pPr>
            <a:r>
              <a:rPr lang="en-US" sz="3200"/>
              <a:t>9. </a:t>
            </a:r>
            <a:r>
              <a:rPr lang="en-US" sz="3200" b="1"/>
              <a:t>Noncardiac Is In. Atypical Is Out.  </a:t>
            </a:r>
            <a:r>
              <a:rPr lang="en-US" sz="3200"/>
              <a:t>“Noncardiac” should be used if heart disease is not suspected. “Atypical” is a misleading descriptor of chest pain, and its use is discouraged.</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13</a:t>
            </a:fld>
            <a:endParaRPr lang="en-US"/>
          </a:p>
        </p:txBody>
      </p:sp>
    </p:spTree>
    <p:extLst>
      <p:ext uri="{BB962C8B-B14F-4D97-AF65-F5344CB8AC3E}">
        <p14:creationId xmlns:p14="http://schemas.microsoft.com/office/powerpoint/2010/main" val="423571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2819400"/>
          </a:xfrm>
        </p:spPr>
        <p:txBody>
          <a:bodyPr/>
          <a:lstStyle/>
          <a:p>
            <a:pPr marL="0" indent="0">
              <a:buNone/>
            </a:pPr>
            <a:r>
              <a:rPr lang="en-US" sz="3200" dirty="0"/>
              <a:t>10. </a:t>
            </a:r>
            <a:r>
              <a:rPr lang="en-US" sz="3200" b="1" dirty="0"/>
              <a:t>Structured Risk Assessment Should Be Used. </a:t>
            </a:r>
            <a:r>
              <a:rPr lang="en-US" sz="3200" dirty="0"/>
              <a:t>For patients presenting with acute or stable chest pain, risk for coronary artery disease and adverse events should be estimated using evidence-based diagnostic protocols.</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14</a:t>
            </a:fld>
            <a:endParaRPr lang="en-US"/>
          </a:p>
        </p:txBody>
      </p:sp>
    </p:spTree>
    <p:extLst>
      <p:ext uri="{BB962C8B-B14F-4D97-AF65-F5344CB8AC3E}">
        <p14:creationId xmlns:p14="http://schemas.microsoft.com/office/powerpoint/2010/main" val="3344596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895EE49-764B-4184-A33C-0D910255341E}"/>
              </a:ext>
            </a:extLst>
          </p:cNvPr>
          <p:cNvSpPr>
            <a:spLocks noGrp="1"/>
          </p:cNvSpPr>
          <p:nvPr>
            <p:ph type="body" sz="quarter" idx="10"/>
          </p:nvPr>
        </p:nvSpPr>
        <p:spPr>
          <a:xfrm>
            <a:off x="2608875" y="775236"/>
            <a:ext cx="8763000" cy="533400"/>
          </a:xfrm>
        </p:spPr>
        <p:txBody>
          <a:bodyPr/>
          <a:lstStyle/>
          <a:p>
            <a:pPr marL="0" indent="0" algn="ctr">
              <a:buNone/>
            </a:pPr>
            <a:r>
              <a:rPr lang="en-US" sz="2800" b="1"/>
              <a:t>Figure 1. Take-Home Messages for the Evaluation and Diagnosis of Chest Pain</a:t>
            </a:r>
          </a:p>
        </p:txBody>
      </p:sp>
      <p:sp>
        <p:nvSpPr>
          <p:cNvPr id="5" name="Slide Number Placeholder 4">
            <a:extLst>
              <a:ext uri="{FF2B5EF4-FFF2-40B4-BE49-F238E27FC236}">
                <a16:creationId xmlns:a16="http://schemas.microsoft.com/office/drawing/2014/main" id="{F22E391B-629B-4E82-98B9-3ACFF9C3C584}"/>
              </a:ext>
            </a:extLst>
          </p:cNvPr>
          <p:cNvSpPr>
            <a:spLocks noGrp="1"/>
          </p:cNvSpPr>
          <p:nvPr>
            <p:ph type="sldNum" sz="quarter" idx="4"/>
          </p:nvPr>
        </p:nvSpPr>
        <p:spPr/>
        <p:txBody>
          <a:bodyPr/>
          <a:lstStyle/>
          <a:p>
            <a:fld id="{01CD3B2E-BC1C-6C4D-9D91-A67B950EE325}" type="slidenum">
              <a:rPr lang="en-US" smtClean="0"/>
              <a:pPr/>
              <a:t>15</a:t>
            </a:fld>
            <a:endParaRPr lang="en-US"/>
          </a:p>
        </p:txBody>
      </p:sp>
      <p:pic>
        <p:nvPicPr>
          <p:cNvPr id="9" name="Picture 8">
            <a:extLst>
              <a:ext uri="{FF2B5EF4-FFF2-40B4-BE49-F238E27FC236}">
                <a16:creationId xmlns:a16="http://schemas.microsoft.com/office/drawing/2014/main" id="{66E3B516-C8F5-4D36-A4C2-A0594A3DDF8C}"/>
              </a:ext>
            </a:extLst>
          </p:cNvPr>
          <p:cNvPicPr>
            <a:picLocks noChangeAspect="1"/>
          </p:cNvPicPr>
          <p:nvPr/>
        </p:nvPicPr>
        <p:blipFill>
          <a:blip r:embed="rId2"/>
          <a:stretch>
            <a:fillRect/>
          </a:stretch>
        </p:blipFill>
        <p:spPr>
          <a:xfrm>
            <a:off x="494639" y="2417929"/>
            <a:ext cx="6495736" cy="3657600"/>
          </a:xfrm>
          <a:prstGeom prst="rect">
            <a:avLst/>
          </a:prstGeom>
        </p:spPr>
      </p:pic>
      <p:pic>
        <p:nvPicPr>
          <p:cNvPr id="10" name="Picture 9">
            <a:extLst>
              <a:ext uri="{FF2B5EF4-FFF2-40B4-BE49-F238E27FC236}">
                <a16:creationId xmlns:a16="http://schemas.microsoft.com/office/drawing/2014/main" id="{558BFB97-C5FF-4A36-BB4F-D57485536916}"/>
              </a:ext>
            </a:extLst>
          </p:cNvPr>
          <p:cNvPicPr>
            <a:picLocks noChangeAspect="1"/>
          </p:cNvPicPr>
          <p:nvPr/>
        </p:nvPicPr>
        <p:blipFill>
          <a:blip r:embed="rId3"/>
          <a:stretch>
            <a:fillRect/>
          </a:stretch>
        </p:blipFill>
        <p:spPr>
          <a:xfrm>
            <a:off x="7592349" y="2362200"/>
            <a:ext cx="6543412" cy="3657600"/>
          </a:xfrm>
          <a:prstGeom prst="rect">
            <a:avLst/>
          </a:prstGeom>
        </p:spPr>
      </p:pic>
    </p:spTree>
    <p:extLst>
      <p:ext uri="{BB962C8B-B14F-4D97-AF65-F5344CB8AC3E}">
        <p14:creationId xmlns:p14="http://schemas.microsoft.com/office/powerpoint/2010/main" val="82890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7296BF9-A750-4FBD-B3F6-7C2FA8AE9160}"/>
              </a:ext>
            </a:extLst>
          </p:cNvPr>
          <p:cNvPicPr>
            <a:picLocks noChangeAspect="1"/>
          </p:cNvPicPr>
          <p:nvPr/>
        </p:nvPicPr>
        <p:blipFill>
          <a:blip r:embed="rId2"/>
          <a:stretch>
            <a:fillRect/>
          </a:stretch>
        </p:blipFill>
        <p:spPr>
          <a:xfrm>
            <a:off x="4114800" y="990600"/>
            <a:ext cx="6705600" cy="6533129"/>
          </a:xfrm>
          <a:prstGeom prst="rect">
            <a:avLst/>
          </a:prstGeom>
        </p:spPr>
      </p:pic>
      <p:sp>
        <p:nvSpPr>
          <p:cNvPr id="7" name="Subtitle 6">
            <a:extLst>
              <a:ext uri="{FF2B5EF4-FFF2-40B4-BE49-F238E27FC236}">
                <a16:creationId xmlns:a16="http://schemas.microsoft.com/office/drawing/2014/main" id="{04646ED6-E92F-48A6-958C-E4A61AFA4D98}"/>
              </a:ext>
            </a:extLst>
          </p:cNvPr>
          <p:cNvSpPr>
            <a:spLocks noGrp="1"/>
          </p:cNvSpPr>
          <p:nvPr>
            <p:ph type="subTitle" idx="1"/>
          </p:nvPr>
        </p:nvSpPr>
        <p:spPr>
          <a:xfrm>
            <a:off x="1628774" y="96270"/>
            <a:ext cx="11553825" cy="1275329"/>
          </a:xfrm>
        </p:spPr>
        <p:txBody>
          <a:bodyPr/>
          <a:lstStyle/>
          <a:p>
            <a:pPr algn="ctr"/>
            <a:r>
              <a:rPr lang="en-US" sz="2800" b="1"/>
              <a:t>Table 1. ACC/AHA Applying Class of Recommendation and Level of Evidence to Clinical Strategies, Interventions, Treatments, or Diagnostic Testing in Patient Care (Updated May 2019)</a:t>
            </a:r>
          </a:p>
        </p:txBody>
      </p:sp>
      <p:sp>
        <p:nvSpPr>
          <p:cNvPr id="5" name="Slide Number Placeholder 4">
            <a:extLst>
              <a:ext uri="{FF2B5EF4-FFF2-40B4-BE49-F238E27FC236}">
                <a16:creationId xmlns:a16="http://schemas.microsoft.com/office/drawing/2014/main" id="{4D7AD655-CE5F-4148-9E7C-ACCEAFEAC750}"/>
              </a:ext>
            </a:extLst>
          </p:cNvPr>
          <p:cNvSpPr>
            <a:spLocks noGrp="1"/>
          </p:cNvSpPr>
          <p:nvPr>
            <p:ph type="sldNum" sz="quarter" idx="4"/>
          </p:nvPr>
        </p:nvSpPr>
        <p:spPr/>
        <p:txBody>
          <a:bodyPr/>
          <a:lstStyle/>
          <a:p>
            <a:fld id="{01CD3B2E-BC1C-6C4D-9D91-A67B950EE325}" type="slidenum">
              <a:rPr lang="en-US" smtClean="0"/>
              <a:pPr/>
              <a:t>16</a:t>
            </a:fld>
            <a:endParaRPr lang="en-US"/>
          </a:p>
        </p:txBody>
      </p:sp>
    </p:spTree>
    <p:extLst>
      <p:ext uri="{BB962C8B-B14F-4D97-AF65-F5344CB8AC3E}">
        <p14:creationId xmlns:p14="http://schemas.microsoft.com/office/powerpoint/2010/main" val="324827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1DC77-980C-493F-9886-D7BE61826F5A}"/>
              </a:ext>
            </a:extLst>
          </p:cNvPr>
          <p:cNvSpPr>
            <a:spLocks noGrp="1"/>
          </p:cNvSpPr>
          <p:nvPr>
            <p:ph type="sldNum" sz="quarter" idx="4"/>
          </p:nvPr>
        </p:nvSpPr>
        <p:spPr/>
        <p:txBody>
          <a:bodyPr/>
          <a:lstStyle/>
          <a:p>
            <a:fld id="{01CD3B2E-BC1C-6C4D-9D91-A67B950EE325}" type="slidenum">
              <a:rPr lang="en-US" smtClean="0"/>
              <a:pPr/>
              <a:t>17</a:t>
            </a:fld>
            <a:endParaRPr lang="en-US"/>
          </a:p>
        </p:txBody>
      </p:sp>
      <p:sp>
        <p:nvSpPr>
          <p:cNvPr id="8" name="Title 7">
            <a:extLst>
              <a:ext uri="{FF2B5EF4-FFF2-40B4-BE49-F238E27FC236}">
                <a16:creationId xmlns:a16="http://schemas.microsoft.com/office/drawing/2014/main" id="{169C6F83-0B6F-4BA8-883E-4C0633913950}"/>
              </a:ext>
            </a:extLst>
          </p:cNvPr>
          <p:cNvSpPr>
            <a:spLocks noGrp="1"/>
          </p:cNvSpPr>
          <p:nvPr>
            <p:ph type="ctrTitle" idx="4294967295"/>
          </p:nvPr>
        </p:nvSpPr>
        <p:spPr>
          <a:xfrm>
            <a:off x="3810000" y="3200400"/>
            <a:ext cx="7010400" cy="914400"/>
          </a:xfrm>
          <a:prstGeom prst="rect">
            <a:avLst/>
          </a:prstGeom>
        </p:spPr>
        <p:txBody>
          <a:bodyPr/>
          <a:lstStyle/>
          <a:p>
            <a:pPr algn="ctr"/>
            <a:r>
              <a:rPr lang="en-US" sz="4800" b="1">
                <a:latin typeface="Lub Dub Medium" panose="020B0603030403020204" pitchFamily="34" charset="0"/>
              </a:rPr>
              <a:t>Defining Chest Pain</a:t>
            </a:r>
          </a:p>
        </p:txBody>
      </p:sp>
    </p:spTree>
    <p:extLst>
      <p:ext uri="{BB962C8B-B14F-4D97-AF65-F5344CB8AC3E}">
        <p14:creationId xmlns:p14="http://schemas.microsoft.com/office/powerpoint/2010/main" val="4722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4C02F81-9C57-479C-8473-2C3B6BDA84B0}"/>
              </a:ext>
            </a:extLst>
          </p:cNvPr>
          <p:cNvSpPr>
            <a:spLocks noGrp="1"/>
          </p:cNvSpPr>
          <p:nvPr>
            <p:ph type="subTitle" idx="1"/>
          </p:nvPr>
        </p:nvSpPr>
        <p:spPr>
          <a:xfrm>
            <a:off x="876300" y="685800"/>
            <a:ext cx="12877800" cy="572937"/>
          </a:xfrm>
        </p:spPr>
        <p:txBody>
          <a:bodyPr/>
          <a:lstStyle/>
          <a:p>
            <a:pPr algn="ctr"/>
            <a:r>
              <a:rPr lang="en-US" sz="3600" b="1"/>
              <a:t>Defining Chest Pain</a:t>
            </a:r>
          </a:p>
        </p:txBody>
      </p:sp>
      <p:sp>
        <p:nvSpPr>
          <p:cNvPr id="5" name="Slide Number Placeholder 4">
            <a:extLst>
              <a:ext uri="{FF2B5EF4-FFF2-40B4-BE49-F238E27FC236}">
                <a16:creationId xmlns:a16="http://schemas.microsoft.com/office/drawing/2014/main" id="{BFAD572D-89C9-47D6-B669-8DCA04B71691}"/>
              </a:ext>
            </a:extLst>
          </p:cNvPr>
          <p:cNvSpPr>
            <a:spLocks noGrp="1"/>
          </p:cNvSpPr>
          <p:nvPr>
            <p:ph type="sldNum" sz="quarter" idx="4"/>
          </p:nvPr>
        </p:nvSpPr>
        <p:spPr/>
        <p:txBody>
          <a:bodyPr/>
          <a:lstStyle/>
          <a:p>
            <a:fld id="{01CD3B2E-BC1C-6C4D-9D91-A67B950EE325}" type="slidenum">
              <a:rPr lang="en-US" smtClean="0"/>
              <a:pPr/>
              <a:t>18</a:t>
            </a:fld>
            <a:endParaRPr lang="en-US"/>
          </a:p>
        </p:txBody>
      </p:sp>
      <p:graphicFrame>
        <p:nvGraphicFramePr>
          <p:cNvPr id="9" name="Table 8">
            <a:extLst>
              <a:ext uri="{FF2B5EF4-FFF2-40B4-BE49-F238E27FC236}">
                <a16:creationId xmlns:a16="http://schemas.microsoft.com/office/drawing/2014/main" id="{DB6DA579-7770-440A-A8C8-44CE412C0872}"/>
              </a:ext>
            </a:extLst>
          </p:cNvPr>
          <p:cNvGraphicFramePr>
            <a:graphicFrameLocks noGrp="1"/>
          </p:cNvGraphicFramePr>
          <p:nvPr>
            <p:extLst>
              <p:ext uri="{D42A27DB-BD31-4B8C-83A1-F6EECF244321}">
                <p14:modId xmlns:p14="http://schemas.microsoft.com/office/powerpoint/2010/main" val="2932335816"/>
              </p:ext>
            </p:extLst>
          </p:nvPr>
        </p:nvGraphicFramePr>
        <p:xfrm>
          <a:off x="1360090" y="1752600"/>
          <a:ext cx="11910219" cy="5410199"/>
        </p:xfrm>
        <a:graphic>
          <a:graphicData uri="http://schemas.openxmlformats.org/drawingml/2006/table">
            <a:tbl>
              <a:tblPr firstRow="1" firstCol="1" bandRow="1"/>
              <a:tblGrid>
                <a:gridCol w="1217225">
                  <a:extLst>
                    <a:ext uri="{9D8B030D-6E8A-4147-A177-3AD203B41FA5}">
                      <a16:colId xmlns:a16="http://schemas.microsoft.com/office/drawing/2014/main" val="2583797285"/>
                    </a:ext>
                  </a:extLst>
                </a:gridCol>
                <a:gridCol w="1129088">
                  <a:extLst>
                    <a:ext uri="{9D8B030D-6E8A-4147-A177-3AD203B41FA5}">
                      <a16:colId xmlns:a16="http://schemas.microsoft.com/office/drawing/2014/main" val="812831689"/>
                    </a:ext>
                  </a:extLst>
                </a:gridCol>
                <a:gridCol w="9563906">
                  <a:extLst>
                    <a:ext uri="{9D8B030D-6E8A-4147-A177-3AD203B41FA5}">
                      <a16:colId xmlns:a16="http://schemas.microsoft.com/office/drawing/2014/main" val="1536123000"/>
                    </a:ext>
                  </a:extLst>
                </a:gridCol>
              </a:tblGrid>
              <a:tr h="1635582">
                <a:tc>
                  <a:txBody>
                    <a:bodyPr/>
                    <a:lstStyle/>
                    <a:p>
                      <a:pPr marL="0" marR="0" algn="l" defTabSz="914400" rtl="0" eaLnBrk="1" latinLnBrk="0" hangingPunct="1">
                        <a:lnSpc>
                          <a:spcPct val="200000"/>
                        </a:lnSpc>
                        <a:spcBef>
                          <a:spcPts val="0"/>
                        </a:spcBef>
                        <a:spcAft>
                          <a:spcPts val="0"/>
                        </a:spcAft>
                      </a:pPr>
                      <a:endPar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 for Defining Chest Pain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 and 2.</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28711825"/>
                  </a:ext>
                </a:extLst>
              </a:tr>
              <a:tr h="48687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530114"/>
                  </a:ext>
                </a:extLst>
              </a:tr>
              <a:tr h="107780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initial assessment of chest pain is recommended to triage patients effectively on the basis of the likelihood that symptoms may be attributable to myocardial ischemia.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480171"/>
                  </a:ext>
                </a:extLst>
              </a:tr>
              <a:tr h="220993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Chest pain should not be described as atypical, because it is not helpful in determining the cause and can be misinterpreted as benign in nature. Instead, chest pain should be described as cardiac, possibly cardiac, or noncardiac because these terms are more specific to the potential underlying diagnosis.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2881399"/>
                  </a:ext>
                </a:extLst>
              </a:tr>
            </a:tbl>
          </a:graphicData>
        </a:graphic>
      </p:graphicFrame>
    </p:spTree>
    <p:extLst>
      <p:ext uri="{BB962C8B-B14F-4D97-AF65-F5344CB8AC3E}">
        <p14:creationId xmlns:p14="http://schemas.microsoft.com/office/powerpoint/2010/main" val="222681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E5BE54-6106-4FD4-906C-77E2F05FFDE1}"/>
              </a:ext>
            </a:extLst>
          </p:cNvPr>
          <p:cNvSpPr>
            <a:spLocks noGrp="1"/>
          </p:cNvSpPr>
          <p:nvPr>
            <p:ph type="ctrTitle"/>
          </p:nvPr>
        </p:nvSpPr>
        <p:spPr>
          <a:xfrm>
            <a:off x="2286000" y="990600"/>
            <a:ext cx="10058400" cy="914399"/>
          </a:xfrm>
        </p:spPr>
        <p:txBody>
          <a:bodyPr/>
          <a:lstStyle/>
          <a:p>
            <a:r>
              <a:rPr lang="en-US" sz="2800">
                <a:latin typeface="Lub Dub Medium" panose="020B0603030403020204" pitchFamily="34" charset="0"/>
              </a:rPr>
              <a:t>Figure 2. Index of Suspicion That Chest “Pain” Is Ischemic in Origin on the Basis of Commonly Used Descriptors.</a:t>
            </a:r>
          </a:p>
        </p:txBody>
      </p:sp>
      <p:sp>
        <p:nvSpPr>
          <p:cNvPr id="4" name="Slide Number Placeholder 3">
            <a:extLst>
              <a:ext uri="{FF2B5EF4-FFF2-40B4-BE49-F238E27FC236}">
                <a16:creationId xmlns:a16="http://schemas.microsoft.com/office/drawing/2014/main" id="{206A4392-E6CC-4B99-938F-7BB3F51B95C1}"/>
              </a:ext>
            </a:extLst>
          </p:cNvPr>
          <p:cNvSpPr>
            <a:spLocks noGrp="1"/>
          </p:cNvSpPr>
          <p:nvPr>
            <p:ph type="sldNum" sz="quarter" idx="4"/>
          </p:nvPr>
        </p:nvSpPr>
        <p:spPr/>
        <p:txBody>
          <a:bodyPr/>
          <a:lstStyle/>
          <a:p>
            <a:fld id="{01CD3B2E-BC1C-6C4D-9D91-A67B950EE325}" type="slidenum">
              <a:rPr lang="en-US" smtClean="0"/>
              <a:pPr/>
              <a:t>19</a:t>
            </a:fld>
            <a:endParaRPr lang="en-US"/>
          </a:p>
        </p:txBody>
      </p:sp>
      <p:pic>
        <p:nvPicPr>
          <p:cNvPr id="7" name="Picture 6">
            <a:extLst>
              <a:ext uri="{FF2B5EF4-FFF2-40B4-BE49-F238E27FC236}">
                <a16:creationId xmlns:a16="http://schemas.microsoft.com/office/drawing/2014/main" id="{BDDBA4B3-8C51-43D8-AFD3-6102489CD096}"/>
              </a:ext>
            </a:extLst>
          </p:cNvPr>
          <p:cNvPicPr>
            <a:picLocks noChangeAspect="1"/>
          </p:cNvPicPr>
          <p:nvPr/>
        </p:nvPicPr>
        <p:blipFill>
          <a:blip r:embed="rId2"/>
          <a:stretch>
            <a:fillRect/>
          </a:stretch>
        </p:blipFill>
        <p:spPr>
          <a:xfrm>
            <a:off x="3505200" y="2286000"/>
            <a:ext cx="7848600" cy="5232400"/>
          </a:xfrm>
          <a:prstGeom prst="rect">
            <a:avLst/>
          </a:prstGeom>
        </p:spPr>
      </p:pic>
    </p:spTree>
    <p:extLst>
      <p:ext uri="{BB962C8B-B14F-4D97-AF65-F5344CB8AC3E}">
        <p14:creationId xmlns:p14="http://schemas.microsoft.com/office/powerpoint/2010/main" val="285384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05E613-F01C-49DE-A43E-8949B21067C3}"/>
              </a:ext>
            </a:extLst>
          </p:cNvPr>
          <p:cNvSpPr>
            <a:spLocks noGrp="1"/>
          </p:cNvSpPr>
          <p:nvPr>
            <p:ph type="ctrTitle"/>
          </p:nvPr>
        </p:nvSpPr>
        <p:spPr/>
        <p:txBody>
          <a:bodyPr/>
          <a:lstStyle/>
          <a:p>
            <a:r>
              <a:rPr lang="en-US"/>
              <a:t>Citation</a:t>
            </a:r>
          </a:p>
        </p:txBody>
      </p:sp>
      <p:sp>
        <p:nvSpPr>
          <p:cNvPr id="6" name="Subtitle 4">
            <a:extLst>
              <a:ext uri="{FF2B5EF4-FFF2-40B4-BE49-F238E27FC236}">
                <a16:creationId xmlns:a16="http://schemas.microsoft.com/office/drawing/2014/main" id="{74F5721D-763D-4728-BFC6-BCEE1F6427BE}"/>
              </a:ext>
            </a:extLst>
          </p:cNvPr>
          <p:cNvSpPr>
            <a:spLocks noGrp="1"/>
          </p:cNvSpPr>
          <p:nvPr>
            <p:ph type="subTitle" idx="1"/>
          </p:nvPr>
        </p:nvSpPr>
        <p:spPr>
          <a:xfrm>
            <a:off x="412011" y="2247900"/>
            <a:ext cx="13806377" cy="4762500"/>
          </a:xfrm>
        </p:spPr>
        <p:txBody>
          <a:bodyPr/>
          <a:lstStyle/>
          <a:p>
            <a:pPr marL="0" marR="0">
              <a:lnSpc>
                <a:spcPct val="150000"/>
              </a:lnSpc>
              <a:spcBef>
                <a:spcPts val="0"/>
              </a:spcBef>
              <a:spcAft>
                <a:spcPts val="0"/>
              </a:spcAft>
            </a:pPr>
            <a:r>
              <a:rPr lang="en-US" sz="2800" dirty="0">
                <a:latin typeface="Lub Dub Medium" panose="020B0603030403020204" pitchFamily="34" charset="0"/>
              </a:rPr>
              <a:t>This slide set is adapted from the 2021 AHA/ACC Guideline for the Evaluation and Diagnosis of Chest Pain. Published online ahead of print October 29, 2021, available at: </a:t>
            </a:r>
            <a:r>
              <a:rPr lang="en-US" sz="2800" i="1" dirty="0">
                <a:latin typeface="Lub Dub Medium" panose="020B0603030403020204" pitchFamily="34" charset="0"/>
              </a:rPr>
              <a:t>Circulation</a:t>
            </a:r>
            <a:r>
              <a:rPr lang="en-US" sz="2800" i="1" dirty="0">
                <a:effectLst/>
                <a:latin typeface="Lub Dub Medium" panose="020B0603030403020204" pitchFamily="34" charset="0"/>
                <a:ea typeface="Calibri" panose="020F0502020204030204" pitchFamily="34" charset="0"/>
              </a:rPr>
              <a:t>.</a:t>
            </a:r>
            <a:r>
              <a:rPr lang="en-US" sz="2800" dirty="0">
                <a:effectLst/>
                <a:latin typeface="Lub Dub Medium" panose="020B0603030403020204" pitchFamily="34" charset="0"/>
                <a:ea typeface="Calibri" panose="020F0502020204030204" pitchFamily="34" charset="0"/>
              </a:rPr>
              <a:t> </a:t>
            </a:r>
            <a:r>
              <a:rPr lang="en-US" sz="2800" dirty="0">
                <a:effectLst/>
                <a:latin typeface="Lub Dub Medium" panose="020B0603030403020204" pitchFamily="34" charset="0"/>
                <a:ea typeface="Calibri" panose="020F0502020204030204" pitchFamily="34" charset="0"/>
                <a:hlinkClick r:id="rId2"/>
              </a:rPr>
              <a:t>https://www.ahajournals.org/doi/10.1161/CIR.0000000000001029</a:t>
            </a:r>
            <a:r>
              <a:rPr lang="en-US" sz="2800" dirty="0">
                <a:effectLst/>
                <a:latin typeface="Lub Dub Medium" panose="020B0603030403020204" pitchFamily="34" charset="0"/>
                <a:ea typeface="Calibri" panose="020F0502020204030204" pitchFamily="34" charset="0"/>
              </a:rPr>
              <a:t> </a:t>
            </a:r>
            <a:r>
              <a:rPr lang="en-US" sz="2800" dirty="0">
                <a:latin typeface="Lub Dub Medium" panose="020B0603030403020204" pitchFamily="34" charset="0"/>
              </a:rPr>
              <a:t>and </a:t>
            </a:r>
            <a:r>
              <a:rPr lang="en-US" sz="2800" i="1" dirty="0">
                <a:latin typeface="Lub Dub Medium" panose="020B0603030403020204" pitchFamily="34" charset="0"/>
              </a:rPr>
              <a:t>Journal of the American College of Cardiology</a:t>
            </a:r>
            <a:r>
              <a:rPr lang="en-US" sz="2800" dirty="0">
                <a:latin typeface="Lub Dub Medium" panose="020B0603030403020204" pitchFamily="34" charset="0"/>
              </a:rPr>
              <a:t> published online ahead of print October 29, 2021. </a:t>
            </a:r>
            <a:r>
              <a:rPr lang="en-US" sz="2800" i="1" dirty="0">
                <a:latin typeface="Lub Dub Medium" panose="020B0603030403020204" pitchFamily="34" charset="0"/>
              </a:rPr>
              <a:t>J Am Coll </a:t>
            </a:r>
            <a:r>
              <a:rPr lang="en-US" sz="2800" i="1" dirty="0" err="1">
                <a:latin typeface="Lub Dub Medium" panose="020B0603030403020204" pitchFamily="34" charset="0"/>
              </a:rPr>
              <a:t>Cardiol</a:t>
            </a:r>
            <a:r>
              <a:rPr lang="en-US" sz="2800" i="1" dirty="0">
                <a:latin typeface="Lub Dub Medium" panose="020B0603030403020204" pitchFamily="34" charset="0"/>
              </a:rPr>
              <a:t>. </a:t>
            </a:r>
            <a:r>
              <a:rPr lang="en-US" sz="2800" dirty="0">
                <a:effectLst/>
                <a:latin typeface="Lub Dub Medium" panose="020B0603030403020204" pitchFamily="34" charset="0"/>
                <a:ea typeface="Calibri" panose="020F0502020204030204" pitchFamily="34" charset="0"/>
                <a:hlinkClick r:id="rId3"/>
              </a:rPr>
              <a:t>https://doi.org/10.1016/j.jacc.2021.07.053</a:t>
            </a:r>
            <a:endParaRPr lang="en-US" sz="2800" dirty="0">
              <a:effectLst/>
              <a:latin typeface="Lub Dub Medium" panose="020B0603030403020204" pitchFamily="34" charset="0"/>
              <a:ea typeface="Calibri" panose="020F0502020204030204" pitchFamily="34" charset="0"/>
            </a:endParaRPr>
          </a:p>
          <a:p>
            <a:pPr marL="0" marR="0">
              <a:lnSpc>
                <a:spcPct val="150000"/>
              </a:lnSpc>
              <a:spcBef>
                <a:spcPts val="0"/>
              </a:spcBef>
              <a:spcAft>
                <a:spcPts val="0"/>
              </a:spcAft>
            </a:pPr>
            <a:endParaRPr lang="en-US" sz="2800" dirty="0">
              <a:latin typeface="Lub Dub Medium" panose="020B0603030403020204" pitchFamily="34" charset="0"/>
            </a:endParaRPr>
          </a:p>
        </p:txBody>
      </p:sp>
    </p:spTree>
    <p:extLst>
      <p:ext uri="{BB962C8B-B14F-4D97-AF65-F5344CB8AC3E}">
        <p14:creationId xmlns:p14="http://schemas.microsoft.com/office/powerpoint/2010/main" val="4180885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055C9F-359D-4419-9246-D7E8B6B10D89}"/>
              </a:ext>
            </a:extLst>
          </p:cNvPr>
          <p:cNvSpPr>
            <a:spLocks noGrp="1"/>
          </p:cNvSpPr>
          <p:nvPr>
            <p:ph type="sldNum" sz="quarter" idx="4"/>
          </p:nvPr>
        </p:nvSpPr>
        <p:spPr/>
        <p:txBody>
          <a:bodyPr/>
          <a:lstStyle/>
          <a:p>
            <a:fld id="{01CD3B2E-BC1C-6C4D-9D91-A67B950EE325}" type="slidenum">
              <a:rPr lang="en-US" smtClean="0"/>
              <a:pPr/>
              <a:t>20</a:t>
            </a:fld>
            <a:endParaRPr lang="en-US"/>
          </a:p>
        </p:txBody>
      </p:sp>
      <p:sp>
        <p:nvSpPr>
          <p:cNvPr id="6" name="TextBox 5">
            <a:extLst>
              <a:ext uri="{FF2B5EF4-FFF2-40B4-BE49-F238E27FC236}">
                <a16:creationId xmlns:a16="http://schemas.microsoft.com/office/drawing/2014/main" id="{EBE00AC1-5D92-465C-ABC6-284E8A81B183}"/>
              </a:ext>
            </a:extLst>
          </p:cNvPr>
          <p:cNvSpPr txBox="1"/>
          <p:nvPr/>
        </p:nvSpPr>
        <p:spPr>
          <a:xfrm>
            <a:off x="4610100" y="3505200"/>
            <a:ext cx="5410200" cy="830997"/>
          </a:xfrm>
          <a:prstGeom prst="rect">
            <a:avLst/>
          </a:prstGeom>
          <a:noFill/>
        </p:spPr>
        <p:txBody>
          <a:bodyPr wrap="square">
            <a:spAutoFit/>
          </a:bodyPr>
          <a:lstStyle/>
          <a:p>
            <a:r>
              <a:rPr lang="en-US" sz="4800" b="1">
                <a:latin typeface="Lub Dub Medium" panose="020B0603030403020204" pitchFamily="34" charset="0"/>
              </a:rPr>
              <a:t>Initial Evaluation </a:t>
            </a:r>
          </a:p>
        </p:txBody>
      </p:sp>
    </p:spTree>
    <p:extLst>
      <p:ext uri="{BB962C8B-B14F-4D97-AF65-F5344CB8AC3E}">
        <p14:creationId xmlns:p14="http://schemas.microsoft.com/office/powerpoint/2010/main" val="2529598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5EDEBFC-FD51-4619-85C1-BBBAB8F277CF}"/>
              </a:ext>
            </a:extLst>
          </p:cNvPr>
          <p:cNvSpPr>
            <a:spLocks noGrp="1"/>
          </p:cNvSpPr>
          <p:nvPr>
            <p:ph type="subTitle" idx="1"/>
          </p:nvPr>
        </p:nvSpPr>
        <p:spPr>
          <a:xfrm>
            <a:off x="4972049" y="1143000"/>
            <a:ext cx="4686300" cy="572937"/>
          </a:xfrm>
        </p:spPr>
        <p:txBody>
          <a:bodyPr/>
          <a:lstStyle/>
          <a:p>
            <a:pPr algn="ctr"/>
            <a:r>
              <a:rPr lang="en-US" sz="3600" b="1"/>
              <a:t>History</a:t>
            </a:r>
          </a:p>
        </p:txBody>
      </p:sp>
      <p:sp>
        <p:nvSpPr>
          <p:cNvPr id="4" name="Slide Number Placeholder 3">
            <a:extLst>
              <a:ext uri="{FF2B5EF4-FFF2-40B4-BE49-F238E27FC236}">
                <a16:creationId xmlns:a16="http://schemas.microsoft.com/office/drawing/2014/main" id="{58F25333-2172-4C4E-A6A8-967639160857}"/>
              </a:ext>
            </a:extLst>
          </p:cNvPr>
          <p:cNvSpPr>
            <a:spLocks noGrp="1"/>
          </p:cNvSpPr>
          <p:nvPr>
            <p:ph type="sldNum" sz="quarter" idx="4"/>
          </p:nvPr>
        </p:nvSpPr>
        <p:spPr/>
        <p:txBody>
          <a:bodyPr/>
          <a:lstStyle/>
          <a:p>
            <a:fld id="{01CD3B2E-BC1C-6C4D-9D91-A67B950EE325}" type="slidenum">
              <a:rPr lang="en-US" smtClean="0"/>
              <a:pPr/>
              <a:t>21</a:t>
            </a:fld>
            <a:endParaRPr lang="en-US"/>
          </a:p>
        </p:txBody>
      </p:sp>
      <p:graphicFrame>
        <p:nvGraphicFramePr>
          <p:cNvPr id="8" name="Table 7">
            <a:extLst>
              <a:ext uri="{FF2B5EF4-FFF2-40B4-BE49-F238E27FC236}">
                <a16:creationId xmlns:a16="http://schemas.microsoft.com/office/drawing/2014/main" id="{29A13855-A7CE-4310-B683-87213A14F4C0}"/>
              </a:ext>
            </a:extLst>
          </p:cNvPr>
          <p:cNvGraphicFramePr>
            <a:graphicFrameLocks noGrp="1"/>
          </p:cNvGraphicFramePr>
          <p:nvPr>
            <p:extLst>
              <p:ext uri="{D42A27DB-BD31-4B8C-83A1-F6EECF244321}">
                <p14:modId xmlns:p14="http://schemas.microsoft.com/office/powerpoint/2010/main" val="2368643912"/>
              </p:ext>
            </p:extLst>
          </p:nvPr>
        </p:nvGraphicFramePr>
        <p:xfrm>
          <a:off x="3043012" y="2362200"/>
          <a:ext cx="8544375" cy="3810001"/>
        </p:xfrm>
        <a:graphic>
          <a:graphicData uri="http://schemas.openxmlformats.org/drawingml/2006/table">
            <a:tbl>
              <a:tblPr firstRow="1" firstCol="1" bandRow="1"/>
              <a:tblGrid>
                <a:gridCol w="833931">
                  <a:extLst>
                    <a:ext uri="{9D8B030D-6E8A-4147-A177-3AD203B41FA5}">
                      <a16:colId xmlns:a16="http://schemas.microsoft.com/office/drawing/2014/main" val="2171141310"/>
                    </a:ext>
                  </a:extLst>
                </a:gridCol>
                <a:gridCol w="833931">
                  <a:extLst>
                    <a:ext uri="{9D8B030D-6E8A-4147-A177-3AD203B41FA5}">
                      <a16:colId xmlns:a16="http://schemas.microsoft.com/office/drawing/2014/main" val="1464445842"/>
                    </a:ext>
                  </a:extLst>
                </a:gridCol>
                <a:gridCol w="6876513">
                  <a:extLst>
                    <a:ext uri="{9D8B030D-6E8A-4147-A177-3AD203B41FA5}">
                      <a16:colId xmlns:a16="http://schemas.microsoft.com/office/drawing/2014/main" val="3542087627"/>
                    </a:ext>
                  </a:extLst>
                </a:gridCol>
              </a:tblGrid>
              <a:tr h="710905">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 for History</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90501934"/>
                  </a:ext>
                </a:extLst>
              </a:tr>
              <a:tr h="71090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530975"/>
                  </a:ext>
                </a:extLst>
              </a:tr>
              <a:tr h="238819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chest pain, a focused history that includes characteristics and duration of symptoms relative to presentation as well as associated features, and cardiovascular risk factor assessment should be obtained.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473344"/>
                  </a:ext>
                </a:extLst>
              </a:tr>
            </a:tbl>
          </a:graphicData>
        </a:graphic>
      </p:graphicFrame>
    </p:spTree>
    <p:extLst>
      <p:ext uri="{BB962C8B-B14F-4D97-AF65-F5344CB8AC3E}">
        <p14:creationId xmlns:p14="http://schemas.microsoft.com/office/powerpoint/2010/main" val="3789095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3A35C8-0A0F-4572-9E7D-74929DD8573D}"/>
              </a:ext>
            </a:extLst>
          </p:cNvPr>
          <p:cNvSpPr>
            <a:spLocks noGrp="1"/>
          </p:cNvSpPr>
          <p:nvPr>
            <p:ph type="ctrTitle"/>
          </p:nvPr>
        </p:nvSpPr>
        <p:spPr>
          <a:xfrm>
            <a:off x="876298" y="853441"/>
            <a:ext cx="12877800" cy="914399"/>
          </a:xfrm>
        </p:spPr>
        <p:txBody>
          <a:bodyPr/>
          <a:lstStyle/>
          <a:p>
            <a:pPr algn="ctr"/>
            <a:r>
              <a:rPr lang="en-US" sz="2800">
                <a:latin typeface="Lub Dub Medium" panose="020B0603030403020204" pitchFamily="34" charset="0"/>
              </a:rPr>
              <a:t>Figure 3. Top 10 Causes of Chest Pain in the ED Based on Age </a:t>
            </a:r>
            <a:br>
              <a:rPr lang="en-US" sz="2800">
                <a:latin typeface="Lub Dub Medium" panose="020B0603030403020204" pitchFamily="34" charset="0"/>
              </a:rPr>
            </a:br>
            <a:r>
              <a:rPr lang="en-US" sz="2800">
                <a:latin typeface="Lub Dub Medium" panose="020B0603030403020204" pitchFamily="34" charset="0"/>
              </a:rPr>
              <a:t>(Weighted Percentage).</a:t>
            </a:r>
          </a:p>
        </p:txBody>
      </p:sp>
      <p:sp>
        <p:nvSpPr>
          <p:cNvPr id="4" name="Slide Number Placeholder 3">
            <a:extLst>
              <a:ext uri="{FF2B5EF4-FFF2-40B4-BE49-F238E27FC236}">
                <a16:creationId xmlns:a16="http://schemas.microsoft.com/office/drawing/2014/main" id="{2F393F48-ED41-4702-B63F-3FAB4D4412ED}"/>
              </a:ext>
            </a:extLst>
          </p:cNvPr>
          <p:cNvSpPr>
            <a:spLocks noGrp="1"/>
          </p:cNvSpPr>
          <p:nvPr>
            <p:ph type="sldNum" sz="quarter" idx="4"/>
          </p:nvPr>
        </p:nvSpPr>
        <p:spPr/>
        <p:txBody>
          <a:bodyPr/>
          <a:lstStyle/>
          <a:p>
            <a:fld id="{01CD3B2E-BC1C-6C4D-9D91-A67B950EE325}" type="slidenum">
              <a:rPr lang="en-US" smtClean="0"/>
              <a:pPr/>
              <a:t>22</a:t>
            </a:fld>
            <a:endParaRPr lang="en-US"/>
          </a:p>
        </p:txBody>
      </p:sp>
      <p:pic>
        <p:nvPicPr>
          <p:cNvPr id="7" name="Picture 6">
            <a:extLst>
              <a:ext uri="{FF2B5EF4-FFF2-40B4-BE49-F238E27FC236}">
                <a16:creationId xmlns:a16="http://schemas.microsoft.com/office/drawing/2014/main" id="{D3258585-B474-4030-863F-C28619E59547}"/>
              </a:ext>
            </a:extLst>
          </p:cNvPr>
          <p:cNvPicPr>
            <a:picLocks noChangeAspect="1"/>
          </p:cNvPicPr>
          <p:nvPr/>
        </p:nvPicPr>
        <p:blipFill>
          <a:blip r:embed="rId2"/>
          <a:stretch>
            <a:fillRect/>
          </a:stretch>
        </p:blipFill>
        <p:spPr>
          <a:xfrm>
            <a:off x="2257424" y="1981199"/>
            <a:ext cx="10115549" cy="5394960"/>
          </a:xfrm>
          <a:prstGeom prst="rect">
            <a:avLst/>
          </a:prstGeom>
        </p:spPr>
      </p:pic>
      <p:sp>
        <p:nvSpPr>
          <p:cNvPr id="12" name="TextBox 11">
            <a:extLst>
              <a:ext uri="{FF2B5EF4-FFF2-40B4-BE49-F238E27FC236}">
                <a16:creationId xmlns:a16="http://schemas.microsoft.com/office/drawing/2014/main" id="{AC1DA42D-5140-456C-A5E3-C1E24AF10E2F}"/>
              </a:ext>
            </a:extLst>
          </p:cNvPr>
          <p:cNvSpPr txBox="1"/>
          <p:nvPr/>
        </p:nvSpPr>
        <p:spPr>
          <a:xfrm>
            <a:off x="2257424" y="7237659"/>
            <a:ext cx="3657600" cy="276999"/>
          </a:xfrm>
          <a:prstGeom prst="rect">
            <a:avLst/>
          </a:prstGeom>
          <a:noFill/>
        </p:spPr>
        <p:txBody>
          <a:bodyPr wrap="square">
            <a:spAutoFit/>
          </a:bodyPr>
          <a:lstStyle/>
          <a:p>
            <a:r>
              <a:rPr lang="en-US" sz="1200">
                <a:latin typeface="Lub Dub Medium" panose="020B0603030403020204" pitchFamily="34" charset="0"/>
              </a:rPr>
              <a:t>Created using data from Hsia RY, et al. (3).</a:t>
            </a:r>
          </a:p>
        </p:txBody>
      </p:sp>
    </p:spTree>
    <p:extLst>
      <p:ext uri="{BB962C8B-B14F-4D97-AF65-F5344CB8AC3E}">
        <p14:creationId xmlns:p14="http://schemas.microsoft.com/office/powerpoint/2010/main" val="3508775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66A1E3C-8240-4292-80B0-0DE55A8F2DAE}"/>
              </a:ext>
            </a:extLst>
          </p:cNvPr>
          <p:cNvSpPr>
            <a:spLocks noGrp="1"/>
          </p:cNvSpPr>
          <p:nvPr>
            <p:ph type="subTitle" idx="1"/>
          </p:nvPr>
        </p:nvSpPr>
        <p:spPr>
          <a:xfrm>
            <a:off x="2762250" y="724060"/>
            <a:ext cx="9105900" cy="572937"/>
          </a:xfrm>
        </p:spPr>
        <p:txBody>
          <a:bodyPr/>
          <a:lstStyle/>
          <a:p>
            <a:pPr algn="ctr"/>
            <a:r>
              <a:rPr lang="en-US" sz="2800" b="1"/>
              <a:t>Table 3. Chest Pain Characteristics and Corresponding Causes</a:t>
            </a:r>
          </a:p>
        </p:txBody>
      </p:sp>
      <p:sp>
        <p:nvSpPr>
          <p:cNvPr id="4" name="Slide Number Placeholder 3">
            <a:extLst>
              <a:ext uri="{FF2B5EF4-FFF2-40B4-BE49-F238E27FC236}">
                <a16:creationId xmlns:a16="http://schemas.microsoft.com/office/drawing/2014/main" id="{E74ACC3C-AF55-42A3-9CA1-B96A1CBF53D9}"/>
              </a:ext>
            </a:extLst>
          </p:cNvPr>
          <p:cNvSpPr>
            <a:spLocks noGrp="1"/>
          </p:cNvSpPr>
          <p:nvPr>
            <p:ph type="sldNum" sz="quarter" idx="4"/>
          </p:nvPr>
        </p:nvSpPr>
        <p:spPr/>
        <p:txBody>
          <a:bodyPr/>
          <a:lstStyle/>
          <a:p>
            <a:fld id="{01CD3B2E-BC1C-6C4D-9D91-A67B950EE325}" type="slidenum">
              <a:rPr lang="en-US" smtClean="0"/>
              <a:pPr/>
              <a:t>23</a:t>
            </a:fld>
            <a:endParaRPr lang="en-US"/>
          </a:p>
        </p:txBody>
      </p:sp>
      <p:graphicFrame>
        <p:nvGraphicFramePr>
          <p:cNvPr id="11" name="Table 10">
            <a:extLst>
              <a:ext uri="{FF2B5EF4-FFF2-40B4-BE49-F238E27FC236}">
                <a16:creationId xmlns:a16="http://schemas.microsoft.com/office/drawing/2014/main" id="{3E5E715A-CD84-405F-9C35-9E5D2CBE7CFB}"/>
              </a:ext>
            </a:extLst>
          </p:cNvPr>
          <p:cNvGraphicFramePr>
            <a:graphicFrameLocks noGrp="1"/>
          </p:cNvGraphicFramePr>
          <p:nvPr>
            <p:extLst>
              <p:ext uri="{D42A27DB-BD31-4B8C-83A1-F6EECF244321}">
                <p14:modId xmlns:p14="http://schemas.microsoft.com/office/powerpoint/2010/main" val="554440670"/>
              </p:ext>
            </p:extLst>
          </p:nvPr>
        </p:nvGraphicFramePr>
        <p:xfrm>
          <a:off x="1333500" y="1761366"/>
          <a:ext cx="12344400" cy="4348205"/>
        </p:xfrm>
        <a:graphic>
          <a:graphicData uri="http://schemas.openxmlformats.org/drawingml/2006/table">
            <a:tbl>
              <a:tblPr/>
              <a:tblGrid>
                <a:gridCol w="12344400">
                  <a:extLst>
                    <a:ext uri="{9D8B030D-6E8A-4147-A177-3AD203B41FA5}">
                      <a16:colId xmlns:a16="http://schemas.microsoft.com/office/drawing/2014/main" val="1943495909"/>
                    </a:ext>
                  </a:extLst>
                </a:gridCol>
              </a:tblGrid>
              <a:tr h="304800">
                <a:tc>
                  <a:txBody>
                    <a:bodyPr/>
                    <a:lstStyle/>
                    <a:p>
                      <a:pPr marL="0" marR="0" algn="l">
                        <a:lnSpc>
                          <a:spcPct val="20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Nature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192756"/>
                  </a:ext>
                </a:extLst>
              </a:tr>
              <a:tr h="822653">
                <a:tc>
                  <a:txBody>
                    <a:bodyPr/>
                    <a:lstStyle/>
                    <a:p>
                      <a:pPr marL="21399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Anginal symptoms are perceived as retrosternal chest discomfort (e.g., pain, discomfort, heaviness, tightness, pressure, constriction, squeezing) (</a:t>
                      </a:r>
                      <a:r>
                        <a:rPr lang="en-US" sz="14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ction="ppaction://hlinkfile"/>
                        </a:rPr>
                        <a:t>Section 1.4.2</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Defining Chest Pain).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497344"/>
                  </a:ext>
                </a:extLst>
              </a:tr>
              <a:tr h="822653">
                <a:tc>
                  <a:txBody>
                    <a:bodyPr/>
                    <a:lstStyle/>
                    <a:p>
                      <a:pPr marL="21399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Sharp chest pain that increases with inspiration and lying supine is unlikely related to ischemic heart disease (e.g., these symptoms usually occur with acute pericarditis).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0441894"/>
                  </a:ext>
                </a:extLst>
              </a:tr>
              <a:tr h="377429">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Onset and duration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337982"/>
                  </a:ext>
                </a:extLst>
              </a:tr>
              <a:tr h="377429">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Anginal symptoms gradually build in intensity over a few minutes.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39096"/>
                  </a:ext>
                </a:extLst>
              </a:tr>
              <a:tr h="822653">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Sudden onset of ripping chest pain (with radiation to the upper or lower back) is unlikely to be anginal and is suspicious of an acute aortic syndrome.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885857"/>
                  </a:ext>
                </a:extLst>
              </a:tr>
              <a:tr h="386199">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Fleeting chest pain—of few seconds’ duration—is unlikely to be related to ischemic heart disease.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762636"/>
                  </a:ext>
                </a:extLst>
              </a:tr>
              <a:tr h="377429">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Location and radiation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575633"/>
                  </a:ext>
                </a:extLst>
              </a:tr>
            </a:tbl>
          </a:graphicData>
        </a:graphic>
      </p:graphicFrame>
      <p:graphicFrame>
        <p:nvGraphicFramePr>
          <p:cNvPr id="13" name="Table 12">
            <a:extLst>
              <a:ext uri="{FF2B5EF4-FFF2-40B4-BE49-F238E27FC236}">
                <a16:creationId xmlns:a16="http://schemas.microsoft.com/office/drawing/2014/main" id="{6555B0F8-601A-427D-A3A7-0A732034AEFD}"/>
              </a:ext>
            </a:extLst>
          </p:cNvPr>
          <p:cNvGraphicFramePr>
            <a:graphicFrameLocks noGrp="1"/>
          </p:cNvGraphicFramePr>
          <p:nvPr>
            <p:extLst>
              <p:ext uri="{D42A27DB-BD31-4B8C-83A1-F6EECF244321}">
                <p14:modId xmlns:p14="http://schemas.microsoft.com/office/powerpoint/2010/main" val="1811534124"/>
              </p:ext>
            </p:extLst>
          </p:nvPr>
        </p:nvGraphicFramePr>
        <p:xfrm>
          <a:off x="1333500" y="6109571"/>
          <a:ext cx="12344400" cy="750837"/>
        </p:xfrm>
        <a:graphic>
          <a:graphicData uri="http://schemas.openxmlformats.org/drawingml/2006/table">
            <a:tbl>
              <a:tblPr/>
              <a:tblGrid>
                <a:gridCol w="12344400">
                  <a:extLst>
                    <a:ext uri="{9D8B030D-6E8A-4147-A177-3AD203B41FA5}">
                      <a16:colId xmlns:a16="http://schemas.microsoft.com/office/drawing/2014/main" val="3291438556"/>
                    </a:ext>
                  </a:extLst>
                </a:gridCol>
              </a:tblGrid>
              <a:tr h="750837">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Pain that can be localized to a very limited area and pain radiating to below the umbilicus or hip are unlikely related to myocardial ischemia.</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388201"/>
                  </a:ext>
                </a:extLst>
              </a:tr>
            </a:tbl>
          </a:graphicData>
        </a:graphic>
      </p:graphicFrame>
    </p:spTree>
    <p:extLst>
      <p:ext uri="{BB962C8B-B14F-4D97-AF65-F5344CB8AC3E}">
        <p14:creationId xmlns:p14="http://schemas.microsoft.com/office/powerpoint/2010/main" val="153501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66A1E3C-8240-4292-80B0-0DE55A8F2DAE}"/>
              </a:ext>
            </a:extLst>
          </p:cNvPr>
          <p:cNvSpPr>
            <a:spLocks noGrp="1"/>
          </p:cNvSpPr>
          <p:nvPr>
            <p:ph type="subTitle" idx="1"/>
          </p:nvPr>
        </p:nvSpPr>
        <p:spPr>
          <a:xfrm>
            <a:off x="2381250" y="228600"/>
            <a:ext cx="9867900" cy="572937"/>
          </a:xfrm>
        </p:spPr>
        <p:txBody>
          <a:bodyPr/>
          <a:lstStyle/>
          <a:p>
            <a:pPr algn="ctr"/>
            <a:r>
              <a:rPr lang="en-US" sz="2800" b="1"/>
              <a:t>Table 3. Chest Pain Characteristics and Corresponding Causes (con’t.)</a:t>
            </a:r>
          </a:p>
        </p:txBody>
      </p:sp>
      <p:sp>
        <p:nvSpPr>
          <p:cNvPr id="4" name="Slide Number Placeholder 3">
            <a:extLst>
              <a:ext uri="{FF2B5EF4-FFF2-40B4-BE49-F238E27FC236}">
                <a16:creationId xmlns:a16="http://schemas.microsoft.com/office/drawing/2014/main" id="{E74ACC3C-AF55-42A3-9CA1-B96A1CBF53D9}"/>
              </a:ext>
            </a:extLst>
          </p:cNvPr>
          <p:cNvSpPr>
            <a:spLocks noGrp="1"/>
          </p:cNvSpPr>
          <p:nvPr>
            <p:ph type="sldNum" sz="quarter" idx="4"/>
          </p:nvPr>
        </p:nvSpPr>
        <p:spPr/>
        <p:txBody>
          <a:bodyPr/>
          <a:lstStyle/>
          <a:p>
            <a:fld id="{01CD3B2E-BC1C-6C4D-9D91-A67B950EE325}" type="slidenum">
              <a:rPr lang="en-US" smtClean="0"/>
              <a:pPr/>
              <a:t>24</a:t>
            </a:fld>
            <a:endParaRPr lang="en-US"/>
          </a:p>
        </p:txBody>
      </p:sp>
      <p:graphicFrame>
        <p:nvGraphicFramePr>
          <p:cNvPr id="14" name="Table 13">
            <a:extLst>
              <a:ext uri="{FF2B5EF4-FFF2-40B4-BE49-F238E27FC236}">
                <a16:creationId xmlns:a16="http://schemas.microsoft.com/office/drawing/2014/main" id="{0DDDF1F5-218E-4ABA-A89B-5E1E2B87CEB8}"/>
              </a:ext>
            </a:extLst>
          </p:cNvPr>
          <p:cNvGraphicFramePr>
            <a:graphicFrameLocks noGrp="1"/>
          </p:cNvGraphicFramePr>
          <p:nvPr>
            <p:extLst>
              <p:ext uri="{D42A27DB-BD31-4B8C-83A1-F6EECF244321}">
                <p14:modId xmlns:p14="http://schemas.microsoft.com/office/powerpoint/2010/main" val="181718632"/>
              </p:ext>
            </p:extLst>
          </p:nvPr>
        </p:nvGraphicFramePr>
        <p:xfrm>
          <a:off x="2057400" y="1295400"/>
          <a:ext cx="11506200" cy="5947259"/>
        </p:xfrm>
        <a:graphic>
          <a:graphicData uri="http://schemas.openxmlformats.org/drawingml/2006/table">
            <a:tbl>
              <a:tblPr/>
              <a:tblGrid>
                <a:gridCol w="11506200">
                  <a:extLst>
                    <a:ext uri="{9D8B030D-6E8A-4147-A177-3AD203B41FA5}">
                      <a16:colId xmlns:a16="http://schemas.microsoft.com/office/drawing/2014/main" val="3335363787"/>
                    </a:ext>
                  </a:extLst>
                </a:gridCol>
              </a:tblGrid>
              <a:tr h="287125">
                <a:tc>
                  <a:txBody>
                    <a:bodyPr/>
                    <a:lstStyle/>
                    <a:p>
                      <a:pPr marL="0" marR="0" algn="l">
                        <a:lnSpc>
                          <a:spcPct val="20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Severity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481716"/>
                  </a:ext>
                </a:extLst>
              </a:tr>
              <a:tr h="964651">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Ripping chest pain (“worse chest pain of my life”), especially when sudden in onset and occurring in a hypertensive patient, or with a known bicuspid aortic valve or aortic dilation, is suspicious of an acute aortic syndrome (e.g., aortic dissection).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629695"/>
                  </a:ext>
                </a:extLst>
              </a:tr>
              <a:tr h="287125">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Precipitating factors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651961"/>
                  </a:ext>
                </a:extLst>
              </a:tr>
              <a:tr h="287125">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Physical exercise or emotional stress are common triggers of anginal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590455"/>
                  </a:ext>
                </a:extLst>
              </a:tr>
              <a:tr h="433029">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Occurrence at rest or with minimal exertion associated with anginal symptoms usually indicates ACS.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809328"/>
                  </a:ext>
                </a:extLst>
              </a:tr>
              <a:tr h="287125">
                <a:tc>
                  <a:txBody>
                    <a:bodyPr/>
                    <a:lstStyle/>
                    <a:p>
                      <a:pPr marL="228600"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Positional chest pain is usually nonischemic (e.g., musculoskeletal).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128419"/>
                  </a:ext>
                </a:extLst>
              </a:tr>
              <a:tr h="287125">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Relieving factors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797674"/>
                  </a:ext>
                </a:extLst>
              </a:tr>
              <a:tr h="625888">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Relief with nitroglycerin is not necessarily diagnostic of myocardial ischemia and should not be used as a diagnostic criterion.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605373"/>
                  </a:ext>
                </a:extLst>
              </a:tr>
              <a:tr h="287125">
                <a:tc>
                  <a:txBody>
                    <a:bodyPr/>
                    <a:lstStyle/>
                    <a:p>
                      <a:pPr marL="0" marR="0" algn="l">
                        <a:lnSpc>
                          <a:spcPct val="200000"/>
                        </a:lnSpc>
                        <a:spcBef>
                          <a:spcPts val="0"/>
                        </a:spcBef>
                        <a:spcAft>
                          <a:spcPts val="0"/>
                        </a:spcAft>
                      </a:pPr>
                      <a:r>
                        <a:rPr lang="en-US" sz="1400" b="1">
                          <a:effectLst/>
                          <a:latin typeface="Times New Roman" panose="02020603050405020304" pitchFamily="18" charset="0"/>
                          <a:ea typeface="Times New Roman" panose="02020603050405020304" pitchFamily="18" charset="0"/>
                          <a:cs typeface="Times New Roman" panose="02020603050405020304" pitchFamily="18" charset="0"/>
                        </a:rPr>
                        <a:t>Associated symptoms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637534"/>
                  </a:ext>
                </a:extLst>
              </a:tr>
              <a:tr h="964651">
                <a:tc>
                  <a:txBody>
                    <a:bodyPr/>
                    <a:lstStyle/>
                    <a:p>
                      <a:pPr marL="271145" marR="0" algn="l">
                        <a:lnSpc>
                          <a:spcPct val="200000"/>
                        </a:lnSpc>
                        <a:spcBef>
                          <a:spcPts val="0"/>
                        </a:spcBef>
                        <a:spcAft>
                          <a:spcPts val="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Common symptoms associated with myocardial ischemia include, but are not limited to, dyspnea, palpitations, diaphoresis, lightheadedness, presyncope or syncope, upper abdominal pain, or heartburn unrelated to meals and nausea or vomiting.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862927"/>
                  </a:ext>
                </a:extLst>
              </a:tr>
              <a:tr h="625888">
                <a:tc>
                  <a:txBody>
                    <a:bodyPr/>
                    <a:lstStyle/>
                    <a:p>
                      <a:pPr marL="271145" marR="0" algn="l">
                        <a:lnSpc>
                          <a:spcPct val="200000"/>
                        </a:lnSpc>
                        <a:spcBef>
                          <a:spcPts val="0"/>
                        </a:spcBef>
                        <a:spcAft>
                          <a:spcPts val="0"/>
                        </a:spcAft>
                      </a:pPr>
                      <a:r>
                        <a:rPr lang="en-US"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Symptoms on the left or right side of the chest, stabbing, sharp pain, or discomfort in the throat or abdomen may occur in patients with diabetes, women, and elderly patients.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848" marR="688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958353"/>
                  </a:ext>
                </a:extLst>
              </a:tr>
            </a:tbl>
          </a:graphicData>
        </a:graphic>
      </p:graphicFrame>
      <p:sp>
        <p:nvSpPr>
          <p:cNvPr id="7" name="TextBox 6">
            <a:extLst>
              <a:ext uri="{FF2B5EF4-FFF2-40B4-BE49-F238E27FC236}">
                <a16:creationId xmlns:a16="http://schemas.microsoft.com/office/drawing/2014/main" id="{CC26E92A-B8CA-4F3A-BB81-B0927298E4D9}"/>
              </a:ext>
            </a:extLst>
          </p:cNvPr>
          <p:cNvSpPr txBox="1"/>
          <p:nvPr/>
        </p:nvSpPr>
        <p:spPr>
          <a:xfrm>
            <a:off x="2057400" y="7256536"/>
            <a:ext cx="3352800" cy="307777"/>
          </a:xfrm>
          <a:prstGeom prst="rect">
            <a:avLst/>
          </a:prstGeom>
          <a:noFill/>
        </p:spPr>
        <p:txBody>
          <a:bodyPr wrap="square">
            <a:spAutoFit/>
          </a:bodyPr>
          <a:lstStyle/>
          <a:p>
            <a:r>
              <a:rPr lang="en-US" sz="1400" dirty="0"/>
              <a:t>ACS indicates acute coronary syndrome.</a:t>
            </a:r>
          </a:p>
        </p:txBody>
      </p:sp>
    </p:spTree>
    <p:extLst>
      <p:ext uri="{BB962C8B-B14F-4D97-AF65-F5344CB8AC3E}">
        <p14:creationId xmlns:p14="http://schemas.microsoft.com/office/powerpoint/2010/main" val="1681325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048000" y="381000"/>
            <a:ext cx="8343900" cy="572937"/>
          </a:xfrm>
        </p:spPr>
        <p:txBody>
          <a:bodyPr/>
          <a:lstStyle/>
          <a:p>
            <a:pPr algn="ctr"/>
            <a:r>
              <a:rPr lang="en-US" sz="3600" b="1"/>
              <a:t>A Focus on the Uniqueness of Chest Pain in Women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25</a:t>
            </a:fld>
            <a:endParaRPr lang="en-US"/>
          </a:p>
        </p:txBody>
      </p:sp>
      <p:graphicFrame>
        <p:nvGraphicFramePr>
          <p:cNvPr id="3" name="Table 2">
            <a:extLst>
              <a:ext uri="{FF2B5EF4-FFF2-40B4-BE49-F238E27FC236}">
                <a16:creationId xmlns:a16="http://schemas.microsoft.com/office/drawing/2014/main" id="{3595D38E-870A-42AE-94FE-38F287278C34}"/>
              </a:ext>
            </a:extLst>
          </p:cNvPr>
          <p:cNvGraphicFramePr>
            <a:graphicFrameLocks noGrp="1"/>
          </p:cNvGraphicFramePr>
          <p:nvPr>
            <p:extLst>
              <p:ext uri="{D42A27DB-BD31-4B8C-83A1-F6EECF244321}">
                <p14:modId xmlns:p14="http://schemas.microsoft.com/office/powerpoint/2010/main" val="1734030207"/>
              </p:ext>
            </p:extLst>
          </p:nvPr>
        </p:nvGraphicFramePr>
        <p:xfrm>
          <a:off x="1956364" y="1905000"/>
          <a:ext cx="10717671" cy="5029200"/>
        </p:xfrm>
        <a:graphic>
          <a:graphicData uri="http://schemas.openxmlformats.org/drawingml/2006/table">
            <a:tbl>
              <a:tblPr firstRow="1" firstCol="1" bandRow="1"/>
              <a:tblGrid>
                <a:gridCol w="1054787">
                  <a:extLst>
                    <a:ext uri="{9D8B030D-6E8A-4147-A177-3AD203B41FA5}">
                      <a16:colId xmlns:a16="http://schemas.microsoft.com/office/drawing/2014/main" val="1723345438"/>
                    </a:ext>
                  </a:extLst>
                </a:gridCol>
                <a:gridCol w="1054787">
                  <a:extLst>
                    <a:ext uri="{9D8B030D-6E8A-4147-A177-3AD203B41FA5}">
                      <a16:colId xmlns:a16="http://schemas.microsoft.com/office/drawing/2014/main" val="1452390994"/>
                    </a:ext>
                  </a:extLst>
                </a:gridCol>
                <a:gridCol w="8608097">
                  <a:extLst>
                    <a:ext uri="{9D8B030D-6E8A-4147-A177-3AD203B41FA5}">
                      <a16:colId xmlns:a16="http://schemas.microsoft.com/office/drawing/2014/main" val="1625909228"/>
                    </a:ext>
                  </a:extLst>
                </a:gridCol>
              </a:tblGrid>
              <a:tr h="1719168">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 Focus on the Uniqueness of Chest Pain in Women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3 and 4.</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11916653"/>
                  </a:ext>
                </a:extLst>
              </a:tr>
              <a:tr h="51172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989262"/>
                  </a:ext>
                </a:extLst>
              </a:tr>
              <a:tr h="168286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6"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Women who present with chest pain are at risk for underdiagnosis, and potential cardiac causes should always be considered.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5917330"/>
                  </a:ext>
                </a:extLst>
              </a:tr>
              <a:tr h="111544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women presenting with chest pain, it is recommended to obtain a history that emphasizes accompanying symptoms that are more common in women with ACS.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258196"/>
                  </a:ext>
                </a:extLst>
              </a:tr>
            </a:tbl>
          </a:graphicData>
        </a:graphic>
      </p:graphicFrame>
    </p:spTree>
    <p:extLst>
      <p:ext uri="{BB962C8B-B14F-4D97-AF65-F5344CB8AC3E}">
        <p14:creationId xmlns:p14="http://schemas.microsoft.com/office/powerpoint/2010/main" val="96381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257550" y="1073099"/>
            <a:ext cx="8115300" cy="572937"/>
          </a:xfrm>
        </p:spPr>
        <p:txBody>
          <a:bodyPr/>
          <a:lstStyle/>
          <a:p>
            <a:pPr algn="ctr"/>
            <a:r>
              <a:rPr lang="en-US" sz="3600" b="1"/>
              <a:t>Considerations for Older Patients With Chest Pain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26</a:t>
            </a:fld>
            <a:endParaRPr lang="en-US"/>
          </a:p>
        </p:txBody>
      </p:sp>
      <p:graphicFrame>
        <p:nvGraphicFramePr>
          <p:cNvPr id="3" name="Table 2">
            <a:extLst>
              <a:ext uri="{FF2B5EF4-FFF2-40B4-BE49-F238E27FC236}">
                <a16:creationId xmlns:a16="http://schemas.microsoft.com/office/drawing/2014/main" id="{5CEB9E1F-7805-4FF8-AE46-EB617DA9567E}"/>
              </a:ext>
            </a:extLst>
          </p:cNvPr>
          <p:cNvGraphicFramePr>
            <a:graphicFrameLocks noGrp="1"/>
          </p:cNvGraphicFramePr>
          <p:nvPr>
            <p:extLst>
              <p:ext uri="{D42A27DB-BD31-4B8C-83A1-F6EECF244321}">
                <p14:modId xmlns:p14="http://schemas.microsoft.com/office/powerpoint/2010/main" val="1242842927"/>
              </p:ext>
            </p:extLst>
          </p:nvPr>
        </p:nvGraphicFramePr>
        <p:xfrm>
          <a:off x="2343149" y="2743200"/>
          <a:ext cx="9944101" cy="3645568"/>
        </p:xfrm>
        <a:graphic>
          <a:graphicData uri="http://schemas.openxmlformats.org/drawingml/2006/table">
            <a:tbl>
              <a:tblPr firstRow="1" firstCol="1" bandRow="1"/>
              <a:tblGrid>
                <a:gridCol w="978657">
                  <a:extLst>
                    <a:ext uri="{9D8B030D-6E8A-4147-A177-3AD203B41FA5}">
                      <a16:colId xmlns:a16="http://schemas.microsoft.com/office/drawing/2014/main" val="157833280"/>
                    </a:ext>
                  </a:extLst>
                </a:gridCol>
                <a:gridCol w="978657">
                  <a:extLst>
                    <a:ext uri="{9D8B030D-6E8A-4147-A177-3AD203B41FA5}">
                      <a16:colId xmlns:a16="http://schemas.microsoft.com/office/drawing/2014/main" val="2592825381"/>
                    </a:ext>
                  </a:extLst>
                </a:gridCol>
                <a:gridCol w="7986787">
                  <a:extLst>
                    <a:ext uri="{9D8B030D-6E8A-4147-A177-3AD203B41FA5}">
                      <a16:colId xmlns:a16="http://schemas.microsoft.com/office/drawing/2014/main" val="1120929005"/>
                    </a:ext>
                  </a:extLst>
                </a:gridCol>
              </a:tblGrid>
              <a:tr h="557466">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Considerations for Older Patients With Chest Pain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45888177"/>
                  </a:ext>
                </a:extLst>
              </a:tr>
              <a:tr h="55746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8899685"/>
                  </a:ext>
                </a:extLst>
              </a:tr>
              <a:tr h="253063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chest pain who are &gt;75 years of age, ACS should be considered when accompanying symptoms such as shortness of breath, syncope, or acute delirium are present, or when an unexplained fall has occurred.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894181"/>
                  </a:ext>
                </a:extLst>
              </a:tr>
            </a:tbl>
          </a:graphicData>
        </a:graphic>
      </p:graphicFrame>
    </p:spTree>
    <p:extLst>
      <p:ext uri="{BB962C8B-B14F-4D97-AF65-F5344CB8AC3E}">
        <p14:creationId xmlns:p14="http://schemas.microsoft.com/office/powerpoint/2010/main" val="827265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1904999" y="1174681"/>
            <a:ext cx="10820400" cy="572937"/>
          </a:xfrm>
        </p:spPr>
        <p:txBody>
          <a:bodyPr/>
          <a:lstStyle/>
          <a:p>
            <a:pPr algn="ctr"/>
            <a:r>
              <a:rPr lang="en-US" sz="3600" b="1"/>
              <a:t>Considerations for Diverse Patient Populations With Chest Pain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27</a:t>
            </a:fld>
            <a:endParaRPr lang="en-US"/>
          </a:p>
        </p:txBody>
      </p:sp>
      <p:graphicFrame>
        <p:nvGraphicFramePr>
          <p:cNvPr id="5" name="Table 4">
            <a:extLst>
              <a:ext uri="{FF2B5EF4-FFF2-40B4-BE49-F238E27FC236}">
                <a16:creationId xmlns:a16="http://schemas.microsoft.com/office/drawing/2014/main" id="{043EA357-D26A-49F8-8624-6E172DA06210}"/>
              </a:ext>
            </a:extLst>
          </p:cNvPr>
          <p:cNvGraphicFramePr>
            <a:graphicFrameLocks noGrp="1"/>
          </p:cNvGraphicFramePr>
          <p:nvPr>
            <p:extLst>
              <p:ext uri="{D42A27DB-BD31-4B8C-83A1-F6EECF244321}">
                <p14:modId xmlns:p14="http://schemas.microsoft.com/office/powerpoint/2010/main" val="1675299005"/>
              </p:ext>
            </p:extLst>
          </p:nvPr>
        </p:nvGraphicFramePr>
        <p:xfrm>
          <a:off x="796130" y="2895600"/>
          <a:ext cx="13038137" cy="4015939"/>
        </p:xfrm>
        <a:graphic>
          <a:graphicData uri="http://schemas.openxmlformats.org/drawingml/2006/table">
            <a:tbl>
              <a:tblPr firstRow="1" firstCol="1" bandRow="1"/>
              <a:tblGrid>
                <a:gridCol w="1303672">
                  <a:extLst>
                    <a:ext uri="{9D8B030D-6E8A-4147-A177-3AD203B41FA5}">
                      <a16:colId xmlns:a16="http://schemas.microsoft.com/office/drawing/2014/main" val="610928882"/>
                    </a:ext>
                  </a:extLst>
                </a:gridCol>
                <a:gridCol w="1290989">
                  <a:extLst>
                    <a:ext uri="{9D8B030D-6E8A-4147-A177-3AD203B41FA5}">
                      <a16:colId xmlns:a16="http://schemas.microsoft.com/office/drawing/2014/main" val="4263521776"/>
                    </a:ext>
                  </a:extLst>
                </a:gridCol>
                <a:gridCol w="10443476">
                  <a:extLst>
                    <a:ext uri="{9D8B030D-6E8A-4147-A177-3AD203B41FA5}">
                      <a16:colId xmlns:a16="http://schemas.microsoft.com/office/drawing/2014/main" val="3716863549"/>
                    </a:ext>
                  </a:extLst>
                </a:gridCol>
              </a:tblGrid>
              <a:tr h="757520">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Considerations for Diverse Patient Populations With Chest Pain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54048429"/>
                  </a:ext>
                </a:extLst>
              </a:tr>
              <a:tr h="34751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061982"/>
                  </a:ext>
                </a:extLst>
              </a:tr>
              <a:tr h="121580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Cultural competency training is recommended to help achieve the best outcomes in patients of diverse racial and ethnic backgrounds who present with chest pain.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670592"/>
                  </a:ext>
                </a:extLst>
              </a:tr>
              <a:tr h="157753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Among patients of diverse race and ethnicity presenting with chest pain in whom English may not be their primary language, addressing language barriers with the use of formal translation services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153950"/>
                  </a:ext>
                </a:extLst>
              </a:tr>
            </a:tbl>
          </a:graphicData>
        </a:graphic>
      </p:graphicFrame>
    </p:spTree>
    <p:extLst>
      <p:ext uri="{BB962C8B-B14F-4D97-AF65-F5344CB8AC3E}">
        <p14:creationId xmlns:p14="http://schemas.microsoft.com/office/powerpoint/2010/main" val="447598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238500" y="1274313"/>
            <a:ext cx="8153400" cy="572937"/>
          </a:xfrm>
        </p:spPr>
        <p:txBody>
          <a:bodyPr/>
          <a:lstStyle/>
          <a:p>
            <a:pPr algn="ctr"/>
            <a:r>
              <a:rPr lang="en-US" sz="3600" b="1"/>
              <a:t>Patient-Centric Considerations</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28</a:t>
            </a:fld>
            <a:endParaRPr lang="en-US"/>
          </a:p>
        </p:txBody>
      </p:sp>
      <p:graphicFrame>
        <p:nvGraphicFramePr>
          <p:cNvPr id="3" name="Table 2">
            <a:extLst>
              <a:ext uri="{FF2B5EF4-FFF2-40B4-BE49-F238E27FC236}">
                <a16:creationId xmlns:a16="http://schemas.microsoft.com/office/drawing/2014/main" id="{8472537B-715E-44F6-9CE1-633CD27B6362}"/>
              </a:ext>
            </a:extLst>
          </p:cNvPr>
          <p:cNvGraphicFramePr>
            <a:graphicFrameLocks noGrp="1"/>
          </p:cNvGraphicFramePr>
          <p:nvPr>
            <p:extLst>
              <p:ext uri="{D42A27DB-BD31-4B8C-83A1-F6EECF244321}">
                <p14:modId xmlns:p14="http://schemas.microsoft.com/office/powerpoint/2010/main" val="785098816"/>
              </p:ext>
            </p:extLst>
          </p:nvPr>
        </p:nvGraphicFramePr>
        <p:xfrm>
          <a:off x="2552700" y="2743200"/>
          <a:ext cx="9525000" cy="3581400"/>
        </p:xfrm>
        <a:graphic>
          <a:graphicData uri="http://schemas.openxmlformats.org/drawingml/2006/table">
            <a:tbl>
              <a:tblPr firstRow="1" firstCol="1" bandRow="1"/>
              <a:tblGrid>
                <a:gridCol w="952397">
                  <a:extLst>
                    <a:ext uri="{9D8B030D-6E8A-4147-A177-3AD203B41FA5}">
                      <a16:colId xmlns:a16="http://schemas.microsoft.com/office/drawing/2014/main" val="1186551862"/>
                    </a:ext>
                  </a:extLst>
                </a:gridCol>
                <a:gridCol w="943130">
                  <a:extLst>
                    <a:ext uri="{9D8B030D-6E8A-4147-A177-3AD203B41FA5}">
                      <a16:colId xmlns:a16="http://schemas.microsoft.com/office/drawing/2014/main" val="75355350"/>
                    </a:ext>
                  </a:extLst>
                </a:gridCol>
                <a:gridCol w="7629473">
                  <a:extLst>
                    <a:ext uri="{9D8B030D-6E8A-4147-A177-3AD203B41FA5}">
                      <a16:colId xmlns:a16="http://schemas.microsoft.com/office/drawing/2014/main" val="643048364"/>
                    </a:ext>
                  </a:extLst>
                </a:gridCol>
              </a:tblGrid>
              <a:tr h="709387">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Patient-Centric Considerations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11323623"/>
                  </a:ext>
                </a:extLst>
              </a:tr>
              <a:tr h="70938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829164"/>
                  </a:ext>
                </a:extLst>
              </a:tr>
              <a:tr h="216262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SzPct val="100000"/>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it is recommended that 9-1-1 be activated by patients or bystanders to initiate transport to the closest ED by emergency medical services (EMS).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20062"/>
                  </a:ext>
                </a:extLst>
              </a:tr>
            </a:tbl>
          </a:graphicData>
        </a:graphic>
      </p:graphicFrame>
    </p:spTree>
    <p:extLst>
      <p:ext uri="{BB962C8B-B14F-4D97-AF65-F5344CB8AC3E}">
        <p14:creationId xmlns:p14="http://schemas.microsoft.com/office/powerpoint/2010/main" val="3763214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4EBE733A-EDCB-46AE-9F73-44857F7201CF}"/>
              </a:ext>
            </a:extLst>
          </p:cNvPr>
          <p:cNvSpPr>
            <a:spLocks noGrp="1"/>
          </p:cNvSpPr>
          <p:nvPr>
            <p:ph type="subTitle" idx="1"/>
          </p:nvPr>
        </p:nvSpPr>
        <p:spPr>
          <a:xfrm>
            <a:off x="3581398" y="1070383"/>
            <a:ext cx="7467600" cy="572937"/>
          </a:xfrm>
        </p:spPr>
        <p:txBody>
          <a:bodyPr/>
          <a:lstStyle/>
          <a:p>
            <a:pPr algn="ctr"/>
            <a:r>
              <a:rPr lang="en-US" sz="3600" b="1" dirty="0"/>
              <a:t>Physical Examination</a:t>
            </a:r>
          </a:p>
        </p:txBody>
      </p:sp>
      <p:sp>
        <p:nvSpPr>
          <p:cNvPr id="4" name="Slide Number Placeholder 3">
            <a:extLst>
              <a:ext uri="{FF2B5EF4-FFF2-40B4-BE49-F238E27FC236}">
                <a16:creationId xmlns:a16="http://schemas.microsoft.com/office/drawing/2014/main" id="{722538CF-EECD-451D-904E-76F2258DA624}"/>
              </a:ext>
            </a:extLst>
          </p:cNvPr>
          <p:cNvSpPr>
            <a:spLocks noGrp="1"/>
          </p:cNvSpPr>
          <p:nvPr>
            <p:ph type="sldNum" sz="quarter" idx="4"/>
          </p:nvPr>
        </p:nvSpPr>
        <p:spPr/>
        <p:txBody>
          <a:bodyPr/>
          <a:lstStyle/>
          <a:p>
            <a:fld id="{01CD3B2E-BC1C-6C4D-9D91-A67B950EE325}" type="slidenum">
              <a:rPr lang="en-US" smtClean="0"/>
              <a:pPr/>
              <a:t>29</a:t>
            </a:fld>
            <a:endParaRPr lang="en-US"/>
          </a:p>
        </p:txBody>
      </p:sp>
      <p:graphicFrame>
        <p:nvGraphicFramePr>
          <p:cNvPr id="5" name="Table 4">
            <a:extLst>
              <a:ext uri="{FF2B5EF4-FFF2-40B4-BE49-F238E27FC236}">
                <a16:creationId xmlns:a16="http://schemas.microsoft.com/office/drawing/2014/main" id="{9D88D0FF-31E3-454E-BBF0-A43F361AE9F6}"/>
              </a:ext>
            </a:extLst>
          </p:cNvPr>
          <p:cNvGraphicFramePr>
            <a:graphicFrameLocks noGrp="1"/>
          </p:cNvGraphicFramePr>
          <p:nvPr>
            <p:extLst>
              <p:ext uri="{D42A27DB-BD31-4B8C-83A1-F6EECF244321}">
                <p14:modId xmlns:p14="http://schemas.microsoft.com/office/powerpoint/2010/main" val="2951035066"/>
              </p:ext>
            </p:extLst>
          </p:nvPr>
        </p:nvGraphicFramePr>
        <p:xfrm>
          <a:off x="2076449" y="2362200"/>
          <a:ext cx="10477502" cy="4419601"/>
        </p:xfrm>
        <a:graphic>
          <a:graphicData uri="http://schemas.openxmlformats.org/drawingml/2006/table">
            <a:tbl>
              <a:tblPr firstRow="1" firstCol="1" bandRow="1"/>
              <a:tblGrid>
                <a:gridCol w="1393508">
                  <a:extLst>
                    <a:ext uri="{9D8B030D-6E8A-4147-A177-3AD203B41FA5}">
                      <a16:colId xmlns:a16="http://schemas.microsoft.com/office/drawing/2014/main" val="2815101912"/>
                    </a:ext>
                  </a:extLst>
                </a:gridCol>
                <a:gridCol w="1026796">
                  <a:extLst>
                    <a:ext uri="{9D8B030D-6E8A-4147-A177-3AD203B41FA5}">
                      <a16:colId xmlns:a16="http://schemas.microsoft.com/office/drawing/2014/main" val="2208317763"/>
                    </a:ext>
                  </a:extLst>
                </a:gridCol>
                <a:gridCol w="8057198">
                  <a:extLst>
                    <a:ext uri="{9D8B030D-6E8A-4147-A177-3AD203B41FA5}">
                      <a16:colId xmlns:a16="http://schemas.microsoft.com/office/drawing/2014/main" val="3324215808"/>
                    </a:ext>
                  </a:extLst>
                </a:gridCol>
              </a:tblGrid>
              <a:tr h="1057360">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Physical Examination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24978076"/>
                  </a:ext>
                </a:extLst>
              </a:tr>
              <a:tr h="105736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6904991"/>
                  </a:ext>
                </a:extLst>
              </a:tr>
              <a:tr h="230488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chest pain, a focused cardiovascular examination should be performed initially to aid in the diagnosis of ACS or other potentially serious causes of chest pain (e.g., aortic dissection, PE, or esophageal rupture) and to identify complications.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460487"/>
                  </a:ext>
                </a:extLst>
              </a:tr>
            </a:tbl>
          </a:graphicData>
        </a:graphic>
      </p:graphicFrame>
    </p:spTree>
    <p:extLst>
      <p:ext uri="{BB962C8B-B14F-4D97-AF65-F5344CB8AC3E}">
        <p14:creationId xmlns:p14="http://schemas.microsoft.com/office/powerpoint/2010/main" val="223033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D1176B-2EC4-4286-9D0A-27304F2C61E5}"/>
              </a:ext>
            </a:extLst>
          </p:cNvPr>
          <p:cNvSpPr>
            <a:spLocks noGrp="1"/>
          </p:cNvSpPr>
          <p:nvPr>
            <p:ph sz="quarter" idx="14"/>
          </p:nvPr>
        </p:nvSpPr>
        <p:spPr>
          <a:xfrm>
            <a:off x="1066800" y="2303120"/>
            <a:ext cx="6553200" cy="3771900"/>
          </a:xfrm>
        </p:spPr>
        <p:txBody>
          <a:bodyPr/>
          <a:lstStyle/>
          <a:p>
            <a:r>
              <a:rPr lang="en-US"/>
              <a:t>Ezra Amsterdam, MD, FACC†</a:t>
            </a:r>
          </a:p>
          <a:p>
            <a:r>
              <a:rPr lang="en-US"/>
              <a:t>Deepak L. Bhatt, MD, MPH, FACC, FAHA†</a:t>
            </a:r>
          </a:p>
          <a:p>
            <a:r>
              <a:rPr lang="en-US"/>
              <a:t>Kim K. Birtcher, MS, PharmD, AACC‡</a:t>
            </a:r>
          </a:p>
          <a:p>
            <a:r>
              <a:rPr lang="nl-NL"/>
              <a:t>Ron Blankstein, MD, FACC, MSCCT §</a:t>
            </a:r>
          </a:p>
          <a:p>
            <a:r>
              <a:rPr lang="en-US"/>
              <a:t>Jack Boyd, MD†</a:t>
            </a:r>
          </a:p>
          <a:p>
            <a:r>
              <a:rPr lang="en-US"/>
              <a:t>Renee P. Bullock-Palmer, MD, FACC, FAHA, FASE, FSCCT†</a:t>
            </a:r>
          </a:p>
          <a:p>
            <a:r>
              <a:rPr lang="es-ES"/>
              <a:t>Theresa Conejo, RN, BSN, FAHA║</a:t>
            </a:r>
          </a:p>
          <a:p>
            <a:r>
              <a:rPr lang="en-US"/>
              <a:t>Deborah B. Diercks, MD, MSc, FACC¶</a:t>
            </a:r>
          </a:p>
          <a:p>
            <a:r>
              <a:rPr lang="en-US"/>
              <a:t>Federico Gentile, MD, FACC#</a:t>
            </a:r>
          </a:p>
          <a:p>
            <a:r>
              <a:rPr lang="en-US"/>
              <a:t>John P. Greenwood, MBChB, PhD, FSCMR, FACC**</a:t>
            </a:r>
          </a:p>
          <a:p>
            <a:endParaRPr lang="en-US"/>
          </a:p>
          <a:p>
            <a:endParaRPr lang="en-US"/>
          </a:p>
        </p:txBody>
      </p:sp>
      <p:sp>
        <p:nvSpPr>
          <p:cNvPr id="9" name="Content Placeholder 8">
            <a:extLst>
              <a:ext uri="{FF2B5EF4-FFF2-40B4-BE49-F238E27FC236}">
                <a16:creationId xmlns:a16="http://schemas.microsoft.com/office/drawing/2014/main" id="{2ACB5C15-AEE4-4247-A3D8-5AA5A3E3C181}"/>
              </a:ext>
            </a:extLst>
          </p:cNvPr>
          <p:cNvSpPr>
            <a:spLocks noGrp="1"/>
          </p:cNvSpPr>
          <p:nvPr>
            <p:ph sz="quarter" idx="15"/>
          </p:nvPr>
        </p:nvSpPr>
        <p:spPr>
          <a:xfrm>
            <a:off x="7490630" y="2287367"/>
            <a:ext cx="6248400" cy="3771671"/>
          </a:xfrm>
        </p:spPr>
        <p:txBody>
          <a:bodyPr/>
          <a:lstStyle/>
          <a:p>
            <a:r>
              <a:rPr lang="nn-NO"/>
              <a:t>Erik P. Hess, MD, MSc†</a:t>
            </a:r>
          </a:p>
          <a:p>
            <a:r>
              <a:rPr lang="en-US"/>
              <a:t>Steven M. Hollenberg, MD, FACC, FAHA, FCCP††</a:t>
            </a:r>
          </a:p>
          <a:p>
            <a:r>
              <a:rPr lang="en-US"/>
              <a:t>Wael A. Jaber, MD, FACC, FASE‡‡</a:t>
            </a:r>
          </a:p>
          <a:p>
            <a:r>
              <a:rPr lang="en-US"/>
              <a:t>Hani Jneid, MD, FACC, FAHA§§ </a:t>
            </a:r>
          </a:p>
          <a:p>
            <a:r>
              <a:rPr lang="en-US"/>
              <a:t>José A. Joglar, MD, FAHA, FACC‡</a:t>
            </a:r>
          </a:p>
          <a:p>
            <a:r>
              <a:rPr lang="en-US"/>
              <a:t>David A. Morrow, MD, MPH, FACC, FAHA†</a:t>
            </a:r>
          </a:p>
          <a:p>
            <a:r>
              <a:rPr lang="en-US"/>
              <a:t>Robert E. O’Connor, MD, MPH, FAHA†</a:t>
            </a:r>
          </a:p>
          <a:p>
            <a:r>
              <a:rPr lang="en-US"/>
              <a:t>Michael A. Ross, MD, FACC†</a:t>
            </a:r>
          </a:p>
          <a:p>
            <a:r>
              <a:rPr lang="en-US"/>
              <a:t>Leslee J. Shaw, PhD, FACC, FAHA, MSCCT†</a:t>
            </a:r>
          </a:p>
        </p:txBody>
      </p:sp>
      <p:sp>
        <p:nvSpPr>
          <p:cNvPr id="5" name="Subtitle 4">
            <a:extLst>
              <a:ext uri="{FF2B5EF4-FFF2-40B4-BE49-F238E27FC236}">
                <a16:creationId xmlns:a16="http://schemas.microsoft.com/office/drawing/2014/main" id="{0811C1E0-5097-4F5E-8B8D-4CA99E1146EE}"/>
              </a:ext>
            </a:extLst>
          </p:cNvPr>
          <p:cNvSpPr>
            <a:spLocks noGrp="1"/>
          </p:cNvSpPr>
          <p:nvPr>
            <p:ph type="subTitle" idx="1"/>
          </p:nvPr>
        </p:nvSpPr>
        <p:spPr>
          <a:xfrm>
            <a:off x="853269" y="1101646"/>
            <a:ext cx="12877800" cy="572937"/>
          </a:xfrm>
        </p:spPr>
        <p:txBody>
          <a:bodyPr/>
          <a:lstStyle/>
          <a:p>
            <a:pPr algn="ctr"/>
            <a:r>
              <a:rPr lang="en-US" sz="2000" b="1"/>
              <a:t>Martha Gulati, MD, MS, FACC, FAHA, Chair†</a:t>
            </a:r>
          </a:p>
          <a:p>
            <a:pPr algn="ctr"/>
            <a:r>
              <a:rPr lang="en-US" sz="2000" b="1"/>
              <a:t>Phillip D. Levy, MD, MPH, FACC, FAHA, Vice Chair †</a:t>
            </a:r>
          </a:p>
          <a:p>
            <a:pPr algn="ctr"/>
            <a:r>
              <a:rPr lang="en-US" sz="2000" b="1"/>
              <a:t>Debabrata Mukherjee, MD, MS, FACC, FAHA, Vice Chair†</a:t>
            </a:r>
          </a:p>
          <a:p>
            <a:endParaRPr lang="en-US"/>
          </a:p>
        </p:txBody>
      </p:sp>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a:xfrm>
            <a:off x="933450" y="89655"/>
            <a:ext cx="12877800" cy="914399"/>
          </a:xfrm>
        </p:spPr>
        <p:txBody>
          <a:bodyPr/>
          <a:lstStyle/>
          <a:p>
            <a:pPr algn="ctr"/>
            <a:r>
              <a:rPr lang="en-US" sz="4800"/>
              <a:t>2021 Writing Committee Members*</a:t>
            </a:r>
          </a:p>
        </p:txBody>
      </p:sp>
      <p:sp>
        <p:nvSpPr>
          <p:cNvPr id="8" name="TextBox 7">
            <a:extLst>
              <a:ext uri="{FF2B5EF4-FFF2-40B4-BE49-F238E27FC236}">
                <a16:creationId xmlns:a16="http://schemas.microsoft.com/office/drawing/2014/main" id="{3D8E0114-1A83-423F-A315-A5F61CCD993E}"/>
              </a:ext>
            </a:extLst>
          </p:cNvPr>
          <p:cNvSpPr txBox="1"/>
          <p:nvPr/>
        </p:nvSpPr>
        <p:spPr>
          <a:xfrm>
            <a:off x="114300" y="6019800"/>
            <a:ext cx="14516100" cy="1569660"/>
          </a:xfrm>
          <a:prstGeom prst="rect">
            <a:avLst/>
          </a:prstGeom>
          <a:noFill/>
        </p:spPr>
        <p:txBody>
          <a:bodyPr wrap="square" rtlCol="0">
            <a:spAutoFit/>
          </a:bodyPr>
          <a:lstStyle/>
          <a:p>
            <a:r>
              <a:rPr lang="en-US" sz="16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†ACC/AHA Representative. ‡ ACC/AHA Joint Committee on Clinical Practice Guidelines Liaison. §Society of Cardiovascular Computed Tomography Representative. ║ Lay Patient Representative. ¶Society for Academic Emergency Medicine Representative. #Former ACC/AHA Joint Committee member; current member during the writing effort. **Society for Cardiovascular Magnetic Resonance Representative. ††American College of Chest Physicians Representative. ‡‡American Society of Echocardiography Representative. §§Task Force on Performance Measures, Liaison.</a:t>
            </a:r>
          </a:p>
        </p:txBody>
      </p:sp>
    </p:spTree>
    <p:extLst>
      <p:ext uri="{BB962C8B-B14F-4D97-AF65-F5344CB8AC3E}">
        <p14:creationId xmlns:p14="http://schemas.microsoft.com/office/powerpoint/2010/main" val="1109741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18B92A53-F108-4297-95BD-34EAE07D17AA}"/>
              </a:ext>
            </a:extLst>
          </p:cNvPr>
          <p:cNvSpPr>
            <a:spLocks noGrp="1"/>
          </p:cNvSpPr>
          <p:nvPr>
            <p:ph type="subTitle" idx="1"/>
          </p:nvPr>
        </p:nvSpPr>
        <p:spPr>
          <a:xfrm>
            <a:off x="247650" y="1675267"/>
            <a:ext cx="2057400" cy="1757177"/>
          </a:xfrm>
        </p:spPr>
        <p:txBody>
          <a:bodyPr/>
          <a:lstStyle/>
          <a:p>
            <a:r>
              <a:rPr lang="en-US" sz="2000" b="1" dirty="0"/>
              <a:t>Table 4. Physical Examination in Patients With Chest Pain</a:t>
            </a:r>
          </a:p>
        </p:txBody>
      </p:sp>
      <p:sp>
        <p:nvSpPr>
          <p:cNvPr id="4" name="Slide Number Placeholder 3">
            <a:extLst>
              <a:ext uri="{FF2B5EF4-FFF2-40B4-BE49-F238E27FC236}">
                <a16:creationId xmlns:a16="http://schemas.microsoft.com/office/drawing/2014/main" id="{20136E7C-9619-43D6-8F6A-94BEADA3A51B}"/>
              </a:ext>
            </a:extLst>
          </p:cNvPr>
          <p:cNvSpPr>
            <a:spLocks noGrp="1"/>
          </p:cNvSpPr>
          <p:nvPr>
            <p:ph type="sldNum" sz="quarter" idx="4"/>
          </p:nvPr>
        </p:nvSpPr>
        <p:spPr/>
        <p:txBody>
          <a:bodyPr/>
          <a:lstStyle/>
          <a:p>
            <a:fld id="{01CD3B2E-BC1C-6C4D-9D91-A67B950EE325}" type="slidenum">
              <a:rPr lang="en-US" smtClean="0"/>
              <a:pPr/>
              <a:t>30</a:t>
            </a:fld>
            <a:endParaRPr lang="en-US"/>
          </a:p>
        </p:txBody>
      </p:sp>
      <p:graphicFrame>
        <p:nvGraphicFramePr>
          <p:cNvPr id="8" name="Table 7">
            <a:extLst>
              <a:ext uri="{FF2B5EF4-FFF2-40B4-BE49-F238E27FC236}">
                <a16:creationId xmlns:a16="http://schemas.microsoft.com/office/drawing/2014/main" id="{932A91A7-AF60-41C2-855E-14FD7EEEB087}"/>
              </a:ext>
            </a:extLst>
          </p:cNvPr>
          <p:cNvGraphicFramePr>
            <a:graphicFrameLocks noGrp="1"/>
          </p:cNvGraphicFramePr>
          <p:nvPr>
            <p:extLst>
              <p:ext uri="{D42A27DB-BD31-4B8C-83A1-F6EECF244321}">
                <p14:modId xmlns:p14="http://schemas.microsoft.com/office/powerpoint/2010/main" val="1836625728"/>
              </p:ext>
            </p:extLst>
          </p:nvPr>
        </p:nvGraphicFramePr>
        <p:xfrm>
          <a:off x="2438400" y="76200"/>
          <a:ext cx="10134600" cy="7394895"/>
        </p:xfrm>
        <a:graphic>
          <a:graphicData uri="http://schemas.openxmlformats.org/drawingml/2006/table">
            <a:tbl>
              <a:tblPr firstRow="1" firstCol="1" bandRow="1"/>
              <a:tblGrid>
                <a:gridCol w="2355224">
                  <a:extLst>
                    <a:ext uri="{9D8B030D-6E8A-4147-A177-3AD203B41FA5}">
                      <a16:colId xmlns:a16="http://schemas.microsoft.com/office/drawing/2014/main" val="4208671821"/>
                    </a:ext>
                  </a:extLst>
                </a:gridCol>
                <a:gridCol w="7779376">
                  <a:extLst>
                    <a:ext uri="{9D8B030D-6E8A-4147-A177-3AD203B41FA5}">
                      <a16:colId xmlns:a16="http://schemas.microsoft.com/office/drawing/2014/main" val="3659494971"/>
                    </a:ext>
                  </a:extLst>
                </a:gridCol>
              </a:tblGrid>
              <a:tr h="600764">
                <a:tc>
                  <a:txBody>
                    <a:bodyPr/>
                    <a:lstStyle/>
                    <a:p>
                      <a:pPr marL="0" marR="0" algn="just">
                        <a:lnSpc>
                          <a:spcPct val="200000"/>
                        </a:lnSpc>
                        <a:spcBef>
                          <a:spcPts val="0"/>
                        </a:spcBef>
                        <a:spcAft>
                          <a:spcPts val="0"/>
                        </a:spcAft>
                      </a:pPr>
                      <a:r>
                        <a:rPr lang="en-US" sz="2000" b="1" dirty="0">
                          <a:effectLst/>
                          <a:latin typeface="Times New Roman" panose="02020603050405020304" pitchFamily="18" charset="0"/>
                          <a:ea typeface="Times New Roman" panose="02020603050405020304" pitchFamily="18" charset="0"/>
                        </a:rPr>
                        <a:t>Clinical Syndrome</a:t>
                      </a:r>
                      <a:endParaRPr lang="en-US" sz="2000" dirty="0">
                        <a:effectLst/>
                        <a:latin typeface="Times New Roman" panose="02020603050405020304" pitchFamily="18" charset="0"/>
                        <a:ea typeface="Times New Roman" panose="02020603050405020304" pitchFamily="18" charset="0"/>
                      </a:endParaRP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Findings</a:t>
                      </a:r>
                      <a:endParaRPr lang="en-US" sz="2000">
                        <a:effectLst/>
                        <a:latin typeface="Times New Roman" panose="02020603050405020304" pitchFamily="18" charset="0"/>
                        <a:ea typeface="Times New Roman" panose="02020603050405020304" pitchFamily="18" charset="0"/>
                      </a:endParaRP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325922"/>
                  </a:ext>
                </a:extLst>
              </a:tr>
              <a:tr h="531478">
                <a:tc>
                  <a:txBody>
                    <a:bodyPr/>
                    <a:lstStyle/>
                    <a:p>
                      <a:pPr marL="0" marR="0">
                        <a:lnSpc>
                          <a:spcPct val="200000"/>
                        </a:lnSpc>
                        <a:spcBef>
                          <a:spcPts val="0"/>
                        </a:spcBef>
                        <a:spcAft>
                          <a:spcPts val="0"/>
                        </a:spcAft>
                      </a:pPr>
                      <a:r>
                        <a:rPr lang="en-US" sz="2000" b="1">
                          <a:effectLst/>
                          <a:latin typeface="Times New Roman" panose="02020603050405020304" pitchFamily="18" charset="0"/>
                          <a:ea typeface="Times New Roman" panose="02020603050405020304" pitchFamily="18" charset="0"/>
                        </a:rPr>
                        <a:t>Emergency</a:t>
                      </a:r>
                      <a:endParaRPr lang="en-US" sz="2000">
                        <a:effectLst/>
                        <a:latin typeface="Times New Roman" panose="02020603050405020304" pitchFamily="18" charset="0"/>
                        <a:ea typeface="Times New Roman" panose="02020603050405020304" pitchFamily="18" charset="0"/>
                      </a:endParaRP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 </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199725"/>
                  </a:ext>
                </a:extLst>
              </a:tr>
              <a:tr h="1362879">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ACS</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dirty="0">
                          <a:effectLst/>
                          <a:latin typeface="Times New Roman" panose="02020603050405020304" pitchFamily="18" charset="0"/>
                          <a:ea typeface="Times New Roman" panose="02020603050405020304" pitchFamily="18" charset="0"/>
                        </a:rPr>
                        <a:t>Diaphoresis, tachypnea, tachycardia, hypotension, crackles, S3, MR murmur; examination may be normal in uncomplicated cases</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01416"/>
                  </a:ext>
                </a:extLst>
              </a:tr>
              <a:tr h="733859">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PE</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Tachycardia + dyspnea—&gt;90% of patients; pain with inspiration</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90155"/>
                  </a:ext>
                </a:extLst>
              </a:tr>
              <a:tr h="3039615">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Aortic dissection</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Connective tissue disorders (e.g., Marfan syndrome), extremity pulse differential (30% of patients, type A&gt;B) </a:t>
                      </a:r>
                    </a:p>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Severe pain, abrupt onset + pulse differential + widened mediastinum on CXR &gt;80% probability of dissection </a:t>
                      </a:r>
                    </a:p>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Frequency of syncope &gt;10%</a:t>
                      </a:r>
                      <a:r>
                        <a:rPr lang="en-US" sz="2000" baseline="30000">
                          <a:effectLst/>
                          <a:latin typeface="Times New Roman" panose="02020603050405020304" pitchFamily="18" charset="0"/>
                          <a:ea typeface="Times New Roman" panose="02020603050405020304" pitchFamily="18" charset="0"/>
                        </a:rPr>
                        <a:t> </a:t>
                      </a:r>
                      <a:r>
                        <a:rPr lang="en-US" sz="2000">
                          <a:effectLst/>
                          <a:latin typeface="Times New Roman" panose="02020603050405020304" pitchFamily="18" charset="0"/>
                          <a:ea typeface="Times New Roman" panose="02020603050405020304" pitchFamily="18" charset="0"/>
                        </a:rPr>
                        <a:t>(8),</a:t>
                      </a:r>
                      <a:r>
                        <a:rPr lang="en-US" sz="2000" baseline="-25000">
                          <a:effectLst/>
                          <a:latin typeface="Times New Roman" panose="02020603050405020304" pitchFamily="18" charset="0"/>
                          <a:ea typeface="Times New Roman" panose="02020603050405020304" pitchFamily="18" charset="0"/>
                        </a:rPr>
                        <a:t> </a:t>
                      </a:r>
                      <a:r>
                        <a:rPr lang="en-US" sz="2000">
                          <a:effectLst/>
                          <a:latin typeface="Times New Roman" panose="02020603050405020304" pitchFamily="18" charset="0"/>
                          <a:ea typeface="Times New Roman" panose="02020603050405020304" pitchFamily="18" charset="0"/>
                        </a:rPr>
                        <a:t>AR 40%–75% (type A) </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344344"/>
                  </a:ext>
                </a:extLst>
              </a:tr>
              <a:tr h="1084705">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Esophageal rupture</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000">
                          <a:effectLst/>
                          <a:latin typeface="Times New Roman" panose="02020603050405020304" pitchFamily="18" charset="0"/>
                          <a:ea typeface="Times New Roman" panose="02020603050405020304" pitchFamily="18" charset="0"/>
                        </a:rPr>
                        <a:t>Emesis, subcutaneous emphysema, pneumothorax (20% patients), unilateral decreased or absent breath sounds</a:t>
                      </a:r>
                    </a:p>
                  </a:txBody>
                  <a:tcPr marL="55956" marR="559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981268"/>
                  </a:ext>
                </a:extLst>
              </a:tr>
            </a:tbl>
          </a:graphicData>
        </a:graphic>
      </p:graphicFrame>
      <p:sp>
        <p:nvSpPr>
          <p:cNvPr id="5" name="TextBox 4">
            <a:extLst>
              <a:ext uri="{FF2B5EF4-FFF2-40B4-BE49-F238E27FC236}">
                <a16:creationId xmlns:a16="http://schemas.microsoft.com/office/drawing/2014/main" id="{5CB460DE-D890-4BBC-8735-3D00F15DA08C}"/>
              </a:ext>
            </a:extLst>
          </p:cNvPr>
          <p:cNvSpPr txBox="1"/>
          <p:nvPr/>
        </p:nvSpPr>
        <p:spPr>
          <a:xfrm>
            <a:off x="114300" y="3429000"/>
            <a:ext cx="2362200" cy="3293209"/>
          </a:xfrm>
          <a:prstGeom prst="rect">
            <a:avLst/>
          </a:prstGeom>
          <a:noFill/>
        </p:spPr>
        <p:txBody>
          <a:bodyPr wrap="square">
            <a:spAutoFit/>
          </a:bodyPr>
          <a:lstStyle/>
          <a:p>
            <a:r>
              <a:rPr lang="en-US" sz="1600" dirty="0">
                <a:latin typeface="Lub Dub Medium" panose="020B0603030403020204" pitchFamily="34" charset="0"/>
              </a:rPr>
              <a:t>ACS indicates acute coronary syndrome; AR, aortic regurgitation; AS, aortic stenosis; CXR, chest x-ray; LR, likelihood ratio;  HCM, hypertrophic cardiomyopathy; MR, mitral regurgitation; PE, pulmonary embolism; and PUD, peptic ulcer disease.</a:t>
            </a:r>
          </a:p>
        </p:txBody>
      </p:sp>
    </p:spTree>
    <p:extLst>
      <p:ext uri="{BB962C8B-B14F-4D97-AF65-F5344CB8AC3E}">
        <p14:creationId xmlns:p14="http://schemas.microsoft.com/office/powerpoint/2010/main" val="3067246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a:extLst>
              <a:ext uri="{FF2B5EF4-FFF2-40B4-BE49-F238E27FC236}">
                <a16:creationId xmlns:a16="http://schemas.microsoft.com/office/drawing/2014/main" id="{EC801730-CA93-4EA5-89FA-7C0C1341260C}"/>
              </a:ext>
            </a:extLst>
          </p:cNvPr>
          <p:cNvSpPr>
            <a:spLocks noGrp="1"/>
          </p:cNvSpPr>
          <p:nvPr>
            <p:ph type="subTitle" idx="1"/>
          </p:nvPr>
        </p:nvSpPr>
        <p:spPr>
          <a:xfrm>
            <a:off x="287794" y="1600200"/>
            <a:ext cx="2133600" cy="1828800"/>
          </a:xfrm>
        </p:spPr>
        <p:txBody>
          <a:bodyPr/>
          <a:lstStyle/>
          <a:p>
            <a:r>
              <a:rPr lang="en-US" sz="2000" b="1" dirty="0"/>
              <a:t>Table 4. Physical Examination in Patients With Chest Pain (</a:t>
            </a:r>
            <a:r>
              <a:rPr lang="en-US" sz="2000" b="1" dirty="0" err="1"/>
              <a:t>con’t</a:t>
            </a:r>
            <a:r>
              <a:rPr lang="en-US" sz="2000" b="1" dirty="0"/>
              <a:t>.)</a:t>
            </a:r>
          </a:p>
        </p:txBody>
      </p:sp>
      <p:sp>
        <p:nvSpPr>
          <p:cNvPr id="4" name="Slide Number Placeholder 3">
            <a:extLst>
              <a:ext uri="{FF2B5EF4-FFF2-40B4-BE49-F238E27FC236}">
                <a16:creationId xmlns:a16="http://schemas.microsoft.com/office/drawing/2014/main" id="{D4D87469-F453-4A85-8982-1EE88B3E1219}"/>
              </a:ext>
            </a:extLst>
          </p:cNvPr>
          <p:cNvSpPr>
            <a:spLocks noGrp="1"/>
          </p:cNvSpPr>
          <p:nvPr>
            <p:ph type="sldNum" sz="quarter" idx="4"/>
          </p:nvPr>
        </p:nvSpPr>
        <p:spPr/>
        <p:txBody>
          <a:bodyPr/>
          <a:lstStyle/>
          <a:p>
            <a:fld id="{01CD3B2E-BC1C-6C4D-9D91-A67B950EE325}" type="slidenum">
              <a:rPr lang="en-US" smtClean="0"/>
              <a:pPr/>
              <a:t>31</a:t>
            </a:fld>
            <a:endParaRPr lang="en-US"/>
          </a:p>
        </p:txBody>
      </p:sp>
      <p:graphicFrame>
        <p:nvGraphicFramePr>
          <p:cNvPr id="8" name="Table 7">
            <a:extLst>
              <a:ext uri="{FF2B5EF4-FFF2-40B4-BE49-F238E27FC236}">
                <a16:creationId xmlns:a16="http://schemas.microsoft.com/office/drawing/2014/main" id="{B68BFF8D-A724-46AE-AAA7-4957D8A45983}"/>
              </a:ext>
            </a:extLst>
          </p:cNvPr>
          <p:cNvGraphicFramePr>
            <a:graphicFrameLocks noGrp="1"/>
          </p:cNvGraphicFramePr>
          <p:nvPr>
            <p:extLst>
              <p:ext uri="{D42A27DB-BD31-4B8C-83A1-F6EECF244321}">
                <p14:modId xmlns:p14="http://schemas.microsoft.com/office/powerpoint/2010/main" val="4167799066"/>
              </p:ext>
            </p:extLst>
          </p:nvPr>
        </p:nvGraphicFramePr>
        <p:xfrm>
          <a:off x="2590800" y="174991"/>
          <a:ext cx="10058400" cy="7280677"/>
        </p:xfrm>
        <a:graphic>
          <a:graphicData uri="http://schemas.openxmlformats.org/drawingml/2006/table">
            <a:tbl>
              <a:tblPr firstRow="1" firstCol="1" bandRow="1"/>
              <a:tblGrid>
                <a:gridCol w="3044613">
                  <a:extLst>
                    <a:ext uri="{9D8B030D-6E8A-4147-A177-3AD203B41FA5}">
                      <a16:colId xmlns:a16="http://schemas.microsoft.com/office/drawing/2014/main" val="2494995771"/>
                    </a:ext>
                  </a:extLst>
                </a:gridCol>
                <a:gridCol w="7013787">
                  <a:extLst>
                    <a:ext uri="{9D8B030D-6E8A-4147-A177-3AD203B41FA5}">
                      <a16:colId xmlns:a16="http://schemas.microsoft.com/office/drawing/2014/main" val="2173624286"/>
                    </a:ext>
                  </a:extLst>
                </a:gridCol>
              </a:tblGrid>
              <a:tr h="451891">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Other</a:t>
                      </a:r>
                      <a:endParaRPr lang="en-US" sz="1800" dirty="0">
                        <a:effectLst/>
                        <a:latin typeface="Times New Roman" panose="02020603050405020304" pitchFamily="18" charset="0"/>
                        <a:ea typeface="Times New Roman" panose="02020603050405020304" pitchFamily="18" charset="0"/>
                      </a:endParaRP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a:effectLst/>
                          <a:latin typeface="Times New Roman" panose="02020603050405020304" pitchFamily="18" charset="0"/>
                          <a:ea typeface="Times New Roman" panose="02020603050405020304" pitchFamily="18" charset="0"/>
                        </a:rPr>
                        <a:t> </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1755059"/>
                  </a:ext>
                </a:extLst>
              </a:tr>
              <a:tr h="1884704">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Noncoronary cardiac: AS, AR, HCM</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AS: Characteristic systolic murmur, tardus or parvus carotid pulse</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AR: Diastolic murmur at right of sternum, rapid carotid upstroke</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HCM: Increased or displaced left ventricular impulse, prominent </a:t>
                      </a:r>
                      <a:r>
                        <a:rPr lang="en-US" sz="1600" i="1">
                          <a:effectLst/>
                          <a:latin typeface="Times New Roman" panose="02020603050405020304" pitchFamily="18" charset="0"/>
                          <a:ea typeface="Times New Roman" panose="02020603050405020304" pitchFamily="18" charset="0"/>
                        </a:rPr>
                        <a:t>a</a:t>
                      </a:r>
                      <a:r>
                        <a:rPr lang="en-US" sz="1600">
                          <a:effectLst/>
                          <a:latin typeface="Times New Roman" panose="02020603050405020304" pitchFamily="18" charset="0"/>
                          <a:ea typeface="Times New Roman" panose="02020603050405020304" pitchFamily="18" charset="0"/>
                        </a:rPr>
                        <a:t> wave in jugular venous pressure, systolic murmur</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940633"/>
                  </a:ext>
                </a:extLst>
              </a:tr>
              <a:tr h="1110470">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Pericarditis</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Myocarditis</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Fever, pleuritic chest pain, increased in supine position, friction rub</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Fever, chest pain, heart failure, S3</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0372431"/>
                  </a:ext>
                </a:extLst>
              </a:tr>
              <a:tr h="1001199">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Esophagitis, peptic ulcer disease, gall bladder disease</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Epigastric tenderness</a:t>
                      </a:r>
                    </a:p>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Right upper quadrant tenderness, Murphy sign</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218067"/>
                  </a:ext>
                </a:extLst>
              </a:tr>
              <a:tr h="875523">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Pneumonia</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dirty="0">
                          <a:effectLst/>
                          <a:latin typeface="Times New Roman" panose="02020603050405020304" pitchFamily="18" charset="0"/>
                          <a:ea typeface="Times New Roman" panose="02020603050405020304" pitchFamily="18" charset="0"/>
                        </a:rPr>
                        <a:t>Fever, localized chest pain, may be pleuritic, friction rub may be present, regional dullness to percussion, egophony</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110451"/>
                  </a:ext>
                </a:extLst>
              </a:tr>
              <a:tr h="508550">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Pneumothorax</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Dyspnea and pain on inspiration, unilateral absence of breath sounds</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805936"/>
                  </a:ext>
                </a:extLst>
              </a:tr>
              <a:tr h="508550">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Costochondritis, Tietze syndrome</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Tenderness of costochondral joints</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3917426"/>
                  </a:ext>
                </a:extLst>
              </a:tr>
              <a:tr h="875523">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Herpes zoster</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600">
                          <a:effectLst/>
                          <a:latin typeface="Times New Roman" panose="02020603050405020304" pitchFamily="18" charset="0"/>
                          <a:ea typeface="Times New Roman" panose="02020603050405020304" pitchFamily="18" charset="0"/>
                        </a:rPr>
                        <a:t>Pain in dermatomal distribution, triggered by touch; characteristic rash (unilateral and dermatomal distribution)</a:t>
                      </a:r>
                    </a:p>
                  </a:txBody>
                  <a:tcPr marL="44908" marR="449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456394"/>
                  </a:ext>
                </a:extLst>
              </a:tr>
            </a:tbl>
          </a:graphicData>
        </a:graphic>
      </p:graphicFrame>
      <p:sp>
        <p:nvSpPr>
          <p:cNvPr id="6" name="TextBox 5">
            <a:extLst>
              <a:ext uri="{FF2B5EF4-FFF2-40B4-BE49-F238E27FC236}">
                <a16:creationId xmlns:a16="http://schemas.microsoft.com/office/drawing/2014/main" id="{06A9FBB3-5E46-4805-B406-FE3D3E46D6C4}"/>
              </a:ext>
            </a:extLst>
          </p:cNvPr>
          <p:cNvSpPr txBox="1"/>
          <p:nvPr/>
        </p:nvSpPr>
        <p:spPr>
          <a:xfrm>
            <a:off x="173494" y="3525253"/>
            <a:ext cx="2362200" cy="3293209"/>
          </a:xfrm>
          <a:prstGeom prst="rect">
            <a:avLst/>
          </a:prstGeom>
          <a:noFill/>
        </p:spPr>
        <p:txBody>
          <a:bodyPr wrap="square">
            <a:spAutoFit/>
          </a:bodyPr>
          <a:lstStyle/>
          <a:p>
            <a:r>
              <a:rPr lang="en-US" sz="1600" dirty="0">
                <a:latin typeface="Lub Dub Medium" panose="020B0603030403020204" pitchFamily="34" charset="0"/>
              </a:rPr>
              <a:t>ACS indicates acute coronary syndrome; AR, aortic regurgitation; AS, aortic stenosis; CXR, chest x-ray; LR, likelihood ratio;  HCM, hypertrophic cardiomyopathy; MR, mitral regurgitation; PE, pulmonary embolism; and PUD, peptic ulcer disease.</a:t>
            </a:r>
          </a:p>
        </p:txBody>
      </p:sp>
    </p:spTree>
    <p:extLst>
      <p:ext uri="{BB962C8B-B14F-4D97-AF65-F5344CB8AC3E}">
        <p14:creationId xmlns:p14="http://schemas.microsoft.com/office/powerpoint/2010/main" val="1197331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50C73D-B2CC-4647-84AD-B802691B8053}"/>
              </a:ext>
            </a:extLst>
          </p:cNvPr>
          <p:cNvSpPr>
            <a:spLocks noGrp="1"/>
          </p:cNvSpPr>
          <p:nvPr>
            <p:ph type="subTitle" idx="1"/>
          </p:nvPr>
        </p:nvSpPr>
        <p:spPr>
          <a:xfrm>
            <a:off x="4114800" y="533400"/>
            <a:ext cx="6400800" cy="572937"/>
          </a:xfrm>
        </p:spPr>
        <p:txBody>
          <a:bodyPr/>
          <a:lstStyle/>
          <a:p>
            <a:pPr algn="ctr"/>
            <a:r>
              <a:rPr lang="en-US" sz="3600" b="1"/>
              <a:t>Setting Considerations</a:t>
            </a:r>
          </a:p>
        </p:txBody>
      </p:sp>
      <p:sp>
        <p:nvSpPr>
          <p:cNvPr id="4" name="Slide Number Placeholder 3">
            <a:extLst>
              <a:ext uri="{FF2B5EF4-FFF2-40B4-BE49-F238E27FC236}">
                <a16:creationId xmlns:a16="http://schemas.microsoft.com/office/drawing/2014/main" id="{EBA5E0E5-617A-4808-B78A-9F19C0A222E7}"/>
              </a:ext>
            </a:extLst>
          </p:cNvPr>
          <p:cNvSpPr>
            <a:spLocks noGrp="1"/>
          </p:cNvSpPr>
          <p:nvPr>
            <p:ph type="sldNum" sz="quarter" idx="4"/>
          </p:nvPr>
        </p:nvSpPr>
        <p:spPr/>
        <p:txBody>
          <a:bodyPr/>
          <a:lstStyle/>
          <a:p>
            <a:fld id="{01CD3B2E-BC1C-6C4D-9D91-A67B950EE325}" type="slidenum">
              <a:rPr lang="en-US" smtClean="0"/>
              <a:pPr/>
              <a:t>32</a:t>
            </a:fld>
            <a:endParaRPr lang="en-US"/>
          </a:p>
        </p:txBody>
      </p:sp>
      <p:graphicFrame>
        <p:nvGraphicFramePr>
          <p:cNvPr id="5" name="Table 4">
            <a:extLst>
              <a:ext uri="{FF2B5EF4-FFF2-40B4-BE49-F238E27FC236}">
                <a16:creationId xmlns:a16="http://schemas.microsoft.com/office/drawing/2014/main" id="{C363B8C1-4139-4C5A-9E71-4CF2586DBBCC}"/>
              </a:ext>
            </a:extLst>
          </p:cNvPr>
          <p:cNvGraphicFramePr>
            <a:graphicFrameLocks noGrp="1"/>
          </p:cNvGraphicFramePr>
          <p:nvPr>
            <p:extLst>
              <p:ext uri="{D42A27DB-BD31-4B8C-83A1-F6EECF244321}">
                <p14:modId xmlns:p14="http://schemas.microsoft.com/office/powerpoint/2010/main" val="2503752711"/>
              </p:ext>
            </p:extLst>
          </p:nvPr>
        </p:nvGraphicFramePr>
        <p:xfrm>
          <a:off x="1428749" y="1524000"/>
          <a:ext cx="11772901" cy="5638800"/>
        </p:xfrm>
        <a:graphic>
          <a:graphicData uri="http://schemas.openxmlformats.org/drawingml/2006/table">
            <a:tbl>
              <a:tblPr bandRow="1"/>
              <a:tblGrid>
                <a:gridCol w="1398897">
                  <a:extLst>
                    <a:ext uri="{9D8B030D-6E8A-4147-A177-3AD203B41FA5}">
                      <a16:colId xmlns:a16="http://schemas.microsoft.com/office/drawing/2014/main" val="138343221"/>
                    </a:ext>
                  </a:extLst>
                </a:gridCol>
                <a:gridCol w="1371197">
                  <a:extLst>
                    <a:ext uri="{9D8B030D-6E8A-4147-A177-3AD203B41FA5}">
                      <a16:colId xmlns:a16="http://schemas.microsoft.com/office/drawing/2014/main" val="3033568898"/>
                    </a:ext>
                  </a:extLst>
                </a:gridCol>
                <a:gridCol w="9002807">
                  <a:extLst>
                    <a:ext uri="{9D8B030D-6E8A-4147-A177-3AD203B41FA5}">
                      <a16:colId xmlns:a16="http://schemas.microsoft.com/office/drawing/2014/main" val="651140086"/>
                    </a:ext>
                  </a:extLst>
                </a:gridCol>
              </a:tblGrid>
              <a:tr h="1384392">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Setting Considerations</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5.</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3961670"/>
                  </a:ext>
                </a:extLst>
              </a:tr>
              <a:tr h="51329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591356"/>
                  </a:ext>
                </a:extLst>
              </a:tr>
              <a:tr h="187055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Unless a noncardiac cause is evident, an ECG should be performed for patients seen in the office setting with stable chest pain; if an ECG is unavailable the patient should be referred to the ED so one can be obtained.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453600"/>
                  </a:ext>
                </a:extLst>
              </a:tr>
              <a:tr h="187055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clinical evidence of ACS or other life-threatening causes of acute chest pain seen in the office setting should be transported urgently to the ED, ideally by 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480099"/>
                  </a:ext>
                </a:extLst>
              </a:tr>
            </a:tbl>
          </a:graphicData>
        </a:graphic>
      </p:graphicFrame>
    </p:spTree>
    <p:extLst>
      <p:ext uri="{BB962C8B-B14F-4D97-AF65-F5344CB8AC3E}">
        <p14:creationId xmlns:p14="http://schemas.microsoft.com/office/powerpoint/2010/main" val="2384332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
            <a:extLst>
              <a:ext uri="{FF2B5EF4-FFF2-40B4-BE49-F238E27FC236}">
                <a16:creationId xmlns:a16="http://schemas.microsoft.com/office/drawing/2014/main" id="{86CCEEC9-0400-426F-BA12-5B0BBB791780}"/>
              </a:ext>
            </a:extLst>
          </p:cNvPr>
          <p:cNvSpPr>
            <a:spLocks noGrp="1"/>
          </p:cNvSpPr>
          <p:nvPr>
            <p:ph type="subTitle" idx="1"/>
          </p:nvPr>
        </p:nvSpPr>
        <p:spPr>
          <a:xfrm>
            <a:off x="3295649" y="533400"/>
            <a:ext cx="8039100" cy="572937"/>
          </a:xfrm>
        </p:spPr>
        <p:txBody>
          <a:bodyPr/>
          <a:lstStyle/>
          <a:p>
            <a:pPr algn="ctr"/>
            <a:r>
              <a:rPr lang="en-US" sz="3600" b="1"/>
              <a:t>Setting Considerations (con’t.)</a:t>
            </a:r>
          </a:p>
        </p:txBody>
      </p:sp>
      <p:sp>
        <p:nvSpPr>
          <p:cNvPr id="4" name="Slide Number Placeholder 3">
            <a:extLst>
              <a:ext uri="{FF2B5EF4-FFF2-40B4-BE49-F238E27FC236}">
                <a16:creationId xmlns:a16="http://schemas.microsoft.com/office/drawing/2014/main" id="{6B82B9BF-1408-4D0E-9B92-CDF61737F42F}"/>
              </a:ext>
            </a:extLst>
          </p:cNvPr>
          <p:cNvSpPr>
            <a:spLocks noGrp="1"/>
          </p:cNvSpPr>
          <p:nvPr>
            <p:ph type="sldNum" sz="quarter" idx="4"/>
          </p:nvPr>
        </p:nvSpPr>
        <p:spPr/>
        <p:txBody>
          <a:bodyPr/>
          <a:lstStyle/>
          <a:p>
            <a:fld id="{01CD3B2E-BC1C-6C4D-9D91-A67B950EE325}" type="slidenum">
              <a:rPr lang="en-US" smtClean="0"/>
              <a:pPr/>
              <a:t>33</a:t>
            </a:fld>
            <a:endParaRPr lang="en-US"/>
          </a:p>
        </p:txBody>
      </p:sp>
      <p:graphicFrame>
        <p:nvGraphicFramePr>
          <p:cNvPr id="8" name="Table 7">
            <a:extLst>
              <a:ext uri="{FF2B5EF4-FFF2-40B4-BE49-F238E27FC236}">
                <a16:creationId xmlns:a16="http://schemas.microsoft.com/office/drawing/2014/main" id="{77B1AF8F-ACDB-47EE-844E-33F5304D681A}"/>
              </a:ext>
            </a:extLst>
          </p:cNvPr>
          <p:cNvGraphicFramePr>
            <a:graphicFrameLocks noGrp="1"/>
          </p:cNvGraphicFramePr>
          <p:nvPr>
            <p:extLst>
              <p:ext uri="{D42A27DB-BD31-4B8C-83A1-F6EECF244321}">
                <p14:modId xmlns:p14="http://schemas.microsoft.com/office/powerpoint/2010/main" val="2372773192"/>
              </p:ext>
            </p:extLst>
          </p:nvPr>
        </p:nvGraphicFramePr>
        <p:xfrm>
          <a:off x="1771650" y="1524000"/>
          <a:ext cx="11087099" cy="5638800"/>
        </p:xfrm>
        <a:graphic>
          <a:graphicData uri="http://schemas.openxmlformats.org/drawingml/2006/table">
            <a:tbl>
              <a:tblPr bandRow="1"/>
              <a:tblGrid>
                <a:gridCol w="1317408">
                  <a:extLst>
                    <a:ext uri="{9D8B030D-6E8A-4147-A177-3AD203B41FA5}">
                      <a16:colId xmlns:a16="http://schemas.microsoft.com/office/drawing/2014/main" val="3120758538"/>
                    </a:ext>
                  </a:extLst>
                </a:gridCol>
                <a:gridCol w="1291321">
                  <a:extLst>
                    <a:ext uri="{9D8B030D-6E8A-4147-A177-3AD203B41FA5}">
                      <a16:colId xmlns:a16="http://schemas.microsoft.com/office/drawing/2014/main" val="1388090155"/>
                    </a:ext>
                  </a:extLst>
                </a:gridCol>
                <a:gridCol w="8478370">
                  <a:extLst>
                    <a:ext uri="{9D8B030D-6E8A-4147-A177-3AD203B41FA5}">
                      <a16:colId xmlns:a16="http://schemas.microsoft.com/office/drawing/2014/main" val="1804496684"/>
                    </a:ext>
                  </a:extLst>
                </a:gridCol>
              </a:tblGrid>
              <a:tr h="18796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all patients who present with acute chest pain regardless of the setting, an ECG should be acquired and reviewed for STEMI  within 10 minutes of arrival.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257227"/>
                  </a:ext>
                </a:extLst>
              </a:tr>
              <a:tr h="18796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all patients presenting to the ED with acute chest pain and suspected ACS, cTn should be measured as soon as possible after presentation.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516159"/>
                  </a:ext>
                </a:extLst>
              </a:tr>
              <a:tr h="18796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initially evaluated in the office setting, delayed transfer to the ED for cTn or other diagnostic testing should be avoided.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974513"/>
                  </a:ext>
                </a:extLst>
              </a:tr>
            </a:tbl>
          </a:graphicData>
        </a:graphic>
      </p:graphicFrame>
    </p:spTree>
    <p:extLst>
      <p:ext uri="{BB962C8B-B14F-4D97-AF65-F5344CB8AC3E}">
        <p14:creationId xmlns:p14="http://schemas.microsoft.com/office/powerpoint/2010/main" val="1421415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545F6-AAD9-44AA-BA4C-679049D6C51D}"/>
              </a:ext>
            </a:extLst>
          </p:cNvPr>
          <p:cNvSpPr>
            <a:spLocks noGrp="1"/>
          </p:cNvSpPr>
          <p:nvPr>
            <p:ph type="sldNum" sz="quarter" idx="4"/>
          </p:nvPr>
        </p:nvSpPr>
        <p:spPr/>
        <p:txBody>
          <a:bodyPr/>
          <a:lstStyle/>
          <a:p>
            <a:fld id="{01CD3B2E-BC1C-6C4D-9D91-A67B950EE325}" type="slidenum">
              <a:rPr lang="en-US" smtClean="0"/>
              <a:pPr/>
              <a:t>34</a:t>
            </a:fld>
            <a:endParaRPr lang="en-US"/>
          </a:p>
        </p:txBody>
      </p:sp>
      <p:graphicFrame>
        <p:nvGraphicFramePr>
          <p:cNvPr id="6" name="Table 5">
            <a:extLst>
              <a:ext uri="{FF2B5EF4-FFF2-40B4-BE49-F238E27FC236}">
                <a16:creationId xmlns:a16="http://schemas.microsoft.com/office/drawing/2014/main" id="{EB853731-EBCE-4C63-84F2-EBC9565B7164}"/>
              </a:ext>
            </a:extLst>
          </p:cNvPr>
          <p:cNvGraphicFramePr>
            <a:graphicFrameLocks noGrp="1"/>
          </p:cNvGraphicFramePr>
          <p:nvPr>
            <p:extLst>
              <p:ext uri="{D42A27DB-BD31-4B8C-83A1-F6EECF244321}">
                <p14:modId xmlns:p14="http://schemas.microsoft.com/office/powerpoint/2010/main" val="891231735"/>
              </p:ext>
            </p:extLst>
          </p:nvPr>
        </p:nvGraphicFramePr>
        <p:xfrm>
          <a:off x="346869" y="1600200"/>
          <a:ext cx="13936662" cy="5675638"/>
        </p:xfrm>
        <a:graphic>
          <a:graphicData uri="http://schemas.openxmlformats.org/drawingml/2006/table">
            <a:tbl>
              <a:tblPr bandRow="1"/>
              <a:tblGrid>
                <a:gridCol w="1752965">
                  <a:extLst>
                    <a:ext uri="{9D8B030D-6E8A-4147-A177-3AD203B41FA5}">
                      <a16:colId xmlns:a16="http://schemas.microsoft.com/office/drawing/2014/main" val="3222444140"/>
                    </a:ext>
                  </a:extLst>
                </a:gridCol>
                <a:gridCol w="1752965">
                  <a:extLst>
                    <a:ext uri="{9D8B030D-6E8A-4147-A177-3AD203B41FA5}">
                      <a16:colId xmlns:a16="http://schemas.microsoft.com/office/drawing/2014/main" val="236154897"/>
                    </a:ext>
                  </a:extLst>
                </a:gridCol>
                <a:gridCol w="10430732">
                  <a:extLst>
                    <a:ext uri="{9D8B030D-6E8A-4147-A177-3AD203B41FA5}">
                      <a16:colId xmlns:a16="http://schemas.microsoft.com/office/drawing/2014/main" val="1880549812"/>
                    </a:ext>
                  </a:extLst>
                </a:gridCol>
              </a:tblGrid>
              <a:tr h="1028321">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Electrocardiogram (ECG)</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6.</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40701917"/>
                  </a:ext>
                </a:extLst>
              </a:tr>
              <a:tr h="47175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825525"/>
                  </a:ext>
                </a:extLst>
              </a:tr>
              <a:tr h="158489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chest pain in which an initial ECG is nondiagnostic, serial ECGs to detect potential ischemic changes should be performed, especially when clinical suspicion of ACS is high, symptoms are persistent, or the clinical condition deteriorates.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349146"/>
                  </a:ext>
                </a:extLst>
              </a:tr>
              <a:tr h="102832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chest pain in whom the initial ECG is consistent with an ACS should be treated according to STEMI and NSTE-ACS guidelines.</a:t>
                      </a: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284424"/>
                  </a:ext>
                </a:extLst>
              </a:tr>
              <a:tr h="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24" marR="44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chest pain and intermediate-to-high clinical suspicion for ACS in whom the initial ECG is nondiagnostic, supplemental electrocardiographic leads V7 to V9 are reasonable to rule out posterior MI.</a:t>
                      </a:r>
                    </a:p>
                  </a:txBody>
                  <a:tcPr marL="44024" marR="440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861609"/>
                  </a:ext>
                </a:extLst>
              </a:tr>
            </a:tbl>
          </a:graphicData>
        </a:graphic>
      </p:graphicFrame>
      <p:sp>
        <p:nvSpPr>
          <p:cNvPr id="7" name="Subtitle 1">
            <a:extLst>
              <a:ext uri="{FF2B5EF4-FFF2-40B4-BE49-F238E27FC236}">
                <a16:creationId xmlns:a16="http://schemas.microsoft.com/office/drawing/2014/main" id="{33EB567F-0440-4197-BF41-FE30497D2B18}"/>
              </a:ext>
            </a:extLst>
          </p:cNvPr>
          <p:cNvSpPr txBox="1">
            <a:spLocks/>
          </p:cNvSpPr>
          <p:nvPr/>
        </p:nvSpPr>
        <p:spPr>
          <a:xfrm>
            <a:off x="3371850" y="762000"/>
            <a:ext cx="78867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Electrocardiogram</a:t>
            </a:r>
          </a:p>
        </p:txBody>
      </p:sp>
    </p:spTree>
    <p:extLst>
      <p:ext uri="{BB962C8B-B14F-4D97-AF65-F5344CB8AC3E}">
        <p14:creationId xmlns:p14="http://schemas.microsoft.com/office/powerpoint/2010/main" val="4194245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AD1C157-0619-4A1B-B1E4-A78A590B59D3}"/>
              </a:ext>
            </a:extLst>
          </p:cNvPr>
          <p:cNvPicPr>
            <a:picLocks noChangeAspect="1"/>
          </p:cNvPicPr>
          <p:nvPr/>
        </p:nvPicPr>
        <p:blipFill rotWithShape="1">
          <a:blip r:embed="rId2">
            <a:extLst>
              <a:ext uri="{28A0092B-C50C-407E-A947-70E740481C1C}">
                <a14:useLocalDpi xmlns:a14="http://schemas.microsoft.com/office/drawing/2010/main" val="0"/>
              </a:ext>
            </a:extLst>
          </a:blip>
          <a:srcRect l="9012" t="3786" r="11796" b="21474"/>
          <a:stretch/>
        </p:blipFill>
        <p:spPr>
          <a:xfrm>
            <a:off x="2714448" y="1344871"/>
            <a:ext cx="9201504" cy="6130106"/>
          </a:xfrm>
          <a:prstGeom prst="rect">
            <a:avLst/>
          </a:prstGeom>
        </p:spPr>
      </p:pic>
      <p:sp>
        <p:nvSpPr>
          <p:cNvPr id="4" name="Slide Number Placeholder 3">
            <a:extLst>
              <a:ext uri="{FF2B5EF4-FFF2-40B4-BE49-F238E27FC236}">
                <a16:creationId xmlns:a16="http://schemas.microsoft.com/office/drawing/2014/main" id="{D35F741E-3A69-4485-9BC7-65FB298E982E}"/>
              </a:ext>
            </a:extLst>
          </p:cNvPr>
          <p:cNvSpPr>
            <a:spLocks noGrp="1"/>
          </p:cNvSpPr>
          <p:nvPr>
            <p:ph type="sldNum" sz="quarter" idx="4"/>
          </p:nvPr>
        </p:nvSpPr>
        <p:spPr/>
        <p:txBody>
          <a:bodyPr/>
          <a:lstStyle/>
          <a:p>
            <a:fld id="{01CD3B2E-BC1C-6C4D-9D91-A67B950EE325}" type="slidenum">
              <a:rPr lang="en-US" smtClean="0"/>
              <a:pPr/>
              <a:t>35</a:t>
            </a:fld>
            <a:endParaRPr lang="en-US"/>
          </a:p>
        </p:txBody>
      </p:sp>
      <p:sp>
        <p:nvSpPr>
          <p:cNvPr id="7" name="Subtitle 1">
            <a:extLst>
              <a:ext uri="{FF2B5EF4-FFF2-40B4-BE49-F238E27FC236}">
                <a16:creationId xmlns:a16="http://schemas.microsoft.com/office/drawing/2014/main" id="{E64B3DC4-9FF5-4DD4-B919-0E905CD81A7B}"/>
              </a:ext>
            </a:extLst>
          </p:cNvPr>
          <p:cNvSpPr txBox="1">
            <a:spLocks/>
          </p:cNvSpPr>
          <p:nvPr/>
        </p:nvSpPr>
        <p:spPr>
          <a:xfrm>
            <a:off x="3371850" y="381000"/>
            <a:ext cx="7886700" cy="838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2800" b="1" dirty="0"/>
              <a:t>Figure 4. Electrocardiographic-Directed Management of Chest Pain. </a:t>
            </a:r>
          </a:p>
        </p:txBody>
      </p:sp>
      <p:sp>
        <p:nvSpPr>
          <p:cNvPr id="5" name="TextBox 4">
            <a:extLst>
              <a:ext uri="{FF2B5EF4-FFF2-40B4-BE49-F238E27FC236}">
                <a16:creationId xmlns:a16="http://schemas.microsoft.com/office/drawing/2014/main" id="{7B9F84F5-093D-4D6D-936C-BBADC11251A3}"/>
              </a:ext>
            </a:extLst>
          </p:cNvPr>
          <p:cNvSpPr txBox="1"/>
          <p:nvPr/>
        </p:nvSpPr>
        <p:spPr>
          <a:xfrm>
            <a:off x="228600" y="2764251"/>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
        <p:nvSpPr>
          <p:cNvPr id="9" name="TextBox 8">
            <a:extLst>
              <a:ext uri="{FF2B5EF4-FFF2-40B4-BE49-F238E27FC236}">
                <a16:creationId xmlns:a16="http://schemas.microsoft.com/office/drawing/2014/main" id="{0EC18BFD-2D9A-49A0-81DE-BAEF48411D2D}"/>
              </a:ext>
            </a:extLst>
          </p:cNvPr>
          <p:cNvSpPr txBox="1"/>
          <p:nvPr/>
        </p:nvSpPr>
        <p:spPr>
          <a:xfrm>
            <a:off x="12032154" y="1752600"/>
            <a:ext cx="2426526" cy="2031325"/>
          </a:xfrm>
          <a:prstGeom prst="rect">
            <a:avLst/>
          </a:prstGeom>
          <a:noFill/>
        </p:spPr>
        <p:txBody>
          <a:bodyPr wrap="square">
            <a:spAutoFit/>
          </a:bodyPr>
          <a:lstStyle/>
          <a:p>
            <a:r>
              <a:rPr lang="en-US" sz="1400" dirty="0">
                <a:latin typeface="Lub Dub Medium" panose="020B0603030403020204" pitchFamily="34" charset="0"/>
              </a:rPr>
              <a:t>ECG indicates electrocardiogram; NSTE-ACS, non–ST-segment–elevation acute coronary syndrome; MI, myocardial infarction; and STEMI, ST-segment elevation myocardial infarction.</a:t>
            </a:r>
          </a:p>
        </p:txBody>
      </p:sp>
    </p:spTree>
    <p:extLst>
      <p:ext uri="{BB962C8B-B14F-4D97-AF65-F5344CB8AC3E}">
        <p14:creationId xmlns:p14="http://schemas.microsoft.com/office/powerpoint/2010/main" val="2897808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40F0C6-C600-4FC4-AAD2-464FF00E95D0}"/>
              </a:ext>
            </a:extLst>
          </p:cNvPr>
          <p:cNvSpPr>
            <a:spLocks noGrp="1"/>
          </p:cNvSpPr>
          <p:nvPr>
            <p:ph type="sldNum" sz="quarter" idx="4"/>
          </p:nvPr>
        </p:nvSpPr>
        <p:spPr/>
        <p:txBody>
          <a:bodyPr/>
          <a:lstStyle/>
          <a:p>
            <a:fld id="{01CD3B2E-BC1C-6C4D-9D91-A67B950EE325}" type="slidenum">
              <a:rPr lang="en-US" smtClean="0"/>
              <a:pPr/>
              <a:t>36</a:t>
            </a:fld>
            <a:endParaRPr lang="en-US"/>
          </a:p>
        </p:txBody>
      </p:sp>
      <p:sp>
        <p:nvSpPr>
          <p:cNvPr id="5" name="Subtitle 1">
            <a:extLst>
              <a:ext uri="{FF2B5EF4-FFF2-40B4-BE49-F238E27FC236}">
                <a16:creationId xmlns:a16="http://schemas.microsoft.com/office/drawing/2014/main" id="{DBE5CBCB-433E-4FBF-9F54-AAD8072ADE36}"/>
              </a:ext>
            </a:extLst>
          </p:cNvPr>
          <p:cNvSpPr txBox="1">
            <a:spLocks/>
          </p:cNvSpPr>
          <p:nvPr/>
        </p:nvSpPr>
        <p:spPr>
          <a:xfrm>
            <a:off x="3371849" y="1066800"/>
            <a:ext cx="78867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Chest Radiography</a:t>
            </a:r>
          </a:p>
        </p:txBody>
      </p:sp>
      <p:graphicFrame>
        <p:nvGraphicFramePr>
          <p:cNvPr id="6" name="Table 5">
            <a:extLst>
              <a:ext uri="{FF2B5EF4-FFF2-40B4-BE49-F238E27FC236}">
                <a16:creationId xmlns:a16="http://schemas.microsoft.com/office/drawing/2014/main" id="{77CA3E43-D6FB-4510-8406-0CC7D4337BBD}"/>
              </a:ext>
            </a:extLst>
          </p:cNvPr>
          <p:cNvGraphicFramePr>
            <a:graphicFrameLocks noGrp="1"/>
          </p:cNvGraphicFramePr>
          <p:nvPr>
            <p:extLst>
              <p:ext uri="{D42A27DB-BD31-4B8C-83A1-F6EECF244321}">
                <p14:modId xmlns:p14="http://schemas.microsoft.com/office/powerpoint/2010/main" val="914734190"/>
              </p:ext>
            </p:extLst>
          </p:nvPr>
        </p:nvGraphicFramePr>
        <p:xfrm>
          <a:off x="2936972" y="2362200"/>
          <a:ext cx="8756453" cy="3886200"/>
        </p:xfrm>
        <a:graphic>
          <a:graphicData uri="http://schemas.openxmlformats.org/drawingml/2006/table">
            <a:tbl>
              <a:tblPr firstRow="1" firstCol="1" bandRow="1"/>
              <a:tblGrid>
                <a:gridCol w="999987">
                  <a:extLst>
                    <a:ext uri="{9D8B030D-6E8A-4147-A177-3AD203B41FA5}">
                      <a16:colId xmlns:a16="http://schemas.microsoft.com/office/drawing/2014/main" val="904787459"/>
                    </a:ext>
                  </a:extLst>
                </a:gridCol>
                <a:gridCol w="886153">
                  <a:extLst>
                    <a:ext uri="{9D8B030D-6E8A-4147-A177-3AD203B41FA5}">
                      <a16:colId xmlns:a16="http://schemas.microsoft.com/office/drawing/2014/main" val="3219894518"/>
                    </a:ext>
                  </a:extLst>
                </a:gridCol>
                <a:gridCol w="6870313">
                  <a:extLst>
                    <a:ext uri="{9D8B030D-6E8A-4147-A177-3AD203B41FA5}">
                      <a16:colId xmlns:a16="http://schemas.microsoft.com/office/drawing/2014/main" val="1605483842"/>
                    </a:ext>
                  </a:extLst>
                </a:gridCol>
              </a:tblGrid>
              <a:tr h="835571">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Chest Radiography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5560472"/>
                  </a:ext>
                </a:extLst>
              </a:tr>
              <a:tr h="83557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225456"/>
                  </a:ext>
                </a:extLst>
              </a:tr>
              <a:tr h="221505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a chest radiograph is useful to evaluate for other potential cardiac, pulmonary, and thoracic causes of symptoms.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718442"/>
                  </a:ext>
                </a:extLst>
              </a:tr>
            </a:tbl>
          </a:graphicData>
        </a:graphic>
      </p:graphicFrame>
    </p:spTree>
    <p:extLst>
      <p:ext uri="{BB962C8B-B14F-4D97-AF65-F5344CB8AC3E}">
        <p14:creationId xmlns:p14="http://schemas.microsoft.com/office/powerpoint/2010/main" val="3203264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39FDB6-945A-4523-9724-14A77236A265}"/>
              </a:ext>
            </a:extLst>
          </p:cNvPr>
          <p:cNvSpPr>
            <a:spLocks noGrp="1"/>
          </p:cNvSpPr>
          <p:nvPr>
            <p:ph type="sldNum" sz="quarter" idx="4"/>
          </p:nvPr>
        </p:nvSpPr>
        <p:spPr/>
        <p:txBody>
          <a:bodyPr/>
          <a:lstStyle/>
          <a:p>
            <a:fld id="{01CD3B2E-BC1C-6C4D-9D91-A67B950EE325}" type="slidenum">
              <a:rPr lang="en-US" smtClean="0"/>
              <a:pPr/>
              <a:t>37</a:t>
            </a:fld>
            <a:endParaRPr lang="en-US"/>
          </a:p>
        </p:txBody>
      </p:sp>
      <p:sp>
        <p:nvSpPr>
          <p:cNvPr id="7" name="Subtitle 1">
            <a:extLst>
              <a:ext uri="{FF2B5EF4-FFF2-40B4-BE49-F238E27FC236}">
                <a16:creationId xmlns:a16="http://schemas.microsoft.com/office/drawing/2014/main" id="{77B30D6B-AFB6-40F9-9153-099C0CAF49E3}"/>
              </a:ext>
            </a:extLst>
          </p:cNvPr>
          <p:cNvSpPr txBox="1">
            <a:spLocks/>
          </p:cNvSpPr>
          <p:nvPr/>
        </p:nvSpPr>
        <p:spPr>
          <a:xfrm>
            <a:off x="4886323" y="581057"/>
            <a:ext cx="4857751"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 Biomarkers</a:t>
            </a:r>
          </a:p>
        </p:txBody>
      </p:sp>
      <p:graphicFrame>
        <p:nvGraphicFramePr>
          <p:cNvPr id="8" name="Table 7">
            <a:extLst>
              <a:ext uri="{FF2B5EF4-FFF2-40B4-BE49-F238E27FC236}">
                <a16:creationId xmlns:a16="http://schemas.microsoft.com/office/drawing/2014/main" id="{A4CE0A80-59A3-4ACD-8061-495237E46AEB}"/>
              </a:ext>
            </a:extLst>
          </p:cNvPr>
          <p:cNvGraphicFramePr>
            <a:graphicFrameLocks noGrp="1"/>
          </p:cNvGraphicFramePr>
          <p:nvPr>
            <p:extLst>
              <p:ext uri="{D42A27DB-BD31-4B8C-83A1-F6EECF244321}">
                <p14:modId xmlns:p14="http://schemas.microsoft.com/office/powerpoint/2010/main" val="3405279399"/>
              </p:ext>
            </p:extLst>
          </p:nvPr>
        </p:nvGraphicFramePr>
        <p:xfrm>
          <a:off x="1073345" y="1447800"/>
          <a:ext cx="12483705" cy="5791200"/>
        </p:xfrm>
        <a:graphic>
          <a:graphicData uri="http://schemas.openxmlformats.org/drawingml/2006/table">
            <a:tbl>
              <a:tblPr firstRow="1" firstCol="1" bandRow="1"/>
              <a:tblGrid>
                <a:gridCol w="1425639">
                  <a:extLst>
                    <a:ext uri="{9D8B030D-6E8A-4147-A177-3AD203B41FA5}">
                      <a16:colId xmlns:a16="http://schemas.microsoft.com/office/drawing/2014/main" val="273246644"/>
                    </a:ext>
                  </a:extLst>
                </a:gridCol>
                <a:gridCol w="1263351">
                  <a:extLst>
                    <a:ext uri="{9D8B030D-6E8A-4147-A177-3AD203B41FA5}">
                      <a16:colId xmlns:a16="http://schemas.microsoft.com/office/drawing/2014/main" val="713324400"/>
                    </a:ext>
                  </a:extLst>
                </a:gridCol>
                <a:gridCol w="9794715">
                  <a:extLst>
                    <a:ext uri="{9D8B030D-6E8A-4147-A177-3AD203B41FA5}">
                      <a16:colId xmlns:a16="http://schemas.microsoft.com/office/drawing/2014/main" val="240616921"/>
                    </a:ext>
                  </a:extLst>
                </a:gridCol>
              </a:tblGrid>
              <a:tr h="1674363">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Biomarkers</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7.</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4454827"/>
                  </a:ext>
                </a:extLst>
              </a:tr>
              <a:tr h="76811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076289"/>
                  </a:ext>
                </a:extLst>
              </a:tr>
              <a:tr h="167436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serial cTn I or T levels are useful to identify abnormal values and a rising or falling pattern indicative of acute myocardial injury (1-21).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647331"/>
                  </a:ext>
                </a:extLst>
              </a:tr>
              <a:tr h="167436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presenting with acute chest pain, high-sensitivity </a:t>
                      </a:r>
                      <a:r>
                        <a:rPr lang="en-US" sz="1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the preferred biomarker because it enables more rapid detection or exclusion of myocardial injury and increases diagnostic accuracy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 21-25)</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513535"/>
                  </a:ext>
                </a:extLst>
              </a:tr>
            </a:tbl>
          </a:graphicData>
        </a:graphic>
      </p:graphicFrame>
    </p:spTree>
    <p:extLst>
      <p:ext uri="{BB962C8B-B14F-4D97-AF65-F5344CB8AC3E}">
        <p14:creationId xmlns:p14="http://schemas.microsoft.com/office/powerpoint/2010/main" val="2046330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D64EC-8931-46D7-B1FA-6DF14B541819}"/>
              </a:ext>
            </a:extLst>
          </p:cNvPr>
          <p:cNvSpPr>
            <a:spLocks noGrp="1"/>
          </p:cNvSpPr>
          <p:nvPr>
            <p:ph type="sldNum" sz="quarter" idx="4"/>
          </p:nvPr>
        </p:nvSpPr>
        <p:spPr/>
        <p:txBody>
          <a:bodyPr/>
          <a:lstStyle/>
          <a:p>
            <a:fld id="{01CD3B2E-BC1C-6C4D-9D91-A67B950EE325}" type="slidenum">
              <a:rPr lang="en-US" smtClean="0"/>
              <a:pPr/>
              <a:t>38</a:t>
            </a:fld>
            <a:endParaRPr lang="en-US"/>
          </a:p>
        </p:txBody>
      </p:sp>
      <p:sp>
        <p:nvSpPr>
          <p:cNvPr id="5" name="Subtitle 1">
            <a:extLst>
              <a:ext uri="{FF2B5EF4-FFF2-40B4-BE49-F238E27FC236}">
                <a16:creationId xmlns:a16="http://schemas.microsoft.com/office/drawing/2014/main" id="{EFBFBDC0-4351-44F9-91F7-AB95D65036DB}"/>
              </a:ext>
            </a:extLst>
          </p:cNvPr>
          <p:cNvSpPr txBox="1">
            <a:spLocks/>
          </p:cNvSpPr>
          <p:nvPr/>
        </p:nvSpPr>
        <p:spPr>
          <a:xfrm>
            <a:off x="4886324" y="1148060"/>
            <a:ext cx="4857751"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fontAlgn="auto">
              <a:spcAft>
                <a:spcPts val="0"/>
              </a:spcAft>
            </a:pPr>
            <a:r>
              <a:rPr lang="en-US" sz="3600" b="1"/>
              <a:t> Biomarkers (con’t.)</a:t>
            </a:r>
          </a:p>
        </p:txBody>
      </p:sp>
      <p:graphicFrame>
        <p:nvGraphicFramePr>
          <p:cNvPr id="6" name="Table 5">
            <a:extLst>
              <a:ext uri="{FF2B5EF4-FFF2-40B4-BE49-F238E27FC236}">
                <a16:creationId xmlns:a16="http://schemas.microsoft.com/office/drawing/2014/main" id="{F2DD54D0-CA39-4952-8993-7374F3E37BC7}"/>
              </a:ext>
            </a:extLst>
          </p:cNvPr>
          <p:cNvGraphicFramePr>
            <a:graphicFrameLocks noGrp="1"/>
          </p:cNvGraphicFramePr>
          <p:nvPr>
            <p:extLst>
              <p:ext uri="{D42A27DB-BD31-4B8C-83A1-F6EECF244321}">
                <p14:modId xmlns:p14="http://schemas.microsoft.com/office/powerpoint/2010/main" val="1411064004"/>
              </p:ext>
            </p:extLst>
          </p:nvPr>
        </p:nvGraphicFramePr>
        <p:xfrm>
          <a:off x="1866900" y="2743200"/>
          <a:ext cx="10896600" cy="3429000"/>
        </p:xfrm>
        <a:graphic>
          <a:graphicData uri="http://schemas.openxmlformats.org/drawingml/2006/table">
            <a:tbl>
              <a:tblPr firstRow="1" firstCol="1" bandRow="1"/>
              <a:tblGrid>
                <a:gridCol w="1244391">
                  <a:extLst>
                    <a:ext uri="{9D8B030D-6E8A-4147-A177-3AD203B41FA5}">
                      <a16:colId xmlns:a16="http://schemas.microsoft.com/office/drawing/2014/main" val="1298946803"/>
                    </a:ext>
                  </a:extLst>
                </a:gridCol>
                <a:gridCol w="1102736">
                  <a:extLst>
                    <a:ext uri="{9D8B030D-6E8A-4147-A177-3AD203B41FA5}">
                      <a16:colId xmlns:a16="http://schemas.microsoft.com/office/drawing/2014/main" val="3670886545"/>
                    </a:ext>
                  </a:extLst>
                </a:gridCol>
                <a:gridCol w="8549473">
                  <a:extLst>
                    <a:ext uri="{9D8B030D-6E8A-4147-A177-3AD203B41FA5}">
                      <a16:colId xmlns:a16="http://schemas.microsoft.com/office/drawing/2014/main" val="398550927"/>
                    </a:ext>
                  </a:extLst>
                </a:gridCol>
              </a:tblGrid>
              <a:tr h="2079647">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Clinicians should be familiar with the analytical performance and the 99th percentile upper reference limit that defines myocardial injury for the </a:t>
                      </a:r>
                      <a:r>
                        <a:rPr lang="en-US" sz="1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assay used at their institution.</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392184"/>
                  </a:ext>
                </a:extLst>
              </a:tr>
              <a:tr h="134935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With availability of </a:t>
                      </a:r>
                      <a:r>
                        <a:rPr lang="en-US" sz="1800" b="1" kern="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creatine kinase myocardial (CK-MB) isoenzyme and myoglobin are not useful for diagnosis of acute myocardial injury</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758248"/>
                  </a:ext>
                </a:extLst>
              </a:tr>
            </a:tbl>
          </a:graphicData>
        </a:graphic>
      </p:graphicFrame>
      <p:sp>
        <p:nvSpPr>
          <p:cNvPr id="7" name="Rectangle 1">
            <a:extLst>
              <a:ext uri="{FF2B5EF4-FFF2-40B4-BE49-F238E27FC236}">
                <a16:creationId xmlns:a16="http://schemas.microsoft.com/office/drawing/2014/main" id="{D86C2648-71C5-4095-9D95-BDC74B92FEC3}"/>
              </a:ext>
            </a:extLst>
          </p:cNvPr>
          <p:cNvSpPr>
            <a:spLocks noChangeArrowheads="1"/>
          </p:cNvSpPr>
          <p:nvPr/>
        </p:nvSpPr>
        <p:spPr bwMode="auto">
          <a:xfrm>
            <a:off x="1073150" y="4125913"/>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58557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10E9BC-CE9D-490C-9904-E2E8AFBED042}"/>
              </a:ext>
            </a:extLst>
          </p:cNvPr>
          <p:cNvSpPr>
            <a:spLocks noGrp="1"/>
          </p:cNvSpPr>
          <p:nvPr>
            <p:ph type="sldNum" sz="quarter" idx="4"/>
          </p:nvPr>
        </p:nvSpPr>
        <p:spPr/>
        <p:txBody>
          <a:bodyPr/>
          <a:lstStyle/>
          <a:p>
            <a:fld id="{01CD3B2E-BC1C-6C4D-9D91-A67B950EE325}" type="slidenum">
              <a:rPr lang="en-US" smtClean="0"/>
              <a:pPr/>
              <a:t>39</a:t>
            </a:fld>
            <a:endParaRPr lang="en-US"/>
          </a:p>
        </p:txBody>
      </p:sp>
      <p:sp>
        <p:nvSpPr>
          <p:cNvPr id="6" name="TextBox 5">
            <a:extLst>
              <a:ext uri="{FF2B5EF4-FFF2-40B4-BE49-F238E27FC236}">
                <a16:creationId xmlns:a16="http://schemas.microsoft.com/office/drawing/2014/main" id="{65824CC9-9FF0-44C4-A53A-A33A36AAED2C}"/>
              </a:ext>
            </a:extLst>
          </p:cNvPr>
          <p:cNvSpPr txBox="1"/>
          <p:nvPr/>
        </p:nvSpPr>
        <p:spPr>
          <a:xfrm>
            <a:off x="3124200" y="3329970"/>
            <a:ext cx="8382000" cy="1569660"/>
          </a:xfrm>
          <a:prstGeom prst="rect">
            <a:avLst/>
          </a:prstGeom>
          <a:noFill/>
        </p:spPr>
        <p:txBody>
          <a:bodyPr wrap="square">
            <a:spAutoFit/>
          </a:bodyPr>
          <a:lstStyle/>
          <a:p>
            <a:pPr algn="ctr"/>
            <a:r>
              <a:rPr lang="en-US" sz="4800" b="1">
                <a:latin typeface="Lub Dub Medium" panose="020B0603030403020204" pitchFamily="34" charset="0"/>
              </a:rPr>
              <a:t>Cardiac Testing General Considerations</a:t>
            </a:r>
          </a:p>
        </p:txBody>
      </p:sp>
    </p:spTree>
    <p:extLst>
      <p:ext uri="{BB962C8B-B14F-4D97-AF65-F5344CB8AC3E}">
        <p14:creationId xmlns:p14="http://schemas.microsoft.com/office/powerpoint/2010/main" val="49897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7F2BE8-C807-4331-8A66-F12B27134DC8}"/>
              </a:ext>
            </a:extLst>
          </p:cNvPr>
          <p:cNvSpPr>
            <a:spLocks noGrp="1"/>
          </p:cNvSpPr>
          <p:nvPr>
            <p:ph type="ctrTitle"/>
          </p:nvPr>
        </p:nvSpPr>
        <p:spPr>
          <a:xfrm>
            <a:off x="702860" y="2667001"/>
            <a:ext cx="12877800" cy="914399"/>
          </a:xfrm>
        </p:spPr>
        <p:txBody>
          <a:bodyPr/>
          <a:lstStyle/>
          <a:p>
            <a:pPr algn="ctr"/>
            <a:r>
              <a:rPr lang="en-US"/>
              <a:t>Top 10 Take-Home Messages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4</a:t>
            </a:fld>
            <a:endParaRPr lang="en-US"/>
          </a:p>
        </p:txBody>
      </p:sp>
      <p:sp>
        <p:nvSpPr>
          <p:cNvPr id="10" name="Subtitle 9">
            <a:extLst>
              <a:ext uri="{FF2B5EF4-FFF2-40B4-BE49-F238E27FC236}">
                <a16:creationId xmlns:a16="http://schemas.microsoft.com/office/drawing/2014/main" id="{975ADFDC-3E03-432B-8E1A-8128ECB10674}"/>
              </a:ext>
            </a:extLst>
          </p:cNvPr>
          <p:cNvSpPr>
            <a:spLocks noGrp="1"/>
          </p:cNvSpPr>
          <p:nvPr>
            <p:ph type="subTitle" idx="1"/>
          </p:nvPr>
        </p:nvSpPr>
        <p:spPr>
          <a:xfrm>
            <a:off x="702860" y="4361732"/>
            <a:ext cx="12877800" cy="572937"/>
          </a:xfrm>
        </p:spPr>
        <p:txBody>
          <a:bodyPr/>
          <a:lstStyle/>
          <a:p>
            <a:pPr algn="ctr"/>
            <a:r>
              <a:rPr lang="en-US" sz="4000"/>
              <a:t>2021 Evaluation and Diagnosis of Chest Pain</a:t>
            </a:r>
          </a:p>
        </p:txBody>
      </p:sp>
    </p:spTree>
    <p:extLst>
      <p:ext uri="{BB962C8B-B14F-4D97-AF65-F5344CB8AC3E}">
        <p14:creationId xmlns:p14="http://schemas.microsoft.com/office/powerpoint/2010/main" val="512226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4C26D3B6-E68D-4D22-9AC2-AE101C143FA0}"/>
              </a:ext>
            </a:extLst>
          </p:cNvPr>
          <p:cNvPicPr/>
          <p:nvPr/>
        </p:nvPicPr>
        <p:blipFill rotWithShape="1">
          <a:blip r:embed="rId2" cstate="print">
            <a:extLst>
              <a:ext uri="{28A0092B-C50C-407E-A947-70E740481C1C}">
                <a14:useLocalDpi xmlns:a14="http://schemas.microsoft.com/office/drawing/2010/main" val="0"/>
              </a:ext>
            </a:extLst>
          </a:blip>
          <a:srcRect b="8923"/>
          <a:stretch/>
        </p:blipFill>
        <p:spPr bwMode="auto">
          <a:xfrm>
            <a:off x="1981200" y="777314"/>
            <a:ext cx="10668000" cy="5943600"/>
          </a:xfrm>
          <a:prstGeom prst="rect">
            <a:avLst/>
          </a:prstGeom>
          <a:noFill/>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8E4749C7-462E-4875-9A15-B195F725B16B}"/>
              </a:ext>
            </a:extLst>
          </p:cNvPr>
          <p:cNvSpPr>
            <a:spLocks noGrp="1"/>
          </p:cNvSpPr>
          <p:nvPr>
            <p:ph type="sldNum" sz="quarter" idx="4"/>
          </p:nvPr>
        </p:nvSpPr>
        <p:spPr/>
        <p:txBody>
          <a:bodyPr/>
          <a:lstStyle/>
          <a:p>
            <a:fld id="{01CD3B2E-BC1C-6C4D-9D91-A67B950EE325}" type="slidenum">
              <a:rPr lang="en-US" smtClean="0"/>
              <a:pPr/>
              <a:t>40</a:t>
            </a:fld>
            <a:endParaRPr lang="en-US"/>
          </a:p>
        </p:txBody>
      </p:sp>
      <p:sp>
        <p:nvSpPr>
          <p:cNvPr id="7" name="Subtitle 1">
            <a:extLst>
              <a:ext uri="{FF2B5EF4-FFF2-40B4-BE49-F238E27FC236}">
                <a16:creationId xmlns:a16="http://schemas.microsoft.com/office/drawing/2014/main" id="{57377E8D-6878-404E-B65F-B124E83CF542}"/>
              </a:ext>
            </a:extLst>
          </p:cNvPr>
          <p:cNvSpPr txBox="1">
            <a:spLocks/>
          </p:cNvSpPr>
          <p:nvPr/>
        </p:nvSpPr>
        <p:spPr>
          <a:xfrm>
            <a:off x="3738562" y="381000"/>
            <a:ext cx="7153276"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5. Chest Pain and Cardiac Testing Considerations.</a:t>
            </a:r>
            <a:endParaRPr lang="en-US" sz="2800">
              <a:effectLst/>
              <a:latin typeface="Lub Dub Medium" panose="020B0603030403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D262721B-C6B5-46B4-A41E-FF1F7FD89BE8}"/>
              </a:ext>
            </a:extLst>
          </p:cNvPr>
          <p:cNvSpPr txBox="1"/>
          <p:nvPr/>
        </p:nvSpPr>
        <p:spPr>
          <a:xfrm>
            <a:off x="228600" y="6494810"/>
            <a:ext cx="13800137" cy="1107996"/>
          </a:xfrm>
          <a:prstGeom prst="rect">
            <a:avLst/>
          </a:prstGeom>
          <a:noFill/>
        </p:spPr>
        <p:txBody>
          <a:bodyPr wrap="square">
            <a:spAutoFit/>
          </a:bodyPr>
          <a:lstStyle/>
          <a:p>
            <a:r>
              <a:rPr lang="en-US" sz="1100" dirty="0">
                <a:latin typeface="Lub Dub Medium" panose="020B0603030403020204" pitchFamily="34" charset="0"/>
              </a:rPr>
              <a:t>The choice of imaging depends on the clinical question of importance, to either a) ascertain the diagnosis of CAD and define coronary anatomy or b) assess ischemia severity among patients with an expected higher likelihood of ischemia with an abnormal resting ECG or those incapable of performing maximal exercise.</a:t>
            </a:r>
          </a:p>
          <a:p>
            <a:r>
              <a:rPr lang="en-US" sz="1100" dirty="0">
                <a:latin typeface="Lub Dub Medium" panose="020B0603030403020204" pitchFamily="34" charset="0"/>
              </a:rPr>
              <a:t>ACS indicates acute coronary syndrome; CAC, coronary artery calcium; CAD, coronary artery disease; and ECG, electrocardiogram.</a:t>
            </a:r>
          </a:p>
          <a:p>
            <a:r>
              <a:rPr lang="en-US" sz="1100" dirty="0">
                <a:latin typeface="Lub Dub Medium" panose="020B0603030403020204" pitchFamily="34" charset="0"/>
              </a:rPr>
              <a:t>Please refer to Section 4.1.</a:t>
            </a:r>
          </a:p>
          <a:p>
            <a:r>
              <a:rPr lang="en-US" sz="1100" dirty="0">
                <a:latin typeface="Lub Dub Medium" panose="020B0603030403020204" pitchFamily="34" charset="0"/>
              </a:rPr>
              <a:t>For risk assessment in acute chest pain: See Figure 9.</a:t>
            </a:r>
          </a:p>
          <a:p>
            <a:r>
              <a:rPr lang="en-US" sz="1100" dirty="0">
                <a:latin typeface="Lub Dub Medium" panose="020B0603030403020204" pitchFamily="34" charset="0"/>
              </a:rPr>
              <a:t>For risk assessment in stable chest pain: See Figure 11.</a:t>
            </a:r>
          </a:p>
        </p:txBody>
      </p:sp>
    </p:spTree>
    <p:extLst>
      <p:ext uri="{BB962C8B-B14F-4D97-AF65-F5344CB8AC3E}">
        <p14:creationId xmlns:p14="http://schemas.microsoft.com/office/powerpoint/2010/main" val="2159546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97D3AA-CE3A-4AE3-ACA9-E3CB2C7E1D71}"/>
              </a:ext>
            </a:extLst>
          </p:cNvPr>
          <p:cNvSpPr>
            <a:spLocks noGrp="1"/>
          </p:cNvSpPr>
          <p:nvPr>
            <p:ph type="sldNum" sz="quarter" idx="4"/>
          </p:nvPr>
        </p:nvSpPr>
        <p:spPr/>
        <p:txBody>
          <a:bodyPr/>
          <a:lstStyle/>
          <a:p>
            <a:fld id="{01CD3B2E-BC1C-6C4D-9D91-A67B950EE325}" type="slidenum">
              <a:rPr lang="en-US" smtClean="0"/>
              <a:pPr/>
              <a:t>41</a:t>
            </a:fld>
            <a:endParaRPr lang="en-US"/>
          </a:p>
        </p:txBody>
      </p:sp>
      <p:sp>
        <p:nvSpPr>
          <p:cNvPr id="5" name="Subtitle 1">
            <a:extLst>
              <a:ext uri="{FF2B5EF4-FFF2-40B4-BE49-F238E27FC236}">
                <a16:creationId xmlns:a16="http://schemas.microsoft.com/office/drawing/2014/main" id="{CFAB45A3-B362-4343-A1CD-C3BDCA40E781}"/>
              </a:ext>
            </a:extLst>
          </p:cNvPr>
          <p:cNvSpPr txBox="1">
            <a:spLocks/>
          </p:cNvSpPr>
          <p:nvPr/>
        </p:nvSpPr>
        <p:spPr>
          <a:xfrm>
            <a:off x="2895600" y="304800"/>
            <a:ext cx="8839200" cy="457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6. Choosing the Right Diagnostic Test.</a:t>
            </a:r>
            <a:endParaRPr lang="en-US" sz="2800">
              <a:effectLst/>
              <a:latin typeface="Lub Dub Medium" panose="020B0603030403020204" pitchFamily="34" charset="0"/>
              <a:ea typeface="Times New Roman" panose="02020603050405020304" pitchFamily="18" charset="0"/>
            </a:endParaRPr>
          </a:p>
        </p:txBody>
      </p:sp>
      <p:pic>
        <p:nvPicPr>
          <p:cNvPr id="6" name="Picture 5" descr="Graphical user interface, text, application, table, email&#10;&#10;Description automatically generated">
            <a:extLst>
              <a:ext uri="{FF2B5EF4-FFF2-40B4-BE49-F238E27FC236}">
                <a16:creationId xmlns:a16="http://schemas.microsoft.com/office/drawing/2014/main" id="{B8F7A9F2-2262-4964-8944-939BCD90D749}"/>
              </a:ext>
            </a:extLst>
          </p:cNvPr>
          <p:cNvPicPr/>
          <p:nvPr/>
        </p:nvPicPr>
        <p:blipFill rotWithShape="1">
          <a:blip r:embed="rId2" cstate="print">
            <a:extLst>
              <a:ext uri="{28A0092B-C50C-407E-A947-70E740481C1C}">
                <a14:useLocalDpi xmlns:a14="http://schemas.microsoft.com/office/drawing/2010/main" val="0"/>
              </a:ext>
            </a:extLst>
          </a:blip>
          <a:srcRect l="4075" t="2038" r="4703" b="2166"/>
          <a:stretch/>
        </p:blipFill>
        <p:spPr bwMode="auto">
          <a:xfrm>
            <a:off x="3543300" y="1143000"/>
            <a:ext cx="7543800" cy="6248400"/>
          </a:xfrm>
          <a:prstGeom prst="rect">
            <a:avLst/>
          </a:prstGeom>
          <a:noFill/>
          <a:ln>
            <a:noFill/>
          </a:ln>
        </p:spPr>
      </p:pic>
      <p:sp>
        <p:nvSpPr>
          <p:cNvPr id="8" name="TextBox 7">
            <a:extLst>
              <a:ext uri="{FF2B5EF4-FFF2-40B4-BE49-F238E27FC236}">
                <a16:creationId xmlns:a16="http://schemas.microsoft.com/office/drawing/2014/main" id="{E1262DD3-7BAF-4977-A93F-495B6860CAA1}"/>
              </a:ext>
            </a:extLst>
          </p:cNvPr>
          <p:cNvSpPr txBox="1"/>
          <p:nvPr/>
        </p:nvSpPr>
        <p:spPr>
          <a:xfrm>
            <a:off x="228600" y="2172839"/>
            <a:ext cx="2895600" cy="2677656"/>
          </a:xfrm>
          <a:prstGeom prst="rect">
            <a:avLst/>
          </a:prstGeom>
          <a:noFill/>
        </p:spPr>
        <p:txBody>
          <a:bodyPr wrap="square">
            <a:spAutoFit/>
          </a:bodyPr>
          <a:lstStyle/>
          <a:p>
            <a:r>
              <a:rPr lang="en-US" sz="1400" dirty="0">
                <a:latin typeface="Lub Dub Medium" panose="020B0603030403020204" pitchFamily="34" charset="0"/>
              </a:rPr>
              <a:t>ASCVD indicates atherosclerotic cardiovascular disease; CAD, coronary artery disease; CAC, coronary artery calcium; CCTA, coronary computed tomography angiography; CMR, cardiovascular magnetic resonance; LV, left ventricular; MPI, myocardial perfusion imaging; and PET, positron emission tomography.</a:t>
            </a:r>
          </a:p>
        </p:txBody>
      </p:sp>
    </p:spTree>
    <p:extLst>
      <p:ext uri="{BB962C8B-B14F-4D97-AF65-F5344CB8AC3E}">
        <p14:creationId xmlns:p14="http://schemas.microsoft.com/office/powerpoint/2010/main" val="2678349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3814AF-9317-4C7C-92B1-742F3D0952DF}"/>
              </a:ext>
            </a:extLst>
          </p:cNvPr>
          <p:cNvSpPr>
            <a:spLocks noGrp="1"/>
          </p:cNvSpPr>
          <p:nvPr>
            <p:ph type="sldNum" sz="quarter" idx="4"/>
          </p:nvPr>
        </p:nvSpPr>
        <p:spPr/>
        <p:txBody>
          <a:bodyPr/>
          <a:lstStyle/>
          <a:p>
            <a:fld id="{01CD3B2E-BC1C-6C4D-9D91-A67B950EE325}" type="slidenum">
              <a:rPr lang="en-US" smtClean="0"/>
              <a:pPr/>
              <a:t>42</a:t>
            </a:fld>
            <a:endParaRPr lang="en-US"/>
          </a:p>
        </p:txBody>
      </p:sp>
      <p:sp>
        <p:nvSpPr>
          <p:cNvPr id="7" name="Subtitle 1">
            <a:extLst>
              <a:ext uri="{FF2B5EF4-FFF2-40B4-BE49-F238E27FC236}">
                <a16:creationId xmlns:a16="http://schemas.microsoft.com/office/drawing/2014/main" id="{599D5B9C-FE38-4CF9-B6DA-08C62D5C400A}"/>
              </a:ext>
            </a:extLst>
          </p:cNvPr>
          <p:cNvSpPr txBox="1">
            <a:spLocks/>
          </p:cNvSpPr>
          <p:nvPr/>
        </p:nvSpPr>
        <p:spPr>
          <a:xfrm>
            <a:off x="3086100" y="152400"/>
            <a:ext cx="84582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5. Contraindication by Type of Imaging Modality and Stress Protocol </a:t>
            </a:r>
            <a:endParaRPr lang="en-US" sz="28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D2E9EEBA-B0F0-4164-857D-9604312179ED}"/>
              </a:ext>
            </a:extLst>
          </p:cNvPr>
          <p:cNvGraphicFramePr>
            <a:graphicFrameLocks noGrp="1"/>
          </p:cNvGraphicFramePr>
          <p:nvPr>
            <p:extLst>
              <p:ext uri="{D42A27DB-BD31-4B8C-83A1-F6EECF244321}">
                <p14:modId xmlns:p14="http://schemas.microsoft.com/office/powerpoint/2010/main" val="1823266326"/>
              </p:ext>
            </p:extLst>
          </p:nvPr>
        </p:nvGraphicFramePr>
        <p:xfrm>
          <a:off x="952500" y="1143000"/>
          <a:ext cx="12725400" cy="6462720"/>
        </p:xfrm>
        <a:graphic>
          <a:graphicData uri="http://schemas.openxmlformats.org/drawingml/2006/table">
            <a:tbl>
              <a:tblPr firstRow="1" firstCol="1" bandRow="1"/>
              <a:tblGrid>
                <a:gridCol w="2573315">
                  <a:extLst>
                    <a:ext uri="{9D8B030D-6E8A-4147-A177-3AD203B41FA5}">
                      <a16:colId xmlns:a16="http://schemas.microsoft.com/office/drawing/2014/main" val="3115124947"/>
                    </a:ext>
                  </a:extLst>
                </a:gridCol>
                <a:gridCol w="2837355">
                  <a:extLst>
                    <a:ext uri="{9D8B030D-6E8A-4147-A177-3AD203B41FA5}">
                      <a16:colId xmlns:a16="http://schemas.microsoft.com/office/drawing/2014/main" val="4014247757"/>
                    </a:ext>
                  </a:extLst>
                </a:gridCol>
                <a:gridCol w="3142353">
                  <a:extLst>
                    <a:ext uri="{9D8B030D-6E8A-4147-A177-3AD203B41FA5}">
                      <a16:colId xmlns:a16="http://schemas.microsoft.com/office/drawing/2014/main" val="1530075429"/>
                    </a:ext>
                  </a:extLst>
                </a:gridCol>
                <a:gridCol w="2230846">
                  <a:extLst>
                    <a:ext uri="{9D8B030D-6E8A-4147-A177-3AD203B41FA5}">
                      <a16:colId xmlns:a16="http://schemas.microsoft.com/office/drawing/2014/main" val="1449210152"/>
                    </a:ext>
                  </a:extLst>
                </a:gridCol>
                <a:gridCol w="1941531">
                  <a:extLst>
                    <a:ext uri="{9D8B030D-6E8A-4147-A177-3AD203B41FA5}">
                      <a16:colId xmlns:a16="http://schemas.microsoft.com/office/drawing/2014/main" val="2043131917"/>
                    </a:ext>
                  </a:extLst>
                </a:gridCol>
              </a:tblGrid>
              <a:tr h="203002">
                <a:tc>
                  <a:txBody>
                    <a:bodyPr/>
                    <a:lstStyle/>
                    <a:p>
                      <a:pPr marL="0" marR="0" algn="ctr">
                        <a:lnSpc>
                          <a:spcPct val="150000"/>
                        </a:lnSpc>
                        <a:spcBef>
                          <a:spcPts val="0"/>
                        </a:spcBef>
                        <a:spcAft>
                          <a:spcPts val="0"/>
                        </a:spcAft>
                      </a:pPr>
                      <a:r>
                        <a:rPr lang="en-US" sz="1000" dirty="0">
                          <a:effectLst/>
                          <a:latin typeface="Times New Roman" panose="02020603050405020304" pitchFamily="18" charset="0"/>
                          <a:ea typeface="Times New Roman" panose="02020603050405020304" pitchFamily="18" charset="0"/>
                        </a:rPr>
                        <a:t>Exercise ECG</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effectLst/>
                          <a:latin typeface="Times New Roman" panose="02020603050405020304" pitchFamily="18" charset="0"/>
                          <a:ea typeface="Times New Roman" panose="02020603050405020304" pitchFamily="18" charset="0"/>
                        </a:rPr>
                        <a:t>Stress Nuclear (1)*</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900">
                          <a:effectLst/>
                          <a:latin typeface="Times New Roman" panose="02020603050405020304" pitchFamily="18" charset="0"/>
                          <a:ea typeface="Times New Roman" panose="02020603050405020304" pitchFamily="18" charset="0"/>
                        </a:rPr>
                        <a:t>Stress Echocardiography (2-4)</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effectLst/>
                          <a:latin typeface="Times New Roman" panose="02020603050405020304" pitchFamily="18" charset="0"/>
                          <a:ea typeface="Times New Roman" panose="02020603050405020304" pitchFamily="18" charset="0"/>
                        </a:rPr>
                        <a:t>Stress CMR (5)</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effectLst/>
                          <a:latin typeface="Times New Roman" panose="02020603050405020304" pitchFamily="18" charset="0"/>
                          <a:ea typeface="Times New Roman" panose="02020603050405020304" pitchFamily="18" charset="0"/>
                        </a:rPr>
                        <a:t>CCTA (6)*</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254313"/>
                  </a:ext>
                </a:extLst>
              </a:tr>
              <a:tr h="5994090">
                <a:tc>
                  <a:txBody>
                    <a:bodyPr/>
                    <a:lstStyle/>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Abnormal ST changes on resting ECG, digoxin, left bundle branch block, Wolff-Parkinson-White pattern, ventricular paced rhythm (unless test is performed to establish exercise capacity and not for diagnosis of ischemia)</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Unable to achieve </a:t>
                      </a:r>
                      <a:r>
                        <a:rPr lang="en-US" sz="10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5 METs or unsafe to exercise</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High-risk unstable angina or AMI (&lt;2 d) i.e., active ACS</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Uncontrolled heart failure</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Significant cardiac arrhythmias (e.g., VT, complete atrioventricular block) or high risk for arrhythmias caused by QT prolongation</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Severe symptomatic aortic stenosis</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Severe systemic arterial hypertension (e.g., ≥200/110 mm Hg)</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Acute illness (e.g., acute PE, acute myocarditis/pericarditis, acute aortic dissection)</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High-risk unstable angina, complicated ACS or AMI (&lt;2 d)</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Contraindications to vasodilator administration</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Significant arrhythmias (e.g., VT, second- or third-degree atrioventricular block) or sinus bradycardia &lt;45 bpm</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Significant hypotension (SBP &lt;90 mm Hg)</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Known or suspected </a:t>
                      </a:r>
                      <a:r>
                        <a:rPr lang="en-US" sz="1000" dirty="0" err="1">
                          <a:effectLst/>
                          <a:latin typeface="Times New Roman" panose="02020603050405020304" pitchFamily="18" charset="0"/>
                          <a:ea typeface="Times New Roman" panose="02020603050405020304" pitchFamily="18" charset="0"/>
                        </a:rPr>
                        <a:t>bronchoconstrictive</a:t>
                      </a:r>
                      <a:r>
                        <a:rPr lang="en-US" sz="1000" dirty="0">
                          <a:effectLst/>
                          <a:latin typeface="Times New Roman" panose="02020603050405020304" pitchFamily="18" charset="0"/>
                          <a:ea typeface="Times New Roman" panose="02020603050405020304" pitchFamily="18" charset="0"/>
                        </a:rPr>
                        <a:t> or bronchospastic disease</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Recent use of dipyridamole or dipyridamole-containing medications</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Use of methylxanthines (e.g., aminophylline, caffeine) within 12 hours</a:t>
                      </a:r>
                    </a:p>
                    <a:p>
                      <a:pPr marL="742950" marR="0" lvl="1" indent="-285750">
                        <a:lnSpc>
                          <a:spcPct val="150000"/>
                        </a:lnSpc>
                        <a:spcBef>
                          <a:spcPts val="0"/>
                        </a:spcBef>
                        <a:spcAft>
                          <a:spcPts val="0"/>
                        </a:spcAft>
                        <a:buFont typeface="Courier New" panose="02070309020205020404" pitchFamily="49" charset="0"/>
                        <a:buChar char="o"/>
                      </a:pPr>
                      <a:r>
                        <a:rPr lang="en-US" sz="1000" dirty="0">
                          <a:effectLst/>
                          <a:latin typeface="Times New Roman" panose="02020603050405020304" pitchFamily="18" charset="0"/>
                          <a:ea typeface="Times New Roman" panose="02020603050405020304" pitchFamily="18" charset="0"/>
                        </a:rPr>
                        <a:t>Known hypersensitivity to adenosine, </a:t>
                      </a:r>
                      <a:r>
                        <a:rPr lang="en-US" sz="1000" dirty="0" err="1">
                          <a:effectLst/>
                          <a:latin typeface="Times New Roman" panose="02020603050405020304" pitchFamily="18" charset="0"/>
                          <a:ea typeface="Times New Roman" panose="02020603050405020304" pitchFamily="18" charset="0"/>
                        </a:rPr>
                        <a:t>regadenoson</a:t>
                      </a:r>
                      <a:endParaRPr lang="en-US" sz="10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Severe systemic arterial hypertension (e.g., ≥200/110 mm Hg)</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Limited acoustic windows (e.g., in COPD patients)</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Inability to reach target heart rate</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Uncontrolled heart failure</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High-risk unstable angina, active ACS or AMI (&lt;2 d)</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Serious ventricular arrhythmia or high risk for arrhythmias attributable to QT prolongation</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Respiratory failure</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Severe COPD, acute pulmonary emboli, severe pulmonary hypertension</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Contraindications to dobutamine (if pharmacologic stress test needed)</a:t>
                      </a:r>
                    </a:p>
                    <a:p>
                      <a:pPr marL="742950" marR="0" lvl="1" indent="-285750">
                        <a:lnSpc>
                          <a:spcPct val="150000"/>
                        </a:lnSpc>
                        <a:spcBef>
                          <a:spcPts val="0"/>
                        </a:spcBef>
                        <a:spcAft>
                          <a:spcPts val="0"/>
                        </a:spcAft>
                        <a:buFont typeface="Courier New" panose="02070309020205020404" pitchFamily="49" charset="0"/>
                        <a:buChar char="o"/>
                      </a:pPr>
                      <a:r>
                        <a:rPr lang="en-US" sz="900" dirty="0" err="1">
                          <a:solidFill>
                            <a:schemeClr val="tx1"/>
                          </a:solidFill>
                          <a:effectLst/>
                          <a:latin typeface="Times New Roman" panose="02020603050405020304" pitchFamily="18" charset="0"/>
                          <a:ea typeface="Times New Roman" panose="02020603050405020304" pitchFamily="18" charset="0"/>
                        </a:rPr>
                        <a:t>A</a:t>
                      </a:r>
                      <a:r>
                        <a:rPr lang="en-US" sz="900" strike="sngStrike" dirty="0" err="1">
                          <a:solidFill>
                            <a:schemeClr val="tx1"/>
                          </a:solidFill>
                          <a:effectLst/>
                          <a:latin typeface="Times New Roman" panose="02020603050405020304" pitchFamily="18" charset="0"/>
                          <a:ea typeface="Times New Roman" panose="02020603050405020304" pitchFamily="18" charset="0"/>
                        </a:rPr>
                        <a:t>a</a:t>
                      </a:r>
                      <a:r>
                        <a:rPr lang="en-US" sz="900" dirty="0" err="1">
                          <a:solidFill>
                            <a:schemeClr val="tx1"/>
                          </a:solidFill>
                          <a:effectLst/>
                          <a:latin typeface="Times New Roman" panose="02020603050405020304" pitchFamily="18" charset="0"/>
                          <a:ea typeface="Times New Roman" panose="02020603050405020304" pitchFamily="18" charset="0"/>
                        </a:rPr>
                        <a:t>t</a:t>
                      </a:r>
                      <a:r>
                        <a:rPr lang="en-US" sz="900" dirty="0" err="1">
                          <a:effectLst/>
                          <a:latin typeface="Times New Roman" panose="02020603050405020304" pitchFamily="18" charset="0"/>
                          <a:ea typeface="Times New Roman" panose="02020603050405020304" pitchFamily="18" charset="0"/>
                        </a:rPr>
                        <a:t>rioventricular</a:t>
                      </a:r>
                      <a:r>
                        <a:rPr lang="en-US" sz="900" dirty="0">
                          <a:effectLst/>
                          <a:latin typeface="Times New Roman" panose="02020603050405020304" pitchFamily="18" charset="0"/>
                          <a:ea typeface="Times New Roman" panose="02020603050405020304" pitchFamily="18" charset="0"/>
                        </a:rPr>
                        <a:t> block, uncontrolled atrial fibrillation</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Critical aortic stenosis†</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Acute illness (e.g., acute PE, acute myocarditis/pericarditis, acute aortic dissection)</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Hemodynamically significant LV outflow tract obstruction</a:t>
                      </a:r>
                    </a:p>
                    <a:p>
                      <a:pPr marL="742950" marR="0" lvl="1" indent="-285750">
                        <a:lnSpc>
                          <a:spcPct val="150000"/>
                        </a:lnSpc>
                        <a:spcBef>
                          <a:spcPts val="0"/>
                        </a:spcBef>
                        <a:spcAft>
                          <a:spcPts val="0"/>
                        </a:spcAft>
                        <a:buFont typeface="Courier New" panose="02070309020205020404" pitchFamily="49" charset="0"/>
                        <a:buChar char="o"/>
                      </a:pPr>
                      <a:r>
                        <a:rPr lang="en-US" sz="900" dirty="0">
                          <a:effectLst/>
                          <a:latin typeface="Times New Roman" panose="02020603050405020304" pitchFamily="18" charset="0"/>
                          <a:ea typeface="Times New Roman" panose="02020603050405020304" pitchFamily="18" charset="0"/>
                        </a:rPr>
                        <a:t>Contraindications to atropine use: </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Narrow-angle glaucoma</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Myasthenia gravis</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Obstructive uropathy</a:t>
                      </a:r>
                    </a:p>
                    <a:p>
                      <a:pPr marL="1143000" marR="0" lvl="2" indent="-228600">
                        <a:lnSpc>
                          <a:spcPct val="150000"/>
                        </a:lnSpc>
                        <a:spcBef>
                          <a:spcPts val="0"/>
                        </a:spcBef>
                        <a:spcAft>
                          <a:spcPts val="0"/>
                        </a:spcAft>
                        <a:buFont typeface="Wingdings" panose="05000000000000000000" pitchFamily="2" charset="2"/>
                        <a:buChar char=""/>
                      </a:pPr>
                      <a:r>
                        <a:rPr lang="en-US" sz="900" dirty="0">
                          <a:effectLst/>
                          <a:latin typeface="Times New Roman" panose="02020603050405020304" pitchFamily="18" charset="0"/>
                          <a:ea typeface="Times New Roman" panose="02020603050405020304" pitchFamily="18" charset="0"/>
                        </a:rPr>
                        <a:t>Obstructive gastrointestinal disorders</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Severe systemic arterial hypertension (e.g., ≥200/110 mm Hg)</a:t>
                      </a:r>
                    </a:p>
                    <a:p>
                      <a:pPr marL="252730" marR="0" indent="-252730">
                        <a:lnSpc>
                          <a:spcPct val="150000"/>
                        </a:lnSpc>
                        <a:spcBef>
                          <a:spcPts val="0"/>
                        </a:spcBef>
                        <a:spcAft>
                          <a:spcPts val="0"/>
                        </a:spcAft>
                      </a:pPr>
                      <a:r>
                        <a:rPr lang="en-US" sz="900" u="sng" dirty="0">
                          <a:effectLst/>
                          <a:latin typeface="Times New Roman" panose="02020603050405020304" pitchFamily="18" charset="0"/>
                          <a:ea typeface="Times New Roman" panose="02020603050405020304" pitchFamily="18" charset="0"/>
                        </a:rPr>
                        <a:t>Use of Contrast Contraindicated in</a:t>
                      </a:r>
                      <a:r>
                        <a:rPr lang="en-US" sz="900" dirty="0">
                          <a:effectLst/>
                          <a:latin typeface="Times New Roman" panose="02020603050405020304" pitchFamily="18" charset="0"/>
                          <a:ea typeface="Times New Roman" panose="02020603050405020304" pitchFamily="18" charset="0"/>
                        </a:rPr>
                        <a:t>:</a:t>
                      </a: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Hypersensitivity to </a:t>
                      </a:r>
                      <a:r>
                        <a:rPr lang="en-US" sz="900" dirty="0" err="1">
                          <a:effectLst/>
                          <a:latin typeface="Times New Roman" panose="02020603050405020304" pitchFamily="18" charset="0"/>
                          <a:ea typeface="Times New Roman" panose="02020603050405020304" pitchFamily="18" charset="0"/>
                        </a:rPr>
                        <a:t>perflutren</a:t>
                      </a:r>
                      <a:endParaRPr lang="en-US" sz="9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900" dirty="0">
                          <a:effectLst/>
                          <a:latin typeface="Times New Roman" panose="02020603050405020304" pitchFamily="18" charset="0"/>
                          <a:ea typeface="Times New Roman" panose="02020603050405020304" pitchFamily="18" charset="0"/>
                        </a:rPr>
                        <a:t>Hypersensitivity to blood, blood products, or albumin (for </a:t>
                      </a:r>
                      <a:r>
                        <a:rPr lang="en-US" sz="900" dirty="0" err="1">
                          <a:effectLst/>
                          <a:latin typeface="Times New Roman" panose="02020603050405020304" pitchFamily="18" charset="0"/>
                          <a:ea typeface="Times New Roman" panose="02020603050405020304" pitchFamily="18" charset="0"/>
                        </a:rPr>
                        <a:t>Optison</a:t>
                      </a:r>
                      <a:r>
                        <a:rPr lang="en-US" sz="900" dirty="0">
                          <a:effectLst/>
                          <a:latin typeface="Times New Roman" panose="02020603050405020304" pitchFamily="18" charset="0"/>
                          <a:ea typeface="Times New Roman" panose="02020603050405020304" pitchFamily="18" charset="0"/>
                        </a:rPr>
                        <a:t> only)</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Reduced GFR (&lt;30 mL/min/1.73 m</a:t>
                      </a:r>
                      <a:r>
                        <a:rPr lang="en-US" sz="1000" baseline="30000">
                          <a:effectLst/>
                          <a:latin typeface="Times New Roman" panose="02020603050405020304" pitchFamily="18" charset="0"/>
                          <a:ea typeface="Times New Roman" panose="02020603050405020304" pitchFamily="18" charset="0"/>
                        </a:rPr>
                        <a:t>2</a:t>
                      </a:r>
                      <a:r>
                        <a:rPr lang="en-US" sz="1000">
                          <a:effectLst/>
                          <a:latin typeface="Times New Roman" panose="02020603050405020304" pitchFamily="18" charset="0"/>
                          <a:ea typeface="Times New Roman" panose="02020603050405020304" pitchFamily="18" charset="0"/>
                        </a:rPr>
                        <a:t>)</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Contraindications to vasodilator administration</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Implanted devices not safe for CMR or producing artifact limiting scan quality/interpretation</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Significant claustrophobia</a:t>
                      </a:r>
                    </a:p>
                    <a:p>
                      <a:pPr marL="342900" marR="0" lvl="0" indent="-342900">
                        <a:lnSpc>
                          <a:spcPct val="150000"/>
                        </a:lnSpc>
                        <a:spcBef>
                          <a:spcPts val="0"/>
                        </a:spcBef>
                        <a:spcAft>
                          <a:spcPts val="0"/>
                        </a:spcAft>
                        <a:buFont typeface="Symbol" panose="05050102010706020507" pitchFamily="18" charset="2"/>
                        <a:buChar char=""/>
                      </a:pPr>
                      <a:r>
                        <a:rPr lang="en-US" sz="1000">
                          <a:effectLst/>
                          <a:latin typeface="Times New Roman" panose="02020603050405020304" pitchFamily="18" charset="0"/>
                          <a:ea typeface="Times New Roman" panose="02020603050405020304" pitchFamily="18" charset="0"/>
                        </a:rPr>
                        <a:t>Caffeine use within last 12 h</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Allergy to iodinated contrast</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Inability to cooperate with scan acquisition and/or breath-hold instructions;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Clinical instability (e.g., acute respiratory distress, , severe hypotension, unstable arrhythmia);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Renal impairment as defined by local protocols</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Contraindication to beta blockade in the presence of an elevated heart rate and no alternative medications available for achieving target heart rate;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Heart rate variability and arrhythmia; </a:t>
                      </a:r>
                    </a:p>
                    <a:p>
                      <a:pPr marL="342900" marR="0" lvl="0" indent="-342900">
                        <a:lnSpc>
                          <a:spcPct val="150000"/>
                        </a:lnSpc>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Times New Roman" panose="02020603050405020304" pitchFamily="18" charset="0"/>
                        </a:rPr>
                        <a:t>Contraindication to nitroglycerin (if indicated)</a:t>
                      </a: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994940"/>
                  </a:ext>
                </a:extLst>
              </a:tr>
              <a:tr h="127509">
                <a:tc gridSpan="5">
                  <a:txBody>
                    <a:bodyPr/>
                    <a:lstStyle/>
                    <a:p>
                      <a:pPr marL="0" marR="0" algn="ctr">
                        <a:lnSpc>
                          <a:spcPct val="150000"/>
                        </a:lnSpc>
                        <a:spcBef>
                          <a:spcPts val="0"/>
                        </a:spcBef>
                        <a:spcAft>
                          <a:spcPts val="0"/>
                        </a:spcAft>
                      </a:pPr>
                      <a:r>
                        <a:rPr lang="en-US" sz="1050" i="1" dirty="0">
                          <a:effectLst/>
                          <a:latin typeface="Times New Roman" panose="02020603050405020304" pitchFamily="18" charset="0"/>
                          <a:ea typeface="Times New Roman" panose="02020603050405020304" pitchFamily="18" charset="0"/>
                        </a:rPr>
                        <a:t>For all the imaging modalities, inability to achieve high-quality images should be considered, in particular for obese patients</a:t>
                      </a:r>
                      <a:endParaRPr lang="en-US" sz="1050" dirty="0">
                        <a:effectLst/>
                        <a:latin typeface="Times New Roman" panose="02020603050405020304" pitchFamily="18" charset="0"/>
                        <a:ea typeface="Times New Roman" panose="02020603050405020304" pitchFamily="18" charset="0"/>
                      </a:endParaRPr>
                    </a:p>
                  </a:txBody>
                  <a:tcPr marL="30968" marR="309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8716631"/>
                  </a:ext>
                </a:extLst>
              </a:tr>
            </a:tbl>
          </a:graphicData>
        </a:graphic>
      </p:graphicFrame>
    </p:spTree>
    <p:extLst>
      <p:ext uri="{BB962C8B-B14F-4D97-AF65-F5344CB8AC3E}">
        <p14:creationId xmlns:p14="http://schemas.microsoft.com/office/powerpoint/2010/main" val="1336206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67397B-942B-4DD1-8FE0-AFCC82DD308E}"/>
              </a:ext>
            </a:extLst>
          </p:cNvPr>
          <p:cNvSpPr>
            <a:spLocks noGrp="1"/>
          </p:cNvSpPr>
          <p:nvPr>
            <p:ph type="sldNum" sz="quarter" idx="4"/>
          </p:nvPr>
        </p:nvSpPr>
        <p:spPr/>
        <p:txBody>
          <a:bodyPr/>
          <a:lstStyle/>
          <a:p>
            <a:fld id="{01CD3B2E-BC1C-6C4D-9D91-A67B950EE325}" type="slidenum">
              <a:rPr lang="en-US" smtClean="0"/>
              <a:pPr/>
              <a:t>43</a:t>
            </a:fld>
            <a:endParaRPr lang="en-US"/>
          </a:p>
        </p:txBody>
      </p:sp>
      <p:sp>
        <p:nvSpPr>
          <p:cNvPr id="8" name="TextBox 7">
            <a:extLst>
              <a:ext uri="{FF2B5EF4-FFF2-40B4-BE49-F238E27FC236}">
                <a16:creationId xmlns:a16="http://schemas.microsoft.com/office/drawing/2014/main" id="{499EB553-6E14-4DCA-9806-89E6BA3C7BCB}"/>
              </a:ext>
            </a:extLst>
          </p:cNvPr>
          <p:cNvSpPr txBox="1"/>
          <p:nvPr/>
        </p:nvSpPr>
        <p:spPr>
          <a:xfrm>
            <a:off x="3657600" y="1766292"/>
            <a:ext cx="7315200" cy="5355312"/>
          </a:xfrm>
          <a:prstGeom prst="rect">
            <a:avLst/>
          </a:prstGeom>
          <a:noFill/>
        </p:spPr>
        <p:txBody>
          <a:bodyPr wrap="square" lIns="91440" tIns="45720" rIns="91440" bIns="45720" anchor="t">
            <a:spAutoFit/>
          </a:bodyPr>
          <a:lstStyle/>
          <a:p>
            <a:r>
              <a:rPr lang="en-US" dirty="0">
                <a:latin typeface="Lub Dub Medium"/>
              </a:rPr>
              <a:t>ACS indicates acute coronary syndrome; AMI, acute myocardial infarction; AS, aortic stenosis; CCTA, cardiac computed tomography angiography; CMR, cardiovascular magnetic resonance imaging; COPD, chronic obstructive pulmonary disease; GFR, glomerular filtration rate; LV, left ventricular; MET, metabolic equivalent;  MRI, magnetic resonance imaging; PE, pulmonary embolism; SBP, systolic blood pressure; and VT, ventricular tachycardia.</a:t>
            </a:r>
          </a:p>
          <a:p>
            <a:endParaRPr lang="en-US" dirty="0">
              <a:latin typeface="Lub Dub Medium" panose="020B0603030403020204" pitchFamily="34" charset="0"/>
            </a:endParaRPr>
          </a:p>
          <a:p>
            <a:r>
              <a:rPr lang="en-US" dirty="0">
                <a:latin typeface="Lub Dub Medium"/>
              </a:rPr>
              <a:t>Readers should also review each imaging society’s guidelines for more details on test contraindications.</a:t>
            </a:r>
            <a:endParaRPr lang="en-US" dirty="0">
              <a:latin typeface="Lub Dub Medium" panose="020B0603030403020204" pitchFamily="34" charset="0"/>
            </a:endParaRPr>
          </a:p>
          <a:p>
            <a:endParaRPr lang="en-US" dirty="0">
              <a:latin typeface="Lub Dub Medium" panose="020B0603030403020204" pitchFamily="34" charset="0"/>
            </a:endParaRPr>
          </a:p>
          <a:p>
            <a:r>
              <a:rPr lang="en-US" dirty="0">
                <a:latin typeface="Lub Dub Medium"/>
              </a:rPr>
              <a:t>*Screening for potential pregnancy by history and/or pregnancy testing should be performed according to the local imaging facilities policies for undertaking radiological examinations that involve ionizing radiation in women of child-bearing age.</a:t>
            </a:r>
          </a:p>
          <a:p>
            <a:endParaRPr lang="en-US" dirty="0">
              <a:latin typeface="Lub Dub Medium" panose="020B0603030403020204" pitchFamily="34" charset="0"/>
            </a:endParaRPr>
          </a:p>
          <a:p>
            <a:r>
              <a:rPr lang="en-US" dirty="0">
                <a:latin typeface="Lub Dub Medium"/>
              </a:rPr>
              <a:t>†Low-dose dobutamine may be useful for assessing for low-gradient AS.</a:t>
            </a:r>
          </a:p>
          <a:p>
            <a:endParaRPr lang="en-US" dirty="0">
              <a:latin typeface="Lub Dub Medium" panose="020B0603030403020204" pitchFamily="34" charset="0"/>
            </a:endParaRPr>
          </a:p>
          <a:p>
            <a:endParaRPr lang="en-US" dirty="0">
              <a:latin typeface="Lub Dub Medium" panose="020B0603030403020204" pitchFamily="34" charset="0"/>
            </a:endParaRPr>
          </a:p>
          <a:p>
            <a:endParaRPr lang="en-US" dirty="0">
              <a:latin typeface="Lub Dub Medium" panose="020B0603030403020204" pitchFamily="34" charset="0"/>
            </a:endParaRPr>
          </a:p>
        </p:txBody>
      </p:sp>
      <p:sp>
        <p:nvSpPr>
          <p:cNvPr id="9" name="Subtitle 1">
            <a:extLst>
              <a:ext uri="{FF2B5EF4-FFF2-40B4-BE49-F238E27FC236}">
                <a16:creationId xmlns:a16="http://schemas.microsoft.com/office/drawing/2014/main" id="{E78398D8-6316-4063-93D0-F5777F7DAB1B}"/>
              </a:ext>
            </a:extLst>
          </p:cNvPr>
          <p:cNvSpPr txBox="1">
            <a:spLocks/>
          </p:cNvSpPr>
          <p:nvPr/>
        </p:nvSpPr>
        <p:spPr>
          <a:xfrm>
            <a:off x="3086100" y="381000"/>
            <a:ext cx="84582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5. Contraindication by Type of Imaging Modality and Stress Protocol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665713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405C11-9913-4EED-82A8-E6B4C504C302}"/>
              </a:ext>
            </a:extLst>
          </p:cNvPr>
          <p:cNvSpPr>
            <a:spLocks noGrp="1"/>
          </p:cNvSpPr>
          <p:nvPr>
            <p:ph type="sldNum" sz="quarter" idx="4"/>
          </p:nvPr>
        </p:nvSpPr>
        <p:spPr/>
        <p:txBody>
          <a:bodyPr/>
          <a:lstStyle/>
          <a:p>
            <a:fld id="{01CD3B2E-BC1C-6C4D-9D91-A67B950EE325}" type="slidenum">
              <a:rPr lang="en-US" smtClean="0"/>
              <a:pPr/>
              <a:t>44</a:t>
            </a:fld>
            <a:endParaRPr lang="en-US"/>
          </a:p>
        </p:txBody>
      </p:sp>
      <p:sp>
        <p:nvSpPr>
          <p:cNvPr id="6" name="TextBox 5">
            <a:extLst>
              <a:ext uri="{FF2B5EF4-FFF2-40B4-BE49-F238E27FC236}">
                <a16:creationId xmlns:a16="http://schemas.microsoft.com/office/drawing/2014/main" id="{DADE35F7-AAA8-4D0B-B497-A9B274B623FB}"/>
              </a:ext>
            </a:extLst>
          </p:cNvPr>
          <p:cNvSpPr txBox="1"/>
          <p:nvPr/>
        </p:nvSpPr>
        <p:spPr>
          <a:xfrm>
            <a:off x="2019300" y="2960638"/>
            <a:ext cx="10591800" cy="2308324"/>
          </a:xfrm>
          <a:prstGeom prst="rect">
            <a:avLst/>
          </a:prstGeom>
          <a:noFill/>
        </p:spPr>
        <p:txBody>
          <a:bodyPr wrap="square">
            <a:spAutoFit/>
          </a:bodyPr>
          <a:lstStyle/>
          <a:p>
            <a:pPr algn="ctr"/>
            <a:r>
              <a:rPr lang="en-US" sz="4800" b="1">
                <a:latin typeface="Lub Dub Medium" panose="020B0603030403020204" pitchFamily="34" charset="0"/>
              </a:rPr>
              <a:t>Choosing the Right Pathway With Patient-Centric Algorithms for Acute Chest Pain</a:t>
            </a:r>
          </a:p>
        </p:txBody>
      </p:sp>
    </p:spTree>
    <p:extLst>
      <p:ext uri="{BB962C8B-B14F-4D97-AF65-F5344CB8AC3E}">
        <p14:creationId xmlns:p14="http://schemas.microsoft.com/office/powerpoint/2010/main" val="520261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B9527F-7C10-4782-AE30-4581B14052A1}"/>
              </a:ext>
            </a:extLst>
          </p:cNvPr>
          <p:cNvSpPr>
            <a:spLocks noGrp="1"/>
          </p:cNvSpPr>
          <p:nvPr>
            <p:ph type="sldNum" sz="quarter" idx="4"/>
          </p:nvPr>
        </p:nvSpPr>
        <p:spPr/>
        <p:txBody>
          <a:bodyPr/>
          <a:lstStyle/>
          <a:p>
            <a:fld id="{01CD3B2E-BC1C-6C4D-9D91-A67B950EE325}" type="slidenum">
              <a:rPr lang="en-US" smtClean="0"/>
              <a:pPr/>
              <a:t>45</a:t>
            </a:fld>
            <a:endParaRPr lang="en-US"/>
          </a:p>
        </p:txBody>
      </p:sp>
      <p:sp>
        <p:nvSpPr>
          <p:cNvPr id="5" name="Subtitle 1">
            <a:extLst>
              <a:ext uri="{FF2B5EF4-FFF2-40B4-BE49-F238E27FC236}">
                <a16:creationId xmlns:a16="http://schemas.microsoft.com/office/drawing/2014/main" id="{A8088108-D87F-471B-9AF5-FE1B15FCCD1E}"/>
              </a:ext>
            </a:extLst>
          </p:cNvPr>
          <p:cNvSpPr txBox="1">
            <a:spLocks/>
          </p:cNvSpPr>
          <p:nvPr/>
        </p:nvSpPr>
        <p:spPr>
          <a:xfrm>
            <a:off x="3155791" y="228600"/>
            <a:ext cx="8529638"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7. Patient-Centric Algorithms for Acute Chest Pain.</a:t>
            </a:r>
            <a:endParaRPr lang="en-US" sz="2800">
              <a:effectLst/>
              <a:latin typeface="Lub Dub Medium" panose="020B0603030403020204" pitchFamily="34" charset="0"/>
              <a:ea typeface="Times New Roman" panose="02020603050405020304" pitchFamily="18" charset="0"/>
            </a:endParaRPr>
          </a:p>
        </p:txBody>
      </p:sp>
      <p:pic>
        <p:nvPicPr>
          <p:cNvPr id="6" name="Picture 5" descr="Diagram&#10;&#10;Description automatically generated">
            <a:extLst>
              <a:ext uri="{FF2B5EF4-FFF2-40B4-BE49-F238E27FC236}">
                <a16:creationId xmlns:a16="http://schemas.microsoft.com/office/drawing/2014/main" id="{65CD01FC-1EE4-428A-8516-A1ACC439F9A4}"/>
              </a:ext>
            </a:extLst>
          </p:cNvPr>
          <p:cNvPicPr/>
          <p:nvPr/>
        </p:nvPicPr>
        <p:blipFill rotWithShape="1">
          <a:blip r:embed="rId2" cstate="print">
            <a:extLst>
              <a:ext uri="{28A0092B-C50C-407E-A947-70E740481C1C}">
                <a14:useLocalDpi xmlns:a14="http://schemas.microsoft.com/office/drawing/2010/main" val="0"/>
              </a:ext>
            </a:extLst>
          </a:blip>
          <a:srcRect l="2699" t="6844" r="1180" b="13245"/>
          <a:stretch/>
        </p:blipFill>
        <p:spPr bwMode="auto">
          <a:xfrm>
            <a:off x="4343400" y="1193805"/>
            <a:ext cx="6154420" cy="6304915"/>
          </a:xfrm>
          <a:prstGeom prst="rect">
            <a:avLst/>
          </a:prstGeom>
          <a:no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222AAA2-6170-4296-A575-24BD2CD7D709}"/>
              </a:ext>
            </a:extLst>
          </p:cNvPr>
          <p:cNvSpPr txBox="1"/>
          <p:nvPr/>
        </p:nvSpPr>
        <p:spPr>
          <a:xfrm>
            <a:off x="494011" y="3561432"/>
            <a:ext cx="2209800" cy="1569660"/>
          </a:xfrm>
          <a:prstGeom prst="rect">
            <a:avLst/>
          </a:prstGeom>
          <a:noFill/>
        </p:spPr>
        <p:txBody>
          <a:bodyPr wrap="square">
            <a:spAutoFit/>
          </a:bodyPr>
          <a:lstStyle/>
          <a:p>
            <a:r>
              <a:rPr lang="en-US" sz="1600">
                <a:latin typeface="Lub Dub Medium" panose="020B0603030403020204" pitchFamily="34" charset="0"/>
              </a:rPr>
              <a:t>ECG indicates electrocardiogram; and STEMI, ST-segment–elevation myocardial infarction.</a:t>
            </a:r>
          </a:p>
        </p:txBody>
      </p:sp>
      <p:sp>
        <p:nvSpPr>
          <p:cNvPr id="7" name="TextBox 6">
            <a:extLst>
              <a:ext uri="{FF2B5EF4-FFF2-40B4-BE49-F238E27FC236}">
                <a16:creationId xmlns:a16="http://schemas.microsoft.com/office/drawing/2014/main" id="{7D469BE6-0F05-4161-B355-A81671C44970}"/>
              </a:ext>
            </a:extLst>
          </p:cNvPr>
          <p:cNvSpPr txBox="1"/>
          <p:nvPr/>
        </p:nvSpPr>
        <p:spPr>
          <a:xfrm>
            <a:off x="494011" y="19050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2497715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C81FBE-F98B-4981-994D-83142C61FA10}"/>
              </a:ext>
            </a:extLst>
          </p:cNvPr>
          <p:cNvSpPr>
            <a:spLocks noGrp="1"/>
          </p:cNvSpPr>
          <p:nvPr>
            <p:ph type="sldNum" sz="quarter" idx="4"/>
          </p:nvPr>
        </p:nvSpPr>
        <p:spPr/>
        <p:txBody>
          <a:bodyPr/>
          <a:lstStyle/>
          <a:p>
            <a:fld id="{01CD3B2E-BC1C-6C4D-9D91-A67B950EE325}" type="slidenum">
              <a:rPr lang="en-US" smtClean="0"/>
              <a:pPr/>
              <a:t>46</a:t>
            </a:fld>
            <a:endParaRPr lang="en-US"/>
          </a:p>
        </p:txBody>
      </p:sp>
      <p:sp>
        <p:nvSpPr>
          <p:cNvPr id="7" name="Subtitle 1">
            <a:extLst>
              <a:ext uri="{FF2B5EF4-FFF2-40B4-BE49-F238E27FC236}">
                <a16:creationId xmlns:a16="http://schemas.microsoft.com/office/drawing/2014/main" id="{C42F7E04-05EA-420D-B352-4BCC791BACAD}"/>
              </a:ext>
            </a:extLst>
          </p:cNvPr>
          <p:cNvSpPr txBox="1">
            <a:spLocks/>
          </p:cNvSpPr>
          <p:nvPr/>
        </p:nvSpPr>
        <p:spPr>
          <a:xfrm>
            <a:off x="3050381" y="152400"/>
            <a:ext cx="8529638"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Acute Chest Pain and Suspected ACS (Not Including STEMI)</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D574F6FD-CFB9-4F9B-AE6F-F5033320215B}"/>
              </a:ext>
            </a:extLst>
          </p:cNvPr>
          <p:cNvGraphicFramePr>
            <a:graphicFrameLocks noGrp="1"/>
          </p:cNvGraphicFramePr>
          <p:nvPr>
            <p:extLst>
              <p:ext uri="{D42A27DB-BD31-4B8C-83A1-F6EECF244321}">
                <p14:modId xmlns:p14="http://schemas.microsoft.com/office/powerpoint/2010/main" val="2352687526"/>
              </p:ext>
            </p:extLst>
          </p:nvPr>
        </p:nvGraphicFramePr>
        <p:xfrm>
          <a:off x="685800" y="1752600"/>
          <a:ext cx="13258800" cy="5851495"/>
        </p:xfrm>
        <a:graphic>
          <a:graphicData uri="http://schemas.openxmlformats.org/drawingml/2006/table">
            <a:tbl>
              <a:tblPr bandRow="1"/>
              <a:tblGrid>
                <a:gridCol w="1667054">
                  <a:extLst>
                    <a:ext uri="{9D8B030D-6E8A-4147-A177-3AD203B41FA5}">
                      <a16:colId xmlns:a16="http://schemas.microsoft.com/office/drawing/2014/main" val="2366998941"/>
                    </a:ext>
                  </a:extLst>
                </a:gridCol>
                <a:gridCol w="1667054">
                  <a:extLst>
                    <a:ext uri="{9D8B030D-6E8A-4147-A177-3AD203B41FA5}">
                      <a16:colId xmlns:a16="http://schemas.microsoft.com/office/drawing/2014/main" val="870521746"/>
                    </a:ext>
                  </a:extLst>
                </a:gridCol>
                <a:gridCol w="9924692">
                  <a:extLst>
                    <a:ext uri="{9D8B030D-6E8A-4147-A177-3AD203B41FA5}">
                      <a16:colId xmlns:a16="http://schemas.microsoft.com/office/drawing/2014/main" val="873889800"/>
                    </a:ext>
                  </a:extLst>
                </a:gridCol>
              </a:tblGrid>
              <a:tr h="975581">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Patients With Acute Chest Pain and Suspected ACS (Not Including STEMI)</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8 and 9.</a:t>
                      </a:r>
                    </a:p>
                  </a:txBody>
                  <a:tcPr marL="45768" marR="45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9520497"/>
                  </a:ext>
                </a:extLst>
              </a:tr>
              <a:tr h="44755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5520640"/>
                  </a:ext>
                </a:extLst>
              </a:tr>
              <a:tr h="150360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and suspected ACS, clinical decision pathways (CDPs) should categorize patients into low-, intermediate-, and high-risk strata to facilitate disposition and subsequent diagnostic evaluation.</a:t>
                      </a:r>
                    </a:p>
                  </a:txBody>
                  <a:tcPr marL="45768" marR="45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0248786"/>
                  </a:ext>
                </a:extLst>
              </a:tr>
              <a:tr h="255965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45768" marR="457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evaluation of patients presenting with acute chest pain and  suspected ACS for whom serial troponins are indicated to exclude myocardial injury, recommended time intervals after the initial troponin sample collection (time zero) for repeat measurements are: 1 to 3 hours for high-sensitivity troponin and 3 to 6 hours for conventional troponin assays. </a:t>
                      </a:r>
                    </a:p>
                  </a:txBody>
                  <a:tcPr marL="45768" marR="457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355564"/>
                  </a:ext>
                </a:extLst>
              </a:tr>
            </a:tbl>
          </a:graphicData>
        </a:graphic>
      </p:graphicFrame>
    </p:spTree>
    <p:extLst>
      <p:ext uri="{BB962C8B-B14F-4D97-AF65-F5344CB8AC3E}">
        <p14:creationId xmlns:p14="http://schemas.microsoft.com/office/powerpoint/2010/main" val="4036663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232780-E1AF-44C1-926C-7F2B40E37F2E}"/>
              </a:ext>
            </a:extLst>
          </p:cNvPr>
          <p:cNvSpPr>
            <a:spLocks noGrp="1"/>
          </p:cNvSpPr>
          <p:nvPr>
            <p:ph type="sldNum" sz="quarter" idx="4"/>
          </p:nvPr>
        </p:nvSpPr>
        <p:spPr/>
        <p:txBody>
          <a:bodyPr/>
          <a:lstStyle/>
          <a:p>
            <a:fld id="{01CD3B2E-BC1C-6C4D-9D91-A67B950EE325}" type="slidenum">
              <a:rPr lang="en-US" smtClean="0"/>
              <a:pPr/>
              <a:t>47</a:t>
            </a:fld>
            <a:endParaRPr lang="en-US"/>
          </a:p>
        </p:txBody>
      </p:sp>
      <p:sp>
        <p:nvSpPr>
          <p:cNvPr id="7" name="Subtitle 1">
            <a:extLst>
              <a:ext uri="{FF2B5EF4-FFF2-40B4-BE49-F238E27FC236}">
                <a16:creationId xmlns:a16="http://schemas.microsoft.com/office/drawing/2014/main" id="{8EE52A0B-FC92-4346-BF26-2A5503A8D4D8}"/>
              </a:ext>
            </a:extLst>
          </p:cNvPr>
          <p:cNvSpPr txBox="1">
            <a:spLocks/>
          </p:cNvSpPr>
          <p:nvPr/>
        </p:nvSpPr>
        <p:spPr>
          <a:xfrm>
            <a:off x="2095500" y="152400"/>
            <a:ext cx="104394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Patients With Acute Chest Pain and Suspected ACS (Not Including STEMI) (cont.</a:t>
            </a:r>
            <a:r>
              <a:rPr lang="en-US" sz="3600" b="1">
                <a:latin typeface="Lub Dub Medium" panose="020B0603030403020204" pitchFamily="34" charset="0"/>
                <a:ea typeface="Times New Roman" panose="02020603050405020304" pitchFamily="18" charset="0"/>
              </a:rPr>
              <a: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A57F3465-0DDC-4364-87C7-3278830F7C4E}"/>
              </a:ext>
            </a:extLst>
          </p:cNvPr>
          <p:cNvGraphicFramePr>
            <a:graphicFrameLocks noGrp="1"/>
          </p:cNvGraphicFramePr>
          <p:nvPr>
            <p:extLst>
              <p:ext uri="{D42A27DB-BD31-4B8C-83A1-F6EECF244321}">
                <p14:modId xmlns:p14="http://schemas.microsoft.com/office/powerpoint/2010/main" val="2105803626"/>
              </p:ext>
            </p:extLst>
          </p:nvPr>
        </p:nvGraphicFramePr>
        <p:xfrm>
          <a:off x="1847850" y="1600200"/>
          <a:ext cx="10934699" cy="5562599"/>
        </p:xfrm>
        <a:graphic>
          <a:graphicData uri="http://schemas.openxmlformats.org/drawingml/2006/table">
            <a:tbl>
              <a:tblPr bandRow="1"/>
              <a:tblGrid>
                <a:gridCol w="1374839">
                  <a:extLst>
                    <a:ext uri="{9D8B030D-6E8A-4147-A177-3AD203B41FA5}">
                      <a16:colId xmlns:a16="http://schemas.microsoft.com/office/drawing/2014/main" val="659791678"/>
                    </a:ext>
                  </a:extLst>
                </a:gridCol>
                <a:gridCol w="1374839">
                  <a:extLst>
                    <a:ext uri="{9D8B030D-6E8A-4147-A177-3AD203B41FA5}">
                      <a16:colId xmlns:a16="http://schemas.microsoft.com/office/drawing/2014/main" val="3780033226"/>
                    </a:ext>
                  </a:extLst>
                </a:gridCol>
                <a:gridCol w="8185021">
                  <a:extLst>
                    <a:ext uri="{9D8B030D-6E8A-4147-A177-3AD203B41FA5}">
                      <a16:colId xmlns:a16="http://schemas.microsoft.com/office/drawing/2014/main" val="1872758524"/>
                    </a:ext>
                  </a:extLst>
                </a:gridCol>
              </a:tblGrid>
              <a:tr h="214468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standardize the detection and differentiation of myocardial injury in patients presenting with acute chest pain and suspected ACS, institutions should implement a CDP that includes a protocol for troponin sampling based on their particular assay.</a:t>
                      </a:r>
                    </a:p>
                  </a:txBody>
                  <a:tcPr marL="52797" marR="5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985855"/>
                  </a:ext>
                </a:extLst>
              </a:tr>
              <a:tr h="112445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suspected ACS, previous testing when available should be considered and incorporated into CDPs.</a:t>
                      </a:r>
                    </a:p>
                  </a:txBody>
                  <a:tcPr marL="52797" marR="5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111739"/>
                  </a:ext>
                </a:extLst>
              </a:tr>
              <a:tr h="229346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52797" marR="527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 normal ECG, and symptoms suggestive of ACS that began at least 3 hours before ED arrival, a single </a:t>
                      </a:r>
                      <a:r>
                        <a:rPr lang="en-US" sz="1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hs-cTn</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concentration that is below the limit of detection on initial measurement (time zero) is reasonable to exclude myocardial injury.</a:t>
                      </a:r>
                    </a:p>
                  </a:txBody>
                  <a:tcPr marL="52797" marR="52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93028"/>
                  </a:ext>
                </a:extLst>
              </a:tr>
            </a:tbl>
          </a:graphicData>
        </a:graphic>
      </p:graphicFrame>
    </p:spTree>
    <p:extLst>
      <p:ext uri="{BB962C8B-B14F-4D97-AF65-F5344CB8AC3E}">
        <p14:creationId xmlns:p14="http://schemas.microsoft.com/office/powerpoint/2010/main" val="2164291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B9527F-7C10-4782-AE30-4581B14052A1}"/>
              </a:ext>
            </a:extLst>
          </p:cNvPr>
          <p:cNvSpPr>
            <a:spLocks noGrp="1"/>
          </p:cNvSpPr>
          <p:nvPr>
            <p:ph type="sldNum" sz="quarter" idx="4"/>
          </p:nvPr>
        </p:nvSpPr>
        <p:spPr/>
        <p:txBody>
          <a:bodyPr/>
          <a:lstStyle/>
          <a:p>
            <a:fld id="{01CD3B2E-BC1C-6C4D-9D91-A67B950EE325}" type="slidenum">
              <a:rPr lang="en-US" smtClean="0"/>
              <a:pPr/>
              <a:t>48</a:t>
            </a:fld>
            <a:endParaRPr lang="en-US"/>
          </a:p>
        </p:txBody>
      </p:sp>
      <p:sp>
        <p:nvSpPr>
          <p:cNvPr id="5" name="Subtitle 1">
            <a:extLst>
              <a:ext uri="{FF2B5EF4-FFF2-40B4-BE49-F238E27FC236}">
                <a16:creationId xmlns:a16="http://schemas.microsoft.com/office/drawing/2014/main" id="{A8088108-D87F-471B-9AF5-FE1B15FCCD1E}"/>
              </a:ext>
            </a:extLst>
          </p:cNvPr>
          <p:cNvSpPr txBox="1">
            <a:spLocks/>
          </p:cNvSpPr>
          <p:nvPr/>
        </p:nvSpPr>
        <p:spPr>
          <a:xfrm>
            <a:off x="2352675" y="107231"/>
            <a:ext cx="104394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8. General Approach to Risk Stratification of Patients With Suspected ACS.</a:t>
            </a:r>
            <a:endParaRPr lang="en-US" sz="2800">
              <a:effectLst/>
              <a:latin typeface="Lub Dub Medium" panose="020B0603030403020204" pitchFamily="34" charset="0"/>
              <a:ea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89D1D092-E6EF-4E12-9F55-D1E8B9AC51A9}"/>
              </a:ext>
            </a:extLst>
          </p:cNvPr>
          <p:cNvPicPr/>
          <p:nvPr/>
        </p:nvPicPr>
        <p:blipFill rotWithShape="1">
          <a:blip r:embed="rId2" cstate="print">
            <a:extLst>
              <a:ext uri="{28A0092B-C50C-407E-A947-70E740481C1C}">
                <a14:useLocalDpi xmlns:a14="http://schemas.microsoft.com/office/drawing/2010/main" val="0"/>
              </a:ext>
            </a:extLst>
          </a:blip>
          <a:srcRect l="6400" t="2617" r="6461" b="3163"/>
          <a:stretch/>
        </p:blipFill>
        <p:spPr bwMode="auto">
          <a:xfrm>
            <a:off x="3581400" y="1066800"/>
            <a:ext cx="9505950" cy="6410325"/>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4C30B18E-5128-4B7E-BA8B-AB0C82D9FFC5}"/>
              </a:ext>
            </a:extLst>
          </p:cNvPr>
          <p:cNvSpPr txBox="1"/>
          <p:nvPr/>
        </p:nvSpPr>
        <p:spPr>
          <a:xfrm>
            <a:off x="456774" y="3610242"/>
            <a:ext cx="2819400" cy="1323439"/>
          </a:xfrm>
          <a:prstGeom prst="rect">
            <a:avLst/>
          </a:prstGeom>
          <a:noFill/>
        </p:spPr>
        <p:txBody>
          <a:bodyPr wrap="square">
            <a:spAutoFit/>
          </a:bodyPr>
          <a:lstStyle/>
          <a:p>
            <a:r>
              <a:rPr lang="en-US" sz="1600" dirty="0">
                <a:latin typeface="Lub Dub Medium" panose="020B0603030403020204" pitchFamily="34" charset="0"/>
              </a:rPr>
              <a:t>ACS indicates acute coronary syndrome; CDP, clinical decision pathway; and ECG, electrocardiogram</a:t>
            </a:r>
          </a:p>
        </p:txBody>
      </p:sp>
      <p:sp>
        <p:nvSpPr>
          <p:cNvPr id="6" name="TextBox 5">
            <a:extLst>
              <a:ext uri="{FF2B5EF4-FFF2-40B4-BE49-F238E27FC236}">
                <a16:creationId xmlns:a16="http://schemas.microsoft.com/office/drawing/2014/main" id="{AC0F82ED-C4F7-48AA-A4CC-78656AFDF05C}"/>
              </a:ext>
            </a:extLst>
          </p:cNvPr>
          <p:cNvSpPr txBox="1"/>
          <p:nvPr/>
        </p:nvSpPr>
        <p:spPr>
          <a:xfrm>
            <a:off x="456774" y="1901339"/>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4093266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3A9F95-CA23-4BCF-B9C3-BE5BFF1DCD54}"/>
              </a:ext>
            </a:extLst>
          </p:cNvPr>
          <p:cNvSpPr>
            <a:spLocks noGrp="1"/>
          </p:cNvSpPr>
          <p:nvPr>
            <p:ph type="sldNum" sz="quarter" idx="4"/>
          </p:nvPr>
        </p:nvSpPr>
        <p:spPr>
          <a:xfrm>
            <a:off x="14176375" y="7553325"/>
            <a:ext cx="441325" cy="438150"/>
          </a:xfrm>
        </p:spPr>
        <p:txBody>
          <a:bodyPr/>
          <a:lstStyle/>
          <a:p>
            <a:fld id="{01CD3B2E-BC1C-6C4D-9D91-A67B950EE325}" type="slidenum">
              <a:rPr lang="en-US" smtClean="0"/>
              <a:pPr/>
              <a:t>49</a:t>
            </a:fld>
            <a:endParaRPr lang="en-US"/>
          </a:p>
        </p:txBody>
      </p:sp>
      <p:sp>
        <p:nvSpPr>
          <p:cNvPr id="7" name="Subtitle 1">
            <a:extLst>
              <a:ext uri="{FF2B5EF4-FFF2-40B4-BE49-F238E27FC236}">
                <a16:creationId xmlns:a16="http://schemas.microsoft.com/office/drawing/2014/main" id="{074286D4-88B0-4C46-A25C-E5278534688A}"/>
              </a:ext>
            </a:extLst>
          </p:cNvPr>
          <p:cNvSpPr txBox="1">
            <a:spLocks/>
          </p:cNvSpPr>
          <p:nvPr/>
        </p:nvSpPr>
        <p:spPr>
          <a:xfrm>
            <a:off x="2608261" y="381000"/>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a:t>
            </a:r>
            <a:endParaRPr lang="en-US" sz="28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835BC1CF-BEA3-4B90-BDEA-AB48B71D6230}"/>
              </a:ext>
            </a:extLst>
          </p:cNvPr>
          <p:cNvGraphicFramePr>
            <a:graphicFrameLocks noGrp="1"/>
          </p:cNvGraphicFramePr>
          <p:nvPr>
            <p:extLst>
              <p:ext uri="{D42A27DB-BD31-4B8C-83A1-F6EECF244321}">
                <p14:modId xmlns:p14="http://schemas.microsoft.com/office/powerpoint/2010/main" val="3566153002"/>
              </p:ext>
            </p:extLst>
          </p:nvPr>
        </p:nvGraphicFramePr>
        <p:xfrm>
          <a:off x="1295400" y="1752600"/>
          <a:ext cx="12617449" cy="5505527"/>
        </p:xfrm>
        <a:graphic>
          <a:graphicData uri="http://schemas.openxmlformats.org/drawingml/2006/table">
            <a:tbl>
              <a:tblPr bandRow="1"/>
              <a:tblGrid>
                <a:gridCol w="1839624">
                  <a:extLst>
                    <a:ext uri="{9D8B030D-6E8A-4147-A177-3AD203B41FA5}">
                      <a16:colId xmlns:a16="http://schemas.microsoft.com/office/drawing/2014/main" val="3633541866"/>
                    </a:ext>
                  </a:extLst>
                </a:gridCol>
                <a:gridCol w="1917852">
                  <a:extLst>
                    <a:ext uri="{9D8B030D-6E8A-4147-A177-3AD203B41FA5}">
                      <a16:colId xmlns:a16="http://schemas.microsoft.com/office/drawing/2014/main" val="2935473137"/>
                    </a:ext>
                  </a:extLst>
                </a:gridCol>
                <a:gridCol w="1922899">
                  <a:extLst>
                    <a:ext uri="{9D8B030D-6E8A-4147-A177-3AD203B41FA5}">
                      <a16:colId xmlns:a16="http://schemas.microsoft.com/office/drawing/2014/main" val="3302019422"/>
                    </a:ext>
                  </a:extLst>
                </a:gridCol>
                <a:gridCol w="2006175">
                  <a:extLst>
                    <a:ext uri="{9D8B030D-6E8A-4147-A177-3AD203B41FA5}">
                      <a16:colId xmlns:a16="http://schemas.microsoft.com/office/drawing/2014/main" val="477108024"/>
                    </a:ext>
                  </a:extLst>
                </a:gridCol>
                <a:gridCol w="1607463">
                  <a:extLst>
                    <a:ext uri="{9D8B030D-6E8A-4147-A177-3AD203B41FA5}">
                      <a16:colId xmlns:a16="http://schemas.microsoft.com/office/drawing/2014/main" val="4178320484"/>
                    </a:ext>
                  </a:extLst>
                </a:gridCol>
                <a:gridCol w="1657933">
                  <a:extLst>
                    <a:ext uri="{9D8B030D-6E8A-4147-A177-3AD203B41FA5}">
                      <a16:colId xmlns:a16="http://schemas.microsoft.com/office/drawing/2014/main" val="937990009"/>
                    </a:ext>
                  </a:extLst>
                </a:gridCol>
                <a:gridCol w="1665503">
                  <a:extLst>
                    <a:ext uri="{9D8B030D-6E8A-4147-A177-3AD203B41FA5}">
                      <a16:colId xmlns:a16="http://schemas.microsoft.com/office/drawing/2014/main" val="2557019813"/>
                    </a:ext>
                  </a:extLst>
                </a:gridCol>
              </a:tblGrid>
              <a:tr h="1053388">
                <a:tc>
                  <a:txBody>
                    <a:bodyPr/>
                    <a:lstStyle/>
                    <a:p>
                      <a:pPr>
                        <a:lnSpc>
                          <a:spcPct val="107000"/>
                        </a:lnSpc>
                      </a:pPr>
                      <a:endParaRPr lang="en-US" sz="16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Pathway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EDACS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ADAPT (mADAPT)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NOTR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2020 ESC/</a:t>
                      </a:r>
                    </a:p>
                    <a:p>
                      <a:pPr marL="0" marR="0" algn="l">
                        <a:lnSpc>
                          <a:spcPct val="150000"/>
                        </a:lnSpc>
                        <a:spcBef>
                          <a:spcPts val="0"/>
                        </a:spcBef>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hs-cTn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2016 ESC/GRACE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139282"/>
                  </a:ext>
                </a:extLst>
              </a:tr>
              <a:tr h="1053388">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Target population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CP &gt;5 min, planned serial troponin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CP &gt;5 min, planned observation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ECG, troponin ordered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stable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Suspected ACS, planned serial troponin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778079"/>
                  </a:ext>
                </a:extLst>
              </a:tr>
              <a:tr h="1613612">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Target outcome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ED discharge without increasing missed 30-d or 1-y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ED discharge rate without increasing missed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ED discharge rate without increasing missed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Low-risk classification without increasing missed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Early detection of AMI; 30-d MACE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Early detection of AMI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136550"/>
                  </a:ext>
                </a:extLst>
              </a:tr>
              <a:tr h="1613612">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Patients with primary outcome in study population,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6–22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268091"/>
                  </a:ext>
                </a:extLst>
              </a:tr>
            </a:tbl>
          </a:graphicData>
        </a:graphic>
      </p:graphicFrame>
    </p:spTree>
    <p:extLst>
      <p:ext uri="{BB962C8B-B14F-4D97-AF65-F5344CB8AC3E}">
        <p14:creationId xmlns:p14="http://schemas.microsoft.com/office/powerpoint/2010/main" val="271310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048000"/>
          </a:xfrm>
        </p:spPr>
        <p:txBody>
          <a:bodyPr/>
          <a:lstStyle/>
          <a:p>
            <a:pPr marL="0" indent="0">
              <a:buNone/>
            </a:pPr>
            <a:r>
              <a:rPr lang="en-US" sz="3200" dirty="0"/>
              <a:t>1. </a:t>
            </a:r>
            <a:r>
              <a:rPr lang="en-US" sz="3200" b="1" dirty="0"/>
              <a:t>Chest Pain Means More Than Pain in the Chest. </a:t>
            </a:r>
            <a:r>
              <a:rPr lang="en-US" sz="3200" dirty="0"/>
              <a:t>Pain, pressure, tightness, or discomfort in the chest, shoulders, arms, neck, back, upper abdomen, or jaw, as well as shortness of breath and fatigue should all be considered anginal equivalents. </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5</a:t>
            </a:fld>
            <a:endParaRPr lang="en-US"/>
          </a:p>
        </p:txBody>
      </p:sp>
    </p:spTree>
    <p:extLst>
      <p:ext uri="{BB962C8B-B14F-4D97-AF65-F5344CB8AC3E}">
        <p14:creationId xmlns:p14="http://schemas.microsoft.com/office/powerpoint/2010/main" val="2830439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994004-F0E4-49AB-BCBC-C5C417ABE288}"/>
              </a:ext>
            </a:extLst>
          </p:cNvPr>
          <p:cNvSpPr>
            <a:spLocks noGrp="1"/>
          </p:cNvSpPr>
          <p:nvPr>
            <p:ph type="sldNum" sz="quarter" idx="4"/>
          </p:nvPr>
        </p:nvSpPr>
        <p:spPr/>
        <p:txBody>
          <a:bodyPr/>
          <a:lstStyle/>
          <a:p>
            <a:fld id="{01CD3B2E-BC1C-6C4D-9D91-A67B950EE325}" type="slidenum">
              <a:rPr lang="en-US" smtClean="0"/>
              <a:pPr/>
              <a:t>50</a:t>
            </a:fld>
            <a:endParaRPr lang="en-US"/>
          </a:p>
        </p:txBody>
      </p:sp>
      <p:graphicFrame>
        <p:nvGraphicFramePr>
          <p:cNvPr id="5" name="Table 4">
            <a:extLst>
              <a:ext uri="{FF2B5EF4-FFF2-40B4-BE49-F238E27FC236}">
                <a16:creationId xmlns:a16="http://schemas.microsoft.com/office/drawing/2014/main" id="{28A2CB06-BD59-407B-BBC9-A22B9DB9947A}"/>
              </a:ext>
            </a:extLst>
          </p:cNvPr>
          <p:cNvGraphicFramePr>
            <a:graphicFrameLocks noGrp="1"/>
          </p:cNvGraphicFramePr>
          <p:nvPr>
            <p:extLst>
              <p:ext uri="{D42A27DB-BD31-4B8C-83A1-F6EECF244321}">
                <p14:modId xmlns:p14="http://schemas.microsoft.com/office/powerpoint/2010/main" val="3710438777"/>
              </p:ext>
            </p:extLst>
          </p:nvPr>
        </p:nvGraphicFramePr>
        <p:xfrm>
          <a:off x="296863" y="1143000"/>
          <a:ext cx="14173199" cy="6408420"/>
        </p:xfrm>
        <a:graphic>
          <a:graphicData uri="http://schemas.openxmlformats.org/drawingml/2006/table">
            <a:tbl>
              <a:tblPr bandRow="1"/>
              <a:tblGrid>
                <a:gridCol w="2066452">
                  <a:extLst>
                    <a:ext uri="{9D8B030D-6E8A-4147-A177-3AD203B41FA5}">
                      <a16:colId xmlns:a16="http://schemas.microsoft.com/office/drawing/2014/main" val="163796989"/>
                    </a:ext>
                  </a:extLst>
                </a:gridCol>
                <a:gridCol w="2154326">
                  <a:extLst>
                    <a:ext uri="{9D8B030D-6E8A-4147-A177-3AD203B41FA5}">
                      <a16:colId xmlns:a16="http://schemas.microsoft.com/office/drawing/2014/main" val="258662433"/>
                    </a:ext>
                  </a:extLst>
                </a:gridCol>
                <a:gridCol w="2159995">
                  <a:extLst>
                    <a:ext uri="{9D8B030D-6E8A-4147-A177-3AD203B41FA5}">
                      <a16:colId xmlns:a16="http://schemas.microsoft.com/office/drawing/2014/main" val="2687866766"/>
                    </a:ext>
                  </a:extLst>
                </a:gridCol>
                <a:gridCol w="2253539">
                  <a:extLst>
                    <a:ext uri="{9D8B030D-6E8A-4147-A177-3AD203B41FA5}">
                      <a16:colId xmlns:a16="http://schemas.microsoft.com/office/drawing/2014/main" val="1468966410"/>
                    </a:ext>
                  </a:extLst>
                </a:gridCol>
                <a:gridCol w="1805666">
                  <a:extLst>
                    <a:ext uri="{9D8B030D-6E8A-4147-A177-3AD203B41FA5}">
                      <a16:colId xmlns:a16="http://schemas.microsoft.com/office/drawing/2014/main" val="2975002039"/>
                    </a:ext>
                  </a:extLst>
                </a:gridCol>
                <a:gridCol w="1862359">
                  <a:extLst>
                    <a:ext uri="{9D8B030D-6E8A-4147-A177-3AD203B41FA5}">
                      <a16:colId xmlns:a16="http://schemas.microsoft.com/office/drawing/2014/main" val="2205758127"/>
                    </a:ext>
                  </a:extLst>
                </a:gridCol>
                <a:gridCol w="1870862">
                  <a:extLst>
                    <a:ext uri="{9D8B030D-6E8A-4147-A177-3AD203B41FA5}">
                      <a16:colId xmlns:a16="http://schemas.microsoft.com/office/drawing/2014/main" val="1547977565"/>
                    </a:ext>
                  </a:extLst>
                </a:gridCol>
              </a:tblGrid>
              <a:tr h="190500">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cTn,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cTn,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cTn,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cTn,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hs-cTn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252454"/>
                  </a:ext>
                </a:extLst>
              </a:tr>
              <a:tr h="190500">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Variables used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History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ECG</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Risk factors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 (0, 3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Sex</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Risk factors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History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0-1</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No ischemic ECG changes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Troponin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Age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Risk factors</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Previous AMI or CAD</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Troponin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History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ECG</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hs-cTn (0, 1 or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HR, SBP</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Serum Cr</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Cardiac arrest</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ECG</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Cardiac biomarker</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Killip class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555069"/>
                  </a:ext>
                </a:extLst>
              </a:tr>
              <a:tr h="190500">
                <a:tc>
                  <a:txBody>
                    <a:bodyPr/>
                    <a:lstStyle/>
                    <a:p>
                      <a:pPr marL="0" marR="0" algn="just">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Risk thresholds: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662166"/>
                  </a:ext>
                </a:extLst>
              </a:tr>
              <a:tr h="190500">
                <a:tc>
                  <a:txBody>
                    <a:bodyPr/>
                    <a:lstStyle/>
                    <a:p>
                      <a:pPr marL="342900" marR="0" lvl="0" indent="-342900">
                        <a:lnSpc>
                          <a:spcPct val="150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Low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score &lt;3</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Neg 0, 3-h cTn</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Neg 0, 2-h hs-cTn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EDACS score &lt;16</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Neg 0, 2 h hs-cTn</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No ischemic ECG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0 (or &lt;1 for mADAPT)</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Neg 0, 2-h cTn or hs-cTn</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No ischemic ECG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Age &lt;50 y</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&lt;3 risk factors</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Previous AMI or CAD</a:t>
                      </a:r>
                      <a:br>
                        <a:rPr lang="en-US" sz="16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Neg cTn or hs-cTn (0, 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is “very low” and Sx onset &gt;3 h ago</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-or-</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“low” and 1- or 2-h hs-cTn ∆  is “low”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Chest pain free,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GRACE &lt;140</a:t>
                      </a:r>
                    </a:p>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Sx &lt;6 h - hs-cTn </a:t>
                      </a:r>
                    </a:p>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&lt;ULN (0, 3 h)</a:t>
                      </a:r>
                    </a:p>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Sx &gt;6 h</a:t>
                      </a:r>
                    </a:p>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hs-cTn </a:t>
                      </a:r>
                    </a:p>
                    <a:p>
                      <a:pPr marL="0" marR="0">
                        <a:lnSpc>
                          <a:spcPct val="150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&lt;ULN (arrival)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0729635"/>
                  </a:ext>
                </a:extLst>
              </a:tr>
            </a:tbl>
          </a:graphicData>
        </a:graphic>
      </p:graphicFrame>
      <p:sp>
        <p:nvSpPr>
          <p:cNvPr id="6" name="Subtitle 1">
            <a:extLst>
              <a:ext uri="{FF2B5EF4-FFF2-40B4-BE49-F238E27FC236}">
                <a16:creationId xmlns:a16="http://schemas.microsoft.com/office/drawing/2014/main" id="{6A621237-7EC0-42C5-9045-42EC78BA3E28}"/>
              </a:ext>
            </a:extLst>
          </p:cNvPr>
          <p:cNvSpPr txBox="1">
            <a:spLocks/>
          </p:cNvSpPr>
          <p:nvPr/>
        </p:nvSpPr>
        <p:spPr>
          <a:xfrm>
            <a:off x="2319337" y="170731"/>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00846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F57562-2E66-4D1C-BF06-6D94ACEEB569}"/>
              </a:ext>
            </a:extLst>
          </p:cNvPr>
          <p:cNvSpPr>
            <a:spLocks noGrp="1"/>
          </p:cNvSpPr>
          <p:nvPr>
            <p:ph type="sldNum" sz="quarter" idx="4"/>
          </p:nvPr>
        </p:nvSpPr>
        <p:spPr/>
        <p:txBody>
          <a:bodyPr/>
          <a:lstStyle/>
          <a:p>
            <a:fld id="{01CD3B2E-BC1C-6C4D-9D91-A67B950EE325}" type="slidenum">
              <a:rPr lang="en-US" smtClean="0"/>
              <a:pPr/>
              <a:t>51</a:t>
            </a:fld>
            <a:endParaRPr lang="en-US"/>
          </a:p>
        </p:txBody>
      </p:sp>
      <p:sp>
        <p:nvSpPr>
          <p:cNvPr id="7" name="Subtitle 1">
            <a:extLst>
              <a:ext uri="{FF2B5EF4-FFF2-40B4-BE49-F238E27FC236}">
                <a16:creationId xmlns:a16="http://schemas.microsoft.com/office/drawing/2014/main" id="{C5BCF081-FFDF-41D3-93AC-05E3D287871C}"/>
              </a:ext>
            </a:extLst>
          </p:cNvPr>
          <p:cNvSpPr txBox="1">
            <a:spLocks/>
          </p:cNvSpPr>
          <p:nvPr/>
        </p:nvSpPr>
        <p:spPr>
          <a:xfrm>
            <a:off x="2319337" y="170731"/>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AD0143DE-7246-4B24-9932-B1653502A4E5}"/>
              </a:ext>
            </a:extLst>
          </p:cNvPr>
          <p:cNvGraphicFramePr>
            <a:graphicFrameLocks noGrp="1"/>
          </p:cNvGraphicFramePr>
          <p:nvPr>
            <p:extLst>
              <p:ext uri="{D42A27DB-BD31-4B8C-83A1-F6EECF244321}">
                <p14:modId xmlns:p14="http://schemas.microsoft.com/office/powerpoint/2010/main" val="962586732"/>
              </p:ext>
            </p:extLst>
          </p:nvPr>
        </p:nvGraphicFramePr>
        <p:xfrm>
          <a:off x="1006474" y="1371600"/>
          <a:ext cx="12617449" cy="6130290"/>
        </p:xfrm>
        <a:graphic>
          <a:graphicData uri="http://schemas.openxmlformats.org/drawingml/2006/table">
            <a:tbl>
              <a:tblPr bandRow="1"/>
              <a:tblGrid>
                <a:gridCol w="1839624">
                  <a:extLst>
                    <a:ext uri="{9D8B030D-6E8A-4147-A177-3AD203B41FA5}">
                      <a16:colId xmlns:a16="http://schemas.microsoft.com/office/drawing/2014/main" val="1785315718"/>
                    </a:ext>
                  </a:extLst>
                </a:gridCol>
                <a:gridCol w="1917852">
                  <a:extLst>
                    <a:ext uri="{9D8B030D-6E8A-4147-A177-3AD203B41FA5}">
                      <a16:colId xmlns:a16="http://schemas.microsoft.com/office/drawing/2014/main" val="687995036"/>
                    </a:ext>
                  </a:extLst>
                </a:gridCol>
                <a:gridCol w="1922899">
                  <a:extLst>
                    <a:ext uri="{9D8B030D-6E8A-4147-A177-3AD203B41FA5}">
                      <a16:colId xmlns:a16="http://schemas.microsoft.com/office/drawing/2014/main" val="2742658326"/>
                    </a:ext>
                  </a:extLst>
                </a:gridCol>
                <a:gridCol w="2006175">
                  <a:extLst>
                    <a:ext uri="{9D8B030D-6E8A-4147-A177-3AD203B41FA5}">
                      <a16:colId xmlns:a16="http://schemas.microsoft.com/office/drawing/2014/main" val="3663600841"/>
                    </a:ext>
                  </a:extLst>
                </a:gridCol>
                <a:gridCol w="1607463">
                  <a:extLst>
                    <a:ext uri="{9D8B030D-6E8A-4147-A177-3AD203B41FA5}">
                      <a16:colId xmlns:a16="http://schemas.microsoft.com/office/drawing/2014/main" val="2315503506"/>
                    </a:ext>
                  </a:extLst>
                </a:gridCol>
                <a:gridCol w="1657933">
                  <a:extLst>
                    <a:ext uri="{9D8B030D-6E8A-4147-A177-3AD203B41FA5}">
                      <a16:colId xmlns:a16="http://schemas.microsoft.com/office/drawing/2014/main" val="2669171854"/>
                    </a:ext>
                  </a:extLst>
                </a:gridCol>
                <a:gridCol w="1665503">
                  <a:extLst>
                    <a:ext uri="{9D8B030D-6E8A-4147-A177-3AD203B41FA5}">
                      <a16:colId xmlns:a16="http://schemas.microsoft.com/office/drawing/2014/main" val="3381555801"/>
                    </a:ext>
                  </a:extLst>
                </a:gridCol>
              </a:tblGrid>
              <a:tr h="190500">
                <a:tc>
                  <a:txBody>
                    <a:bodyPr/>
                    <a:lstStyle/>
                    <a:p>
                      <a:pPr marL="342900" marR="0" lvl="0" indent="-342900">
                        <a:lnSpc>
                          <a:spcPct val="150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Intermediate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score 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is between “low” and “high”</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-and/or-</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 or 2-h hs-cTn ∆ is between low and high  thresholds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T0 hs-cTn = 12–52 ng/L or</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1-h ∆ = 3–5 ng/L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15246"/>
                  </a:ext>
                </a:extLst>
              </a:tr>
              <a:tr h="190500">
                <a:tc>
                  <a:txBody>
                    <a:bodyPr/>
                    <a:lstStyle/>
                    <a:p>
                      <a:pPr marL="342900" marR="0" lvl="0" indent="-342900">
                        <a:lnSpc>
                          <a:spcPct val="150000"/>
                        </a:lnSpc>
                        <a:spcBef>
                          <a:spcPts val="0"/>
                        </a:spcBef>
                        <a:spcAft>
                          <a:spcPts val="0"/>
                        </a:spcAft>
                        <a:buFont typeface="Symbol" panose="05050102010706020507" pitchFamily="18" charset="2"/>
                        <a:buChar char=""/>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High 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HEART score 7-10</a:t>
                      </a:r>
                    </a:p>
                    <a:p>
                      <a:pPr marL="0" marR="0">
                        <a:lnSpc>
                          <a:spcPct val="150000"/>
                        </a:lnSpc>
                        <a:spcBef>
                          <a:spcPts val="0"/>
                        </a:spcBef>
                        <a:spcAft>
                          <a:spcPts val="0"/>
                        </a:spcAft>
                      </a:pP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TIMI score 5-7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Initial hs-cTn is “high”</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-or-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1- or 2-h hs-cTn ∆ is high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T0 hs-cTn &gt;52 ng/L or </a:t>
                      </a:r>
                    </a:p>
                    <a:p>
                      <a:pPr marL="0" marR="0">
                        <a:lnSpc>
                          <a:spcPct val="150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 1 h &gt;5 ng/L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0376817"/>
                  </a:ext>
                </a:extLst>
              </a:tr>
            </a:tbl>
          </a:graphicData>
        </a:graphic>
      </p:graphicFrame>
    </p:spTree>
    <p:extLst>
      <p:ext uri="{BB962C8B-B14F-4D97-AF65-F5344CB8AC3E}">
        <p14:creationId xmlns:p14="http://schemas.microsoft.com/office/powerpoint/2010/main" val="1871269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4DF9E3-0D82-40A3-8034-B186F076D813}"/>
              </a:ext>
            </a:extLst>
          </p:cNvPr>
          <p:cNvSpPr>
            <a:spLocks noGrp="1"/>
          </p:cNvSpPr>
          <p:nvPr>
            <p:ph type="sldNum" sz="quarter" idx="4"/>
          </p:nvPr>
        </p:nvSpPr>
        <p:spPr/>
        <p:txBody>
          <a:bodyPr/>
          <a:lstStyle/>
          <a:p>
            <a:fld id="{01CD3B2E-BC1C-6C4D-9D91-A67B950EE325}" type="slidenum">
              <a:rPr lang="en-US" smtClean="0"/>
              <a:pPr/>
              <a:t>52</a:t>
            </a:fld>
            <a:endParaRPr lang="en-US"/>
          </a:p>
        </p:txBody>
      </p:sp>
      <p:sp>
        <p:nvSpPr>
          <p:cNvPr id="7" name="Subtitle 1">
            <a:extLst>
              <a:ext uri="{FF2B5EF4-FFF2-40B4-BE49-F238E27FC236}">
                <a16:creationId xmlns:a16="http://schemas.microsoft.com/office/drawing/2014/main" id="{375FCA5F-09F1-4E29-BA94-7C1DA795A45B}"/>
              </a:ext>
            </a:extLst>
          </p:cNvPr>
          <p:cNvSpPr txBox="1">
            <a:spLocks/>
          </p:cNvSpPr>
          <p:nvPr/>
        </p:nvSpPr>
        <p:spPr>
          <a:xfrm>
            <a:off x="2319337" y="170731"/>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95792EB9-C879-424C-A489-7B0ACF0274DF}"/>
              </a:ext>
            </a:extLst>
          </p:cNvPr>
          <p:cNvGraphicFramePr>
            <a:graphicFrameLocks noGrp="1"/>
          </p:cNvGraphicFramePr>
          <p:nvPr>
            <p:extLst>
              <p:ext uri="{D42A27DB-BD31-4B8C-83A1-F6EECF244321}">
                <p14:modId xmlns:p14="http://schemas.microsoft.com/office/powerpoint/2010/main" val="1418269224"/>
              </p:ext>
            </p:extLst>
          </p:nvPr>
        </p:nvGraphicFramePr>
        <p:xfrm>
          <a:off x="609601" y="1371600"/>
          <a:ext cx="13419136" cy="5867399"/>
        </p:xfrm>
        <a:graphic>
          <a:graphicData uri="http://schemas.openxmlformats.org/drawingml/2006/table">
            <a:tbl>
              <a:tblPr bandRow="1"/>
              <a:tblGrid>
                <a:gridCol w="2056461">
                  <a:extLst>
                    <a:ext uri="{9D8B030D-6E8A-4147-A177-3AD203B41FA5}">
                      <a16:colId xmlns:a16="http://schemas.microsoft.com/office/drawing/2014/main" val="2737332959"/>
                    </a:ext>
                  </a:extLst>
                </a:gridCol>
                <a:gridCol w="2002136">
                  <a:extLst>
                    <a:ext uri="{9D8B030D-6E8A-4147-A177-3AD203B41FA5}">
                      <a16:colId xmlns:a16="http://schemas.microsoft.com/office/drawing/2014/main" val="1856660163"/>
                    </a:ext>
                  </a:extLst>
                </a:gridCol>
                <a:gridCol w="2045076">
                  <a:extLst>
                    <a:ext uri="{9D8B030D-6E8A-4147-A177-3AD203B41FA5}">
                      <a16:colId xmlns:a16="http://schemas.microsoft.com/office/drawing/2014/main" val="2716212759"/>
                    </a:ext>
                  </a:extLst>
                </a:gridCol>
                <a:gridCol w="2133643">
                  <a:extLst>
                    <a:ext uri="{9D8B030D-6E8A-4147-A177-3AD203B41FA5}">
                      <a16:colId xmlns:a16="http://schemas.microsoft.com/office/drawing/2014/main" val="1943582142"/>
                    </a:ext>
                  </a:extLst>
                </a:gridCol>
                <a:gridCol w="1709598">
                  <a:extLst>
                    <a:ext uri="{9D8B030D-6E8A-4147-A177-3AD203B41FA5}">
                      <a16:colId xmlns:a16="http://schemas.microsoft.com/office/drawing/2014/main" val="522566967"/>
                    </a:ext>
                  </a:extLst>
                </a:gridCol>
                <a:gridCol w="1763274">
                  <a:extLst>
                    <a:ext uri="{9D8B030D-6E8A-4147-A177-3AD203B41FA5}">
                      <a16:colId xmlns:a16="http://schemas.microsoft.com/office/drawing/2014/main" val="1227423374"/>
                    </a:ext>
                  </a:extLst>
                </a:gridCol>
                <a:gridCol w="1708948">
                  <a:extLst>
                    <a:ext uri="{9D8B030D-6E8A-4147-A177-3AD203B41FA5}">
                      <a16:colId xmlns:a16="http://schemas.microsoft.com/office/drawing/2014/main" val="152523069"/>
                    </a:ext>
                  </a:extLst>
                </a:gridCol>
              </a:tblGrid>
              <a:tr h="2782087">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Performance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ED discharges by 21% (40% versus 18%)</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30-d objective testing by 12% (69% versus 57%)</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length of stay by 12 h (9.9 versus 21.9 h)</a:t>
                      </a:r>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More patients identified as low risk versus ADAPT (42% versus 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ADAPT: More discharged ≤6 h (19% versus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30-d MACE sensitivity =100%</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 eligible for ED discharge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AMI sensitivity &gt;99%</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62% Ruled out (0.2% 30-d MACE)</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25% Observe</a:t>
                      </a:r>
                    </a:p>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13% Rule 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AMI sensitivity &gt;99%</a:t>
                      </a:r>
                      <a:br>
                        <a:rPr lang="en-US" sz="1400">
                          <a:effectLst/>
                          <a:latin typeface="Times New Roman" panose="02020603050405020304" pitchFamily="18" charset="0"/>
                          <a:ea typeface="Times New Roman" panose="02020603050405020304" pitchFamily="18" charset="0"/>
                          <a:cs typeface="Times New Roman" panose="02020603050405020304" pitchFamily="18" charset="0"/>
                        </a:rPr>
                      </a:b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30-d MACE not studied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045270"/>
                  </a:ext>
                </a:extLst>
              </a:tr>
              <a:tr h="41648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AMI sensitivity,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&gt;99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309210"/>
                  </a:ext>
                </a:extLst>
              </a:tr>
              <a:tr h="88960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cTn accuracy: 30-d MACE sensitivity,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8653295"/>
                  </a:ext>
                </a:extLst>
              </a:tr>
              <a:tr h="88960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hs-cTn accuracy:  30-d MACE sensitivity,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1194291"/>
                  </a:ext>
                </a:extLst>
              </a:tr>
              <a:tr h="889608">
                <a:tc>
                  <a:txBody>
                    <a:bodyPr/>
                    <a:lstStyle/>
                    <a:p>
                      <a:pPr marL="0" marR="0">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ED discharge,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19 (ADAPT)</a:t>
                      </a:r>
                    </a:p>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39 (mADAPT)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927742"/>
                  </a:ext>
                </a:extLst>
              </a:tr>
            </a:tbl>
          </a:graphicData>
        </a:graphic>
      </p:graphicFrame>
    </p:spTree>
    <p:extLst>
      <p:ext uri="{BB962C8B-B14F-4D97-AF65-F5344CB8AC3E}">
        <p14:creationId xmlns:p14="http://schemas.microsoft.com/office/powerpoint/2010/main" val="3656694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FE4EA4-39F8-4729-AEFF-5240E78D56D8}"/>
              </a:ext>
            </a:extLst>
          </p:cNvPr>
          <p:cNvSpPr>
            <a:spLocks noGrp="1"/>
          </p:cNvSpPr>
          <p:nvPr>
            <p:ph type="sldNum" sz="quarter" idx="4"/>
          </p:nvPr>
        </p:nvSpPr>
        <p:spPr/>
        <p:txBody>
          <a:bodyPr/>
          <a:lstStyle/>
          <a:p>
            <a:fld id="{01CD3B2E-BC1C-6C4D-9D91-A67B950EE325}" type="slidenum">
              <a:rPr lang="en-US" smtClean="0"/>
              <a:pPr/>
              <a:t>53</a:t>
            </a:fld>
            <a:endParaRPr lang="en-US"/>
          </a:p>
        </p:txBody>
      </p:sp>
      <p:sp>
        <p:nvSpPr>
          <p:cNvPr id="7" name="TextBox 6">
            <a:extLst>
              <a:ext uri="{FF2B5EF4-FFF2-40B4-BE49-F238E27FC236}">
                <a16:creationId xmlns:a16="http://schemas.microsoft.com/office/drawing/2014/main" id="{209A02E9-C82A-4B6C-AA50-45DD0A53EC44}"/>
              </a:ext>
            </a:extLst>
          </p:cNvPr>
          <p:cNvSpPr txBox="1"/>
          <p:nvPr/>
        </p:nvSpPr>
        <p:spPr>
          <a:xfrm>
            <a:off x="1684733" y="2057400"/>
            <a:ext cx="11260931" cy="3416320"/>
          </a:xfrm>
          <a:prstGeom prst="rect">
            <a:avLst/>
          </a:prstGeom>
          <a:noFill/>
        </p:spPr>
        <p:txBody>
          <a:bodyPr wrap="square">
            <a:spAutoFit/>
          </a:bodyPr>
          <a:lstStyle/>
          <a:p>
            <a:r>
              <a:rPr lang="en-US" dirty="0">
                <a:latin typeface="Lub Dub Medium" panose="020B0603030403020204" pitchFamily="34" charset="0"/>
              </a:rPr>
              <a:t>*The terms “very low,” “low,” “high,” “1 h ∆,”  and “2 h ∆” refer to </a:t>
            </a:r>
            <a:r>
              <a:rPr lang="en-US" dirty="0" err="1">
                <a:latin typeface="Lub Dub Medium" panose="020B0603030403020204" pitchFamily="34" charset="0"/>
              </a:rPr>
              <a:t>hs-cTn</a:t>
            </a:r>
            <a:r>
              <a:rPr lang="en-US" dirty="0">
                <a:latin typeface="Lub Dub Medium" panose="020B0603030403020204" pitchFamily="34" charset="0"/>
              </a:rPr>
              <a:t> assay-specific thresholds published in the ESC guideline (46, 47).</a:t>
            </a:r>
          </a:p>
          <a:p>
            <a:endParaRPr lang="en-US" dirty="0">
              <a:latin typeface="Lub Dub Medium" panose="020B0603030403020204" pitchFamily="34" charset="0"/>
            </a:endParaRPr>
          </a:p>
          <a:p>
            <a:r>
              <a:rPr lang="en-US" dirty="0">
                <a:latin typeface="Lub Dub Medium" panose="020B0603030403020204" pitchFamily="34" charset="0"/>
              </a:rPr>
              <a:t>ACS indicates acute coronary syndrome; ADAPT, Accelerated Diagnostic protocol to Assess chest Pain using Troponins; AMI, acute myocardial infarction; CP, chest pain or equivalent; Cr, creatinine; </a:t>
            </a:r>
            <a:r>
              <a:rPr lang="en-US" dirty="0" err="1">
                <a:latin typeface="Lub Dub Medium" panose="020B0603030403020204" pitchFamily="34" charset="0"/>
              </a:rPr>
              <a:t>cTn</a:t>
            </a:r>
            <a:r>
              <a:rPr lang="en-US" dirty="0">
                <a:latin typeface="Lub Dub Medium" panose="020B0603030403020204" pitchFamily="34" charset="0"/>
              </a:rPr>
              <a:t>, cardiac troponin; </a:t>
            </a:r>
            <a:r>
              <a:rPr lang="en-US" dirty="0" err="1">
                <a:latin typeface="Lub Dub Medium" panose="020B0603030403020204" pitchFamily="34" charset="0"/>
              </a:rPr>
              <a:t>hs-cTn</a:t>
            </a:r>
            <a:r>
              <a:rPr lang="en-US" dirty="0">
                <a:latin typeface="Lub Dub Medium" panose="020B0603030403020204" pitchFamily="34" charset="0"/>
              </a:rPr>
              <a:t>, high-sensitivity cardiac troponin; ECG, electrocardiogram; ED, emergency department; EDACS, emergency department ACS; ESC, European Society of Cardiology; GRACE, Global Registry of Acute Coronary Events; HEART, history, ECG, age, risk factors, troponin; HR, heart rate; </a:t>
            </a:r>
            <a:r>
              <a:rPr lang="en-US" dirty="0" err="1">
                <a:latin typeface="Lub Dub Medium" panose="020B0603030403020204" pitchFamily="34" charset="0"/>
              </a:rPr>
              <a:t>hs</a:t>
            </a:r>
            <a:r>
              <a:rPr lang="en-US" dirty="0">
                <a:latin typeface="Lub Dub Medium" panose="020B0603030403020204" pitchFamily="34" charset="0"/>
              </a:rPr>
              <a:t>, high sensitivity; MACE, major adverse cardiac events; </a:t>
            </a:r>
            <a:r>
              <a:rPr lang="en-US" dirty="0" err="1">
                <a:latin typeface="Lub Dub Medium" panose="020B0603030403020204" pitchFamily="34" charset="0"/>
              </a:rPr>
              <a:t>mADAPT</a:t>
            </a:r>
            <a:r>
              <a:rPr lang="en-US" dirty="0">
                <a:latin typeface="Lub Dub Medium" panose="020B0603030403020204" pitchFamily="34" charset="0"/>
              </a:rPr>
              <a:t>, modified (including TIMI scores of 1) ADAPT; N.A., not applicable; neg, negative; NICE, National Institute for Health and Clinical Excellence; NOTR, No Objective Testing Rule; SBP, systolic blood pressure;  SSACS, symptoms suggestive of ACS; </a:t>
            </a:r>
            <a:r>
              <a:rPr lang="en-US" dirty="0" err="1">
                <a:latin typeface="Lub Dub Medium" panose="020B0603030403020204" pitchFamily="34" charset="0"/>
              </a:rPr>
              <a:t>Sx</a:t>
            </a:r>
            <a:r>
              <a:rPr lang="en-US" dirty="0">
                <a:latin typeface="Lub Dub Medium" panose="020B0603030403020204" pitchFamily="34" charset="0"/>
              </a:rPr>
              <a:t>, symptoms; and ULN, upper limit of normal. </a:t>
            </a:r>
          </a:p>
        </p:txBody>
      </p:sp>
      <p:sp>
        <p:nvSpPr>
          <p:cNvPr id="8" name="Subtitle 1">
            <a:extLst>
              <a:ext uri="{FF2B5EF4-FFF2-40B4-BE49-F238E27FC236}">
                <a16:creationId xmlns:a16="http://schemas.microsoft.com/office/drawing/2014/main" id="{E565AF53-F593-45E0-ADD0-BB3B09677443}"/>
              </a:ext>
            </a:extLst>
          </p:cNvPr>
          <p:cNvSpPr txBox="1">
            <a:spLocks/>
          </p:cNvSpPr>
          <p:nvPr/>
        </p:nvSpPr>
        <p:spPr>
          <a:xfrm>
            <a:off x="2319337" y="609600"/>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6. Sample Clinical Decision Pathways Used to Define Risk (con’t.)</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183985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6C0EF1-7D84-49A9-997A-402FEACB4C55}"/>
              </a:ext>
            </a:extLst>
          </p:cNvPr>
          <p:cNvSpPr>
            <a:spLocks noGrp="1"/>
          </p:cNvSpPr>
          <p:nvPr>
            <p:ph type="sldNum" sz="quarter" idx="4"/>
          </p:nvPr>
        </p:nvSpPr>
        <p:spPr/>
        <p:txBody>
          <a:bodyPr/>
          <a:lstStyle/>
          <a:p>
            <a:fld id="{01CD3B2E-BC1C-6C4D-9D91-A67B950EE325}" type="slidenum">
              <a:rPr lang="en-US" smtClean="0"/>
              <a:pPr/>
              <a:t>54</a:t>
            </a:fld>
            <a:endParaRPr lang="en-US"/>
          </a:p>
        </p:txBody>
      </p:sp>
      <p:sp>
        <p:nvSpPr>
          <p:cNvPr id="5" name="Subtitle 1">
            <a:extLst>
              <a:ext uri="{FF2B5EF4-FFF2-40B4-BE49-F238E27FC236}">
                <a16:creationId xmlns:a16="http://schemas.microsoft.com/office/drawing/2014/main" id="{890FC4C5-C7B8-44ED-AA63-D33F29B40FB0}"/>
              </a:ext>
            </a:extLst>
          </p:cNvPr>
          <p:cNvSpPr txBox="1">
            <a:spLocks/>
          </p:cNvSpPr>
          <p:nvPr/>
        </p:nvSpPr>
        <p:spPr>
          <a:xfrm>
            <a:off x="2319337" y="685800"/>
            <a:ext cx="9991725"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7. Warranty Period for Prior Cardiac Testing</a:t>
            </a:r>
            <a:endParaRPr lang="en-US" sz="28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A303C047-41F7-4088-A442-D266DF307A62}"/>
              </a:ext>
            </a:extLst>
          </p:cNvPr>
          <p:cNvGraphicFramePr>
            <a:graphicFrameLocks noGrp="1"/>
          </p:cNvGraphicFramePr>
          <p:nvPr>
            <p:extLst>
              <p:ext uri="{D42A27DB-BD31-4B8C-83A1-F6EECF244321}">
                <p14:modId xmlns:p14="http://schemas.microsoft.com/office/powerpoint/2010/main" val="2762112758"/>
              </p:ext>
            </p:extLst>
          </p:nvPr>
        </p:nvGraphicFramePr>
        <p:xfrm>
          <a:off x="1066800" y="1524000"/>
          <a:ext cx="12420600" cy="5699081"/>
        </p:xfrm>
        <a:graphic>
          <a:graphicData uri="http://schemas.openxmlformats.org/drawingml/2006/table">
            <a:tbl>
              <a:tblPr firstRow="1" firstCol="1" bandRow="1"/>
              <a:tblGrid>
                <a:gridCol w="3791273">
                  <a:extLst>
                    <a:ext uri="{9D8B030D-6E8A-4147-A177-3AD203B41FA5}">
                      <a16:colId xmlns:a16="http://schemas.microsoft.com/office/drawing/2014/main" val="1990682530"/>
                    </a:ext>
                  </a:extLst>
                </a:gridCol>
                <a:gridCol w="5407941">
                  <a:extLst>
                    <a:ext uri="{9D8B030D-6E8A-4147-A177-3AD203B41FA5}">
                      <a16:colId xmlns:a16="http://schemas.microsoft.com/office/drawing/2014/main" val="129175415"/>
                    </a:ext>
                  </a:extLst>
                </a:gridCol>
                <a:gridCol w="3221386">
                  <a:extLst>
                    <a:ext uri="{9D8B030D-6E8A-4147-A177-3AD203B41FA5}">
                      <a16:colId xmlns:a16="http://schemas.microsoft.com/office/drawing/2014/main" val="1857712344"/>
                    </a:ext>
                  </a:extLst>
                </a:gridCol>
              </a:tblGrid>
              <a:tr h="1314999">
                <a:tc>
                  <a:txBody>
                    <a:bodyPr/>
                    <a:lstStyle/>
                    <a:p>
                      <a:pPr marL="0" marR="0">
                        <a:lnSpc>
                          <a:spcPct val="200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Test Modality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Result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Warranty Period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741180"/>
                  </a:ext>
                </a:extLst>
              </a:tr>
              <a:tr h="2807250">
                <a:tc>
                  <a:txBody>
                    <a:bodyPr/>
                    <a:lstStyle/>
                    <a:p>
                      <a:pPr marL="0" marR="0">
                        <a:lnSpc>
                          <a:spcPct val="20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Normal coronary angiogram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 with no stenosis or plaque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2824736"/>
                  </a:ext>
                </a:extLst>
              </a:tr>
              <a:tr h="1287951">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Normal stress test (given adequate stress)</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4366306"/>
                  </a:ext>
                </a:extLst>
              </a:tr>
            </a:tbl>
          </a:graphicData>
        </a:graphic>
      </p:graphicFrame>
      <p:sp>
        <p:nvSpPr>
          <p:cNvPr id="8" name="TextBox 7">
            <a:extLst>
              <a:ext uri="{FF2B5EF4-FFF2-40B4-BE49-F238E27FC236}">
                <a16:creationId xmlns:a16="http://schemas.microsoft.com/office/drawing/2014/main" id="{AAB22AD8-69FB-4707-B153-3A74964F2108}"/>
              </a:ext>
            </a:extLst>
          </p:cNvPr>
          <p:cNvSpPr txBox="1"/>
          <p:nvPr/>
        </p:nvSpPr>
        <p:spPr>
          <a:xfrm>
            <a:off x="1066800" y="7222093"/>
            <a:ext cx="7315200" cy="369332"/>
          </a:xfrm>
          <a:prstGeom prst="rect">
            <a:avLst/>
          </a:prstGeom>
          <a:noFill/>
        </p:spPr>
        <p:txBody>
          <a:bodyPr wrap="square">
            <a:spAutoFit/>
          </a:bodyPr>
          <a:lstStyle/>
          <a:p>
            <a:r>
              <a:rPr lang="en-US" dirty="0"/>
              <a:t>CCTA indicates coronary computed tomographic angiography.</a:t>
            </a:r>
          </a:p>
        </p:txBody>
      </p:sp>
    </p:spTree>
    <p:extLst>
      <p:ext uri="{BB962C8B-B14F-4D97-AF65-F5344CB8AC3E}">
        <p14:creationId xmlns:p14="http://schemas.microsoft.com/office/powerpoint/2010/main" val="1856038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483677-A653-4065-B3B2-41EAB83BFD22}"/>
              </a:ext>
            </a:extLst>
          </p:cNvPr>
          <p:cNvSpPr>
            <a:spLocks noGrp="1"/>
          </p:cNvSpPr>
          <p:nvPr>
            <p:ph type="sldNum" sz="quarter" idx="4"/>
          </p:nvPr>
        </p:nvSpPr>
        <p:spPr/>
        <p:txBody>
          <a:bodyPr/>
          <a:lstStyle/>
          <a:p>
            <a:fld id="{01CD3B2E-BC1C-6C4D-9D91-A67B950EE325}" type="slidenum">
              <a:rPr lang="en-US" smtClean="0"/>
              <a:pPr/>
              <a:t>55</a:t>
            </a:fld>
            <a:endParaRPr lang="en-US"/>
          </a:p>
        </p:txBody>
      </p:sp>
      <p:sp>
        <p:nvSpPr>
          <p:cNvPr id="7" name="Subtitle 1">
            <a:extLst>
              <a:ext uri="{FF2B5EF4-FFF2-40B4-BE49-F238E27FC236}">
                <a16:creationId xmlns:a16="http://schemas.microsoft.com/office/drawing/2014/main" id="{FD89F00F-B73C-4BC1-B40A-CB2FA0D9F97F}"/>
              </a:ext>
            </a:extLst>
          </p:cNvPr>
          <p:cNvSpPr txBox="1">
            <a:spLocks/>
          </p:cNvSpPr>
          <p:nvPr/>
        </p:nvSpPr>
        <p:spPr>
          <a:xfrm>
            <a:off x="2095500" y="762000"/>
            <a:ext cx="104394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Low-Risk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40690BC8-C4D7-4C83-BCFF-269151001C52}"/>
              </a:ext>
            </a:extLst>
          </p:cNvPr>
          <p:cNvGraphicFramePr>
            <a:graphicFrameLocks noGrp="1"/>
          </p:cNvGraphicFramePr>
          <p:nvPr>
            <p:extLst>
              <p:ext uri="{D42A27DB-BD31-4B8C-83A1-F6EECF244321}">
                <p14:modId xmlns:p14="http://schemas.microsoft.com/office/powerpoint/2010/main" val="2615017914"/>
              </p:ext>
            </p:extLst>
          </p:nvPr>
        </p:nvGraphicFramePr>
        <p:xfrm>
          <a:off x="2266950" y="1905000"/>
          <a:ext cx="10096499" cy="5219056"/>
        </p:xfrm>
        <a:graphic>
          <a:graphicData uri="http://schemas.openxmlformats.org/drawingml/2006/table">
            <a:tbl>
              <a:tblPr firstRow="1" firstCol="1" bandRow="1"/>
              <a:tblGrid>
                <a:gridCol w="992686">
                  <a:extLst>
                    <a:ext uri="{9D8B030D-6E8A-4147-A177-3AD203B41FA5}">
                      <a16:colId xmlns:a16="http://schemas.microsoft.com/office/drawing/2014/main" val="1692237772"/>
                    </a:ext>
                  </a:extLst>
                </a:gridCol>
                <a:gridCol w="992686">
                  <a:extLst>
                    <a:ext uri="{9D8B030D-6E8A-4147-A177-3AD203B41FA5}">
                      <a16:colId xmlns:a16="http://schemas.microsoft.com/office/drawing/2014/main" val="2733073513"/>
                    </a:ext>
                  </a:extLst>
                </a:gridCol>
                <a:gridCol w="8111127">
                  <a:extLst>
                    <a:ext uri="{9D8B030D-6E8A-4147-A177-3AD203B41FA5}">
                      <a16:colId xmlns:a16="http://schemas.microsoft.com/office/drawing/2014/main" val="3199655463"/>
                    </a:ext>
                  </a:extLst>
                </a:gridCol>
              </a:tblGrid>
              <a:tr h="1511333">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Low-Risk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10 and 11.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39660034"/>
                  </a:ext>
                </a:extLst>
              </a:tr>
              <a:tr h="3982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353770"/>
                  </a:ext>
                </a:extLst>
              </a:tr>
              <a:tr h="133792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6"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acute chest pain and a 30-day risk of death or MACE &lt;1% should be designated as low risk.</a:t>
                      </a:r>
                    </a:p>
                    <a:p>
                      <a:pPr marL="0" marR="0" lvl="6" indent="0" algn="l" defTabSz="914400" rtl="0" eaLnBrk="1" latinLnBrk="0" hangingPunct="1">
                        <a:lnSpc>
                          <a:spcPct val="200000"/>
                        </a:lnSpc>
                        <a:spcBef>
                          <a:spcPts val="0"/>
                        </a:spcBef>
                        <a:spcAft>
                          <a:spcPts val="0"/>
                        </a:spcAft>
                        <a:buFont typeface="+mj-lt"/>
                        <a:buNone/>
                      </a:pP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404480"/>
                  </a:ext>
                </a:extLst>
              </a:tr>
              <a:tr h="162927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suspected ACS who are deemed low-risk (&lt;1% 30-day risk of death or MACE), it is reasonable to discharge home without admission or urgent cardiac testing.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9076822"/>
                  </a:ext>
                </a:extLst>
              </a:tr>
            </a:tbl>
          </a:graphicData>
        </a:graphic>
      </p:graphicFrame>
    </p:spTree>
    <p:extLst>
      <p:ext uri="{BB962C8B-B14F-4D97-AF65-F5344CB8AC3E}">
        <p14:creationId xmlns:p14="http://schemas.microsoft.com/office/powerpoint/2010/main" val="254613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4EE2D6-1A2A-4978-87CF-BDD8CE376051}"/>
              </a:ext>
            </a:extLst>
          </p:cNvPr>
          <p:cNvSpPr>
            <a:spLocks noGrp="1"/>
          </p:cNvSpPr>
          <p:nvPr>
            <p:ph type="sldNum" sz="quarter" idx="4"/>
          </p:nvPr>
        </p:nvSpPr>
        <p:spPr/>
        <p:txBody>
          <a:bodyPr/>
          <a:lstStyle/>
          <a:p>
            <a:fld id="{01CD3B2E-BC1C-6C4D-9D91-A67B950EE325}" type="slidenum">
              <a:rPr lang="en-US" smtClean="0"/>
              <a:pPr/>
              <a:t>56</a:t>
            </a:fld>
            <a:endParaRPr lang="en-US"/>
          </a:p>
        </p:txBody>
      </p:sp>
      <p:sp>
        <p:nvSpPr>
          <p:cNvPr id="5" name="Subtitle 1">
            <a:extLst>
              <a:ext uri="{FF2B5EF4-FFF2-40B4-BE49-F238E27FC236}">
                <a16:creationId xmlns:a16="http://schemas.microsoft.com/office/drawing/2014/main" id="{6BD5042B-E9AD-4991-AB54-D8B7764D3426}"/>
              </a:ext>
            </a:extLst>
          </p:cNvPr>
          <p:cNvSpPr txBox="1">
            <a:spLocks/>
          </p:cNvSpPr>
          <p:nvPr/>
        </p:nvSpPr>
        <p:spPr>
          <a:xfrm>
            <a:off x="2819400" y="381000"/>
            <a:ext cx="8991599"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8. Definition Used for Low-Risk Patients With Chest Pain</a:t>
            </a:r>
            <a:endParaRPr lang="en-US" sz="28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1EB920A3-0304-4153-B83C-6F5E0D28B8E5}"/>
              </a:ext>
            </a:extLst>
          </p:cNvPr>
          <p:cNvGraphicFramePr>
            <a:graphicFrameLocks noGrp="1"/>
          </p:cNvGraphicFramePr>
          <p:nvPr>
            <p:extLst>
              <p:ext uri="{D42A27DB-BD31-4B8C-83A1-F6EECF244321}">
                <p14:modId xmlns:p14="http://schemas.microsoft.com/office/powerpoint/2010/main" val="1869972536"/>
              </p:ext>
            </p:extLst>
          </p:nvPr>
        </p:nvGraphicFramePr>
        <p:xfrm>
          <a:off x="1181098" y="1600200"/>
          <a:ext cx="12500177" cy="5562598"/>
        </p:xfrm>
        <a:graphic>
          <a:graphicData uri="http://schemas.openxmlformats.org/drawingml/2006/table">
            <a:tbl>
              <a:tblPr firstRow="1" firstCol="1" bandRow="1"/>
              <a:tblGrid>
                <a:gridCol w="4226899">
                  <a:extLst>
                    <a:ext uri="{9D8B030D-6E8A-4147-A177-3AD203B41FA5}">
                      <a16:colId xmlns:a16="http://schemas.microsoft.com/office/drawing/2014/main" val="1445226103"/>
                    </a:ext>
                  </a:extLst>
                </a:gridCol>
                <a:gridCol w="8273278">
                  <a:extLst>
                    <a:ext uri="{9D8B030D-6E8A-4147-A177-3AD203B41FA5}">
                      <a16:colId xmlns:a16="http://schemas.microsoft.com/office/drawing/2014/main" val="3880783206"/>
                    </a:ext>
                  </a:extLst>
                </a:gridCol>
              </a:tblGrid>
              <a:tr h="453278">
                <a:tc>
                  <a:txBody>
                    <a:bodyPr/>
                    <a:lstStyle/>
                    <a:p>
                      <a:pPr>
                        <a:lnSpc>
                          <a:spcPct val="107000"/>
                        </a:lnSpc>
                      </a:pPr>
                      <a:endParaRPr lang="en-US" sz="2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200" b="1" u="sng">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 Risk (&lt;1% 30-d Risk for Death or MACE)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4673802"/>
                  </a:ext>
                </a:extLst>
              </a:tr>
              <a:tr h="453278">
                <a:tc>
                  <a:txBody>
                    <a:bodyPr/>
                    <a:lstStyle/>
                    <a:p>
                      <a:pPr marL="0" marR="0">
                        <a:lnSpc>
                          <a:spcPct val="150000"/>
                        </a:lnSpc>
                        <a:spcBef>
                          <a:spcPts val="0"/>
                        </a:spcBef>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hs-cTn Based</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pPr>
                      <a:endParaRPr lang="en-US" sz="22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895923"/>
                  </a:ext>
                </a:extLst>
              </a:tr>
              <a:tr h="968187">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T-0</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T-0 hs-cTn below the assay limit of detection or “very low” threshold if symptoms present for at least 3 h</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530511"/>
                  </a:ext>
                </a:extLst>
              </a:tr>
              <a:tr h="968187">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T-0 and 1- or 2-h Delta</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T-0 hs-cTn and 1- or 2-h delta are both below the assay “low” thresholds (&gt;99% NPV for 30-d MACE)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779362"/>
                  </a:ext>
                </a:extLst>
              </a:tr>
              <a:tr h="453278">
                <a:tc>
                  <a:txBody>
                    <a:bodyPr/>
                    <a:lstStyle/>
                    <a:p>
                      <a:pPr marL="0" marR="0">
                        <a:lnSpc>
                          <a:spcPct val="150000"/>
                        </a:lnSpc>
                        <a:spcBef>
                          <a:spcPts val="0"/>
                        </a:spcBef>
                        <a:spcAft>
                          <a:spcPts val="0"/>
                        </a:spcAft>
                      </a:pPr>
                      <a:r>
                        <a:rPr lang="en-US"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Clinical Decision Pathway Based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560773"/>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HEART Pathway</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u="non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HEART score &lt;</a:t>
                      </a: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initial and serial cTn/hs-cTn &lt; assay 99th percentile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427210"/>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EDACS</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u="non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EDACS score &lt;</a:t>
                      </a: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 initial and serial cTn/hs-cTn &lt; assay 99th percentile</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132685"/>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ADAPT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TIMI score 0, initial and serial cTn/hs-cTn &lt; assay 99th percentile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577595"/>
                  </a:ext>
                </a:extLst>
              </a:tr>
              <a:tr h="453278">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mADAPT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TIMI score 0/1, initial and serial cTn/hs-cTn &lt; assay 99th percentile</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226051"/>
                  </a:ext>
                </a:extLst>
              </a:tr>
              <a:tr h="453278">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NOTR</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factors</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955767"/>
                  </a:ext>
                </a:extLst>
              </a:tr>
            </a:tbl>
          </a:graphicData>
        </a:graphic>
      </p:graphicFrame>
    </p:spTree>
    <p:extLst>
      <p:ext uri="{BB962C8B-B14F-4D97-AF65-F5344CB8AC3E}">
        <p14:creationId xmlns:p14="http://schemas.microsoft.com/office/powerpoint/2010/main" val="636861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33079C-1572-4380-8734-2DB33C8231C8}"/>
              </a:ext>
            </a:extLst>
          </p:cNvPr>
          <p:cNvSpPr>
            <a:spLocks noGrp="1"/>
          </p:cNvSpPr>
          <p:nvPr>
            <p:ph type="sldNum" sz="quarter" idx="4"/>
          </p:nvPr>
        </p:nvSpPr>
        <p:spPr/>
        <p:txBody>
          <a:bodyPr/>
          <a:lstStyle/>
          <a:p>
            <a:fld id="{01CD3B2E-BC1C-6C4D-9D91-A67B950EE325}" type="slidenum">
              <a:rPr lang="en-US" smtClean="0"/>
              <a:pPr/>
              <a:t>57</a:t>
            </a:fld>
            <a:endParaRPr lang="en-US"/>
          </a:p>
        </p:txBody>
      </p:sp>
      <p:sp>
        <p:nvSpPr>
          <p:cNvPr id="6" name="Subtitle 1">
            <a:extLst>
              <a:ext uri="{FF2B5EF4-FFF2-40B4-BE49-F238E27FC236}">
                <a16:creationId xmlns:a16="http://schemas.microsoft.com/office/drawing/2014/main" id="{2D6BFB89-45F9-489E-B92E-354D2E3BCECC}"/>
              </a:ext>
            </a:extLst>
          </p:cNvPr>
          <p:cNvSpPr txBox="1">
            <a:spLocks/>
          </p:cNvSpPr>
          <p:nvPr/>
        </p:nvSpPr>
        <p:spPr>
          <a:xfrm>
            <a:off x="2819399" y="685800"/>
            <a:ext cx="8991599"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8. Definition Used for Low-Risk Patients With Chest Pain (con’t.)</a:t>
            </a:r>
            <a:endParaRPr lang="en-US" sz="2800">
              <a:effectLst/>
              <a:latin typeface="Lub Dub Medium" panose="020B0603030403020204" pitchFamily="34" charset="0"/>
              <a:ea typeface="Times New Roman" panose="02020603050405020304" pitchFamily="18" charset="0"/>
            </a:endParaRPr>
          </a:p>
        </p:txBody>
      </p:sp>
      <p:sp>
        <p:nvSpPr>
          <p:cNvPr id="8" name="TextBox 7">
            <a:extLst>
              <a:ext uri="{FF2B5EF4-FFF2-40B4-BE49-F238E27FC236}">
                <a16:creationId xmlns:a16="http://schemas.microsoft.com/office/drawing/2014/main" id="{A588E496-7444-43EB-BA38-2199804686FB}"/>
              </a:ext>
            </a:extLst>
          </p:cNvPr>
          <p:cNvSpPr txBox="1"/>
          <p:nvPr/>
        </p:nvSpPr>
        <p:spPr>
          <a:xfrm>
            <a:off x="3657599" y="1981200"/>
            <a:ext cx="7315200" cy="3416320"/>
          </a:xfrm>
          <a:prstGeom prst="rect">
            <a:avLst/>
          </a:prstGeom>
          <a:noFill/>
        </p:spPr>
        <p:txBody>
          <a:bodyPr wrap="square">
            <a:spAutoFit/>
          </a:bodyPr>
          <a:lstStyle/>
          <a:p>
            <a:r>
              <a:rPr lang="en-US" dirty="0">
                <a:latin typeface="Lub Dub Medium" panose="020B0603030403020204" pitchFamily="34" charset="0"/>
              </a:rPr>
              <a:t>ADAPT indicates 2-hour Accelerated Diagnostic Protocol to Access Patients with Chest Pain Symptoms Using Contemporary Troponins as the Only Biomarkers;  </a:t>
            </a:r>
            <a:r>
              <a:rPr lang="en-US" dirty="0" err="1">
                <a:latin typeface="Lub Dub Medium" panose="020B0603030403020204" pitchFamily="34" charset="0"/>
              </a:rPr>
              <a:t>cTn</a:t>
            </a:r>
            <a:r>
              <a:rPr lang="en-US" dirty="0">
                <a:latin typeface="Lub Dub Medium" panose="020B0603030403020204" pitchFamily="34" charset="0"/>
              </a:rPr>
              <a:t>, cardiac troponin; EDACS, Emergency Department Acute Coronary Syndrome; HEART Pathway, History, ECG, Age, Risk Factors, Troponin; </a:t>
            </a:r>
            <a:r>
              <a:rPr lang="en-US" dirty="0" err="1">
                <a:latin typeface="Lub Dub Medium" panose="020B0603030403020204" pitchFamily="34" charset="0"/>
              </a:rPr>
              <a:t>hs-cTn</a:t>
            </a:r>
            <a:r>
              <a:rPr lang="en-US" dirty="0">
                <a:latin typeface="Lub Dub Medium" panose="020B0603030403020204" pitchFamily="34" charset="0"/>
              </a:rPr>
              <a:t>, high-sensitivity cardiac troponin; MACE, major adverse cardiac events; </a:t>
            </a:r>
            <a:r>
              <a:rPr lang="en-US" dirty="0" err="1">
                <a:latin typeface="Lub Dub Medium" panose="020B0603030403020204" pitchFamily="34" charset="0"/>
              </a:rPr>
              <a:t>mADAPT</a:t>
            </a:r>
            <a:r>
              <a:rPr lang="en-US" dirty="0">
                <a:latin typeface="Lub Dub Medium" panose="020B0603030403020204" pitchFamily="34" charset="0"/>
              </a:rPr>
              <a:t>, modified 2-hour Accelerated Diagnostic Protocol to Access Patients with Chest Pain Symptoms Using Contemporary Troponins as the Only Biomarkers; NOTR, No Objective Testing Rule; NPV, negative predictive value; and TIMI, Thrombolysis in Myocardial Infarction.</a:t>
            </a:r>
          </a:p>
        </p:txBody>
      </p:sp>
    </p:spTree>
    <p:extLst>
      <p:ext uri="{BB962C8B-B14F-4D97-AF65-F5344CB8AC3E}">
        <p14:creationId xmlns:p14="http://schemas.microsoft.com/office/powerpoint/2010/main" val="3008790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AE3AA4-4866-4B00-8DE7-0B42B781AD42}"/>
              </a:ext>
            </a:extLst>
          </p:cNvPr>
          <p:cNvSpPr>
            <a:spLocks noGrp="1"/>
          </p:cNvSpPr>
          <p:nvPr>
            <p:ph type="sldNum" sz="quarter" idx="4"/>
          </p:nvPr>
        </p:nvSpPr>
        <p:spPr/>
        <p:txBody>
          <a:bodyPr/>
          <a:lstStyle/>
          <a:p>
            <a:fld id="{01CD3B2E-BC1C-6C4D-9D91-A67B950EE325}" type="slidenum">
              <a:rPr lang="en-US" smtClean="0"/>
              <a:pPr/>
              <a:t>58</a:t>
            </a:fld>
            <a:endParaRPr lang="en-US"/>
          </a:p>
        </p:txBody>
      </p:sp>
      <p:sp>
        <p:nvSpPr>
          <p:cNvPr id="7" name="Subtitle 1">
            <a:extLst>
              <a:ext uri="{FF2B5EF4-FFF2-40B4-BE49-F238E27FC236}">
                <a16:creationId xmlns:a16="http://schemas.microsoft.com/office/drawing/2014/main" id="{429ACC1B-FA6A-40EC-8D07-D7382F5FD4C6}"/>
              </a:ext>
            </a:extLst>
          </p:cNvPr>
          <p:cNvSpPr txBox="1">
            <a:spLocks/>
          </p:cNvSpPr>
          <p:nvPr/>
        </p:nvSpPr>
        <p:spPr>
          <a:xfrm>
            <a:off x="1828800" y="106680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CDE43E4A-61AD-420E-8D26-FDB0A430FE76}"/>
              </a:ext>
            </a:extLst>
          </p:cNvPr>
          <p:cNvGraphicFramePr>
            <a:graphicFrameLocks noGrp="1"/>
          </p:cNvGraphicFramePr>
          <p:nvPr>
            <p:extLst>
              <p:ext uri="{D42A27DB-BD31-4B8C-83A1-F6EECF244321}">
                <p14:modId xmlns:p14="http://schemas.microsoft.com/office/powerpoint/2010/main" val="1537205846"/>
              </p:ext>
            </p:extLst>
          </p:nvPr>
        </p:nvGraphicFramePr>
        <p:xfrm>
          <a:off x="994569" y="2057400"/>
          <a:ext cx="12641262" cy="5190574"/>
        </p:xfrm>
        <a:graphic>
          <a:graphicData uri="http://schemas.openxmlformats.org/drawingml/2006/table">
            <a:tbl>
              <a:tblPr firstRow="1" firstCol="1" bandRow="1"/>
              <a:tblGrid>
                <a:gridCol w="1308991">
                  <a:extLst>
                    <a:ext uri="{9D8B030D-6E8A-4147-A177-3AD203B41FA5}">
                      <a16:colId xmlns:a16="http://schemas.microsoft.com/office/drawing/2014/main" val="1609547637"/>
                    </a:ext>
                  </a:extLst>
                </a:gridCol>
                <a:gridCol w="1239232">
                  <a:extLst>
                    <a:ext uri="{9D8B030D-6E8A-4147-A177-3AD203B41FA5}">
                      <a16:colId xmlns:a16="http://schemas.microsoft.com/office/drawing/2014/main" val="1060859927"/>
                    </a:ext>
                  </a:extLst>
                </a:gridCol>
                <a:gridCol w="10093039">
                  <a:extLst>
                    <a:ext uri="{9D8B030D-6E8A-4147-A177-3AD203B41FA5}">
                      <a16:colId xmlns:a16="http://schemas.microsoft.com/office/drawing/2014/main" val="2524277952"/>
                    </a:ext>
                  </a:extLst>
                </a:gridCol>
              </a:tblGrid>
              <a:tr h="1276350">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Intermediate-Risk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12 and 13.</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24577729"/>
                  </a:ext>
                </a:extLst>
              </a:tr>
              <a:tr h="37990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451746"/>
                  </a:ext>
                </a:extLst>
              </a:tr>
              <a:tr h="172457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TTE is recommended as a rapid, bedside test to establish baseline ventricular and valvular function, evaluate for wall motion abnormalities, and to assess for pericardial effusion.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121699"/>
                  </a:ext>
                </a:extLst>
              </a:tr>
              <a:tr h="172457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intermediate-risk patients with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acute</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chest pain, management in an observation unit is reasonable to shorten length of stay and lower cost relative to an inpatient admission.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357145"/>
                  </a:ext>
                </a:extLst>
              </a:tr>
            </a:tbl>
          </a:graphicData>
        </a:graphic>
      </p:graphicFrame>
    </p:spTree>
    <p:extLst>
      <p:ext uri="{BB962C8B-B14F-4D97-AF65-F5344CB8AC3E}">
        <p14:creationId xmlns:p14="http://schemas.microsoft.com/office/powerpoint/2010/main" val="3179737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17DA4A-0F87-425C-B023-AEC984B4CD19}"/>
              </a:ext>
            </a:extLst>
          </p:cNvPr>
          <p:cNvSpPr>
            <a:spLocks noGrp="1"/>
          </p:cNvSpPr>
          <p:nvPr>
            <p:ph type="sldNum" sz="quarter" idx="4"/>
          </p:nvPr>
        </p:nvSpPr>
        <p:spPr/>
        <p:txBody>
          <a:bodyPr/>
          <a:lstStyle/>
          <a:p>
            <a:fld id="{01CD3B2E-BC1C-6C4D-9D91-A67B950EE325}" type="slidenum">
              <a:rPr lang="en-US" smtClean="0"/>
              <a:pPr/>
              <a:t>59</a:t>
            </a:fld>
            <a:endParaRPr lang="en-US"/>
          </a:p>
        </p:txBody>
      </p:sp>
      <p:sp>
        <p:nvSpPr>
          <p:cNvPr id="5" name="Subtitle 1">
            <a:extLst>
              <a:ext uri="{FF2B5EF4-FFF2-40B4-BE49-F238E27FC236}">
                <a16:creationId xmlns:a16="http://schemas.microsoft.com/office/drawing/2014/main" id="{C043AEB1-43AD-4CBA-8C80-4F4E6DC40483}"/>
              </a:ext>
            </a:extLst>
          </p:cNvPr>
          <p:cNvSpPr txBox="1">
            <a:spLocks/>
          </p:cNvSpPr>
          <p:nvPr/>
        </p:nvSpPr>
        <p:spPr>
          <a:xfrm>
            <a:off x="1828799" y="7620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No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35D5399E-F322-48D4-BFFA-BBFCA1163BB4}"/>
              </a:ext>
            </a:extLst>
          </p:cNvPr>
          <p:cNvGraphicFramePr>
            <a:graphicFrameLocks noGrp="1"/>
          </p:cNvGraphicFramePr>
          <p:nvPr>
            <p:extLst>
              <p:ext uri="{D42A27DB-BD31-4B8C-83A1-F6EECF244321}">
                <p14:modId xmlns:p14="http://schemas.microsoft.com/office/powerpoint/2010/main" val="1083377380"/>
              </p:ext>
            </p:extLst>
          </p:nvPr>
        </p:nvGraphicFramePr>
        <p:xfrm>
          <a:off x="918369" y="1371600"/>
          <a:ext cx="12793661" cy="6082284"/>
        </p:xfrm>
        <a:graphic>
          <a:graphicData uri="http://schemas.openxmlformats.org/drawingml/2006/table">
            <a:tbl>
              <a:tblPr firstRow="1" firstCol="1" bandRow="1"/>
              <a:tblGrid>
                <a:gridCol w="1324673">
                  <a:extLst>
                    <a:ext uri="{9D8B030D-6E8A-4147-A177-3AD203B41FA5}">
                      <a16:colId xmlns:a16="http://schemas.microsoft.com/office/drawing/2014/main" val="3173915739"/>
                    </a:ext>
                  </a:extLst>
                </a:gridCol>
                <a:gridCol w="469555">
                  <a:extLst>
                    <a:ext uri="{9D8B030D-6E8A-4147-A177-3AD203B41FA5}">
                      <a16:colId xmlns:a16="http://schemas.microsoft.com/office/drawing/2014/main" val="2100459766"/>
                    </a:ext>
                  </a:extLst>
                </a:gridCol>
                <a:gridCol w="469555">
                  <a:extLst>
                    <a:ext uri="{9D8B030D-6E8A-4147-A177-3AD203B41FA5}">
                      <a16:colId xmlns:a16="http://schemas.microsoft.com/office/drawing/2014/main" val="1638047711"/>
                    </a:ext>
                  </a:extLst>
                </a:gridCol>
                <a:gridCol w="469555">
                  <a:extLst>
                    <a:ext uri="{9D8B030D-6E8A-4147-A177-3AD203B41FA5}">
                      <a16:colId xmlns:a16="http://schemas.microsoft.com/office/drawing/2014/main" val="911712255"/>
                    </a:ext>
                  </a:extLst>
                </a:gridCol>
                <a:gridCol w="10060323">
                  <a:extLst>
                    <a:ext uri="{9D8B030D-6E8A-4147-A177-3AD203B41FA5}">
                      <a16:colId xmlns:a16="http://schemas.microsoft.com/office/drawing/2014/main" val="478984284"/>
                    </a:ext>
                  </a:extLst>
                </a:gridCol>
              </a:tblGrid>
              <a:tr h="774861">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Intermediate-Risk Patients With No Known CAD</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14 and 15.</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2389562"/>
                  </a:ext>
                </a:extLst>
              </a:tr>
              <a:tr h="41740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43928456"/>
                  </a:ext>
                </a:extLst>
              </a:tr>
              <a:tr h="355493">
                <a:tc gridSpan="5">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Anatomic Testing</a:t>
                      </a: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938808"/>
                  </a:ext>
                </a:extLst>
              </a:tr>
              <a:tr h="1194230">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hMerge="1">
                  <a:txBody>
                    <a:bodyPr/>
                    <a:lstStyle/>
                    <a:p>
                      <a:endParaRPr lang="en-US"/>
                    </a:p>
                  </a:txBody>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 eligible for diagnostic testing after a negative or inconclusive evaluation for ACS, CCTA is useful for exclusion of atherosclerotic plaque and obstructive</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789896"/>
                  </a:ext>
                </a:extLst>
              </a:tr>
              <a:tr h="869254">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hMerge="1">
                  <a:txBody>
                    <a:bodyPr/>
                    <a:lstStyle/>
                    <a:p>
                      <a:endParaRPr lang="en-US"/>
                    </a:p>
                  </a:txBody>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moderate-severe ischemia on current or prior (≤1 year) stress testing, and no known CAD established by prior anatomic testing, ICA is recommended.</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575665"/>
                  </a:ext>
                </a:extLst>
              </a:tr>
              <a:tr h="869254">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hMerge="1">
                  <a:txBody>
                    <a:bodyPr/>
                    <a:lstStyle/>
                    <a:p>
                      <a:endParaRPr lang="en-US"/>
                    </a:p>
                  </a:txBody>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hMerge="1">
                  <a:txBody>
                    <a:bodyPr/>
                    <a:lstStyle/>
                    <a:p>
                      <a:endParaRPr lang="en-US"/>
                    </a:p>
                  </a:txBody>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intermediate-risk patients with acute chest pain with evidence of previous mildly abnormal stress test results (≤1 year), CCTA is reasonable for diagnosing obstructive CAD</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7300" marR="57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212873"/>
                  </a:ext>
                </a:extLst>
              </a:tr>
            </a:tbl>
          </a:graphicData>
        </a:graphic>
      </p:graphicFrame>
    </p:spTree>
    <p:extLst>
      <p:ext uri="{BB962C8B-B14F-4D97-AF65-F5344CB8AC3E}">
        <p14:creationId xmlns:p14="http://schemas.microsoft.com/office/powerpoint/2010/main" val="592529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3124200"/>
          </a:xfrm>
        </p:spPr>
        <p:txBody>
          <a:bodyPr/>
          <a:lstStyle/>
          <a:p>
            <a:pPr marL="0" indent="0">
              <a:buNone/>
            </a:pPr>
            <a:r>
              <a:rPr lang="en-US" sz="3200"/>
              <a:t>2. </a:t>
            </a:r>
            <a:r>
              <a:rPr lang="en-US" sz="3200" b="1"/>
              <a:t>High-Sensitivity Troponins Preferred. </a:t>
            </a:r>
            <a:r>
              <a:rPr lang="en-US" sz="3200"/>
              <a:t>High-sensitivity cardiac troponins are the preferred standard for establishing a biomarker diagnosis of acute myocardial infarction, allowing for more accurate detection and exclusion of myocardial injury.</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6</a:t>
            </a:fld>
            <a:endParaRPr lang="en-US"/>
          </a:p>
        </p:txBody>
      </p:sp>
    </p:spTree>
    <p:extLst>
      <p:ext uri="{BB962C8B-B14F-4D97-AF65-F5344CB8AC3E}">
        <p14:creationId xmlns:p14="http://schemas.microsoft.com/office/powerpoint/2010/main" val="27742429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71E0C-9522-4349-AA80-C2808A775EDA}"/>
              </a:ext>
            </a:extLst>
          </p:cNvPr>
          <p:cNvSpPr>
            <a:spLocks noGrp="1"/>
          </p:cNvSpPr>
          <p:nvPr>
            <p:ph type="sldNum" sz="quarter" idx="4"/>
          </p:nvPr>
        </p:nvSpPr>
        <p:spPr/>
        <p:txBody>
          <a:bodyPr/>
          <a:lstStyle/>
          <a:p>
            <a:fld id="{01CD3B2E-BC1C-6C4D-9D91-A67B950EE325}" type="slidenum">
              <a:rPr lang="en-US" smtClean="0"/>
              <a:pPr/>
              <a:t>60</a:t>
            </a:fld>
            <a:endParaRPr lang="en-US"/>
          </a:p>
        </p:txBody>
      </p:sp>
      <p:sp>
        <p:nvSpPr>
          <p:cNvPr id="7" name="Subtitle 1">
            <a:extLst>
              <a:ext uri="{FF2B5EF4-FFF2-40B4-BE49-F238E27FC236}">
                <a16:creationId xmlns:a16="http://schemas.microsoft.com/office/drawing/2014/main" id="{33178675-2687-428D-BA6A-ADB76A237A28}"/>
              </a:ext>
            </a:extLst>
          </p:cNvPr>
          <p:cNvSpPr txBox="1">
            <a:spLocks/>
          </p:cNvSpPr>
          <p:nvPr/>
        </p:nvSpPr>
        <p:spPr>
          <a:xfrm>
            <a:off x="1828800" y="95945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D7BE47A8-75A3-49BD-93EF-B97D2DF4F051}"/>
              </a:ext>
            </a:extLst>
          </p:cNvPr>
          <p:cNvGraphicFramePr>
            <a:graphicFrameLocks noGrp="1"/>
          </p:cNvGraphicFramePr>
          <p:nvPr>
            <p:extLst>
              <p:ext uri="{D42A27DB-BD31-4B8C-83A1-F6EECF244321}">
                <p14:modId xmlns:p14="http://schemas.microsoft.com/office/powerpoint/2010/main" val="3093210539"/>
              </p:ext>
            </p:extLst>
          </p:nvPr>
        </p:nvGraphicFramePr>
        <p:xfrm>
          <a:off x="1832811" y="2971800"/>
          <a:ext cx="10972801" cy="2994569"/>
        </p:xfrm>
        <a:graphic>
          <a:graphicData uri="http://schemas.openxmlformats.org/drawingml/2006/table">
            <a:tbl>
              <a:tblPr firstRow="1" firstCol="1" bandRow="1"/>
              <a:tblGrid>
                <a:gridCol w="1245452">
                  <a:extLst>
                    <a:ext uri="{9D8B030D-6E8A-4147-A177-3AD203B41FA5}">
                      <a16:colId xmlns:a16="http://schemas.microsoft.com/office/drawing/2014/main" val="2263907505"/>
                    </a:ext>
                  </a:extLst>
                </a:gridCol>
                <a:gridCol w="1098230">
                  <a:extLst>
                    <a:ext uri="{9D8B030D-6E8A-4147-A177-3AD203B41FA5}">
                      <a16:colId xmlns:a16="http://schemas.microsoft.com/office/drawing/2014/main" val="1242223656"/>
                    </a:ext>
                  </a:extLst>
                </a:gridCol>
                <a:gridCol w="8629119">
                  <a:extLst>
                    <a:ext uri="{9D8B030D-6E8A-4147-A177-3AD203B41FA5}">
                      <a16:colId xmlns:a16="http://schemas.microsoft.com/office/drawing/2014/main" val="3146192511"/>
                    </a:ext>
                  </a:extLst>
                </a:gridCol>
              </a:tblGrid>
              <a:tr h="442306">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Stress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2930880"/>
                  </a:ext>
                </a:extLst>
              </a:tr>
              <a:tr h="252949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who are eligible for cardiac testing, either exercise ECG, stress echocardiography, stress PET/SPECT MPI, or stress CMR is useful for the diagnosis of myocardial ischemia</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062224"/>
                  </a:ext>
                </a:extLst>
              </a:tr>
            </a:tbl>
          </a:graphicData>
        </a:graphic>
      </p:graphicFrame>
    </p:spTree>
    <p:extLst>
      <p:ext uri="{BB962C8B-B14F-4D97-AF65-F5344CB8AC3E}">
        <p14:creationId xmlns:p14="http://schemas.microsoft.com/office/powerpoint/2010/main" val="3944274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CB95FC-DE48-4D64-95FB-2E65EC36A299}"/>
              </a:ext>
            </a:extLst>
          </p:cNvPr>
          <p:cNvSpPr>
            <a:spLocks noGrp="1"/>
          </p:cNvSpPr>
          <p:nvPr>
            <p:ph type="sldNum" sz="quarter" idx="4"/>
          </p:nvPr>
        </p:nvSpPr>
        <p:spPr/>
        <p:txBody>
          <a:bodyPr/>
          <a:lstStyle/>
          <a:p>
            <a:fld id="{01CD3B2E-BC1C-6C4D-9D91-A67B950EE325}" type="slidenum">
              <a:rPr lang="en-US" smtClean="0"/>
              <a:pPr/>
              <a:t>61</a:t>
            </a:fld>
            <a:endParaRPr lang="en-US"/>
          </a:p>
        </p:txBody>
      </p:sp>
      <p:sp>
        <p:nvSpPr>
          <p:cNvPr id="5" name="Subtitle 1">
            <a:extLst>
              <a:ext uri="{FF2B5EF4-FFF2-40B4-BE49-F238E27FC236}">
                <a16:creationId xmlns:a16="http://schemas.microsoft.com/office/drawing/2014/main" id="{22492F53-18C7-447C-8AD0-0AA7C62B7A8B}"/>
              </a:ext>
            </a:extLst>
          </p:cNvPr>
          <p:cNvSpPr txBox="1">
            <a:spLocks/>
          </p:cNvSpPr>
          <p:nvPr/>
        </p:nvSpPr>
        <p:spPr>
          <a:xfrm>
            <a:off x="1828800" y="533400"/>
            <a:ext cx="109728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77E7C4F8-75F4-44FA-B751-792AAD6ABDA4}"/>
              </a:ext>
            </a:extLst>
          </p:cNvPr>
          <p:cNvGraphicFramePr>
            <a:graphicFrameLocks noGrp="1"/>
          </p:cNvGraphicFramePr>
          <p:nvPr>
            <p:extLst>
              <p:ext uri="{D42A27DB-BD31-4B8C-83A1-F6EECF244321}">
                <p14:modId xmlns:p14="http://schemas.microsoft.com/office/powerpoint/2010/main" val="3824201767"/>
              </p:ext>
            </p:extLst>
          </p:nvPr>
        </p:nvGraphicFramePr>
        <p:xfrm>
          <a:off x="304800" y="1981200"/>
          <a:ext cx="14020800" cy="5325474"/>
        </p:xfrm>
        <a:graphic>
          <a:graphicData uri="http://schemas.openxmlformats.org/drawingml/2006/table">
            <a:tbl>
              <a:tblPr firstRow="1" firstCol="1" bandRow="1"/>
              <a:tblGrid>
                <a:gridCol w="1591411">
                  <a:extLst>
                    <a:ext uri="{9D8B030D-6E8A-4147-A177-3AD203B41FA5}">
                      <a16:colId xmlns:a16="http://schemas.microsoft.com/office/drawing/2014/main" val="617737362"/>
                    </a:ext>
                  </a:extLst>
                </a:gridCol>
                <a:gridCol w="1403293">
                  <a:extLst>
                    <a:ext uri="{9D8B030D-6E8A-4147-A177-3AD203B41FA5}">
                      <a16:colId xmlns:a16="http://schemas.microsoft.com/office/drawing/2014/main" val="3177534552"/>
                    </a:ext>
                  </a:extLst>
                </a:gridCol>
                <a:gridCol w="11026096">
                  <a:extLst>
                    <a:ext uri="{9D8B030D-6E8A-4147-A177-3AD203B41FA5}">
                      <a16:colId xmlns:a16="http://schemas.microsoft.com/office/drawing/2014/main" val="1639448849"/>
                    </a:ext>
                  </a:extLst>
                </a:gridCol>
              </a:tblGrid>
              <a:tr h="310004">
                <a:tc gridSpan="3">
                  <a:txBody>
                    <a:bodyPr/>
                    <a:lstStyle/>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Sequential or Add-on Diagnostic Testing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1568482"/>
                  </a:ext>
                </a:extLst>
              </a:tr>
              <a:tr h="198919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with a coronary artery stenosis of 40% to 90% in a proximal or middle coronary artery on CCTA, FFR-CT can be useful for the diagnosis of vessel-specific ischemia and to guide decision-making regarding the use of coronary revascularization.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058242"/>
                  </a:ext>
                </a:extLst>
              </a:tr>
              <a:tr h="130884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6"/>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as well as an inconclusive prior stress test, CCTA can be useful for excluding the presence of atherosclerotic plaque and obstructive CAD.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6325"/>
                  </a:ext>
                </a:extLst>
              </a:tr>
              <a:tr h="124117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7"/>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no known CAD, with an inconclusive CCTA, stress imaging (with echocardiography, PET/SPECT MPI, or CMR) can be useful for the diagnosis of myocardial ischemia.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31" marR="680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055509"/>
                  </a:ext>
                </a:extLst>
              </a:tr>
            </a:tbl>
          </a:graphicData>
        </a:graphic>
      </p:graphicFrame>
    </p:spTree>
    <p:extLst>
      <p:ext uri="{BB962C8B-B14F-4D97-AF65-F5344CB8AC3E}">
        <p14:creationId xmlns:p14="http://schemas.microsoft.com/office/powerpoint/2010/main" val="2285868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5A11E3-FBFC-4FA7-9458-71024C0DFF9A}"/>
              </a:ext>
            </a:extLst>
          </p:cNvPr>
          <p:cNvSpPr>
            <a:spLocks noGrp="1"/>
          </p:cNvSpPr>
          <p:nvPr>
            <p:ph type="sldNum" sz="quarter" idx="4"/>
          </p:nvPr>
        </p:nvSpPr>
        <p:spPr/>
        <p:txBody>
          <a:bodyPr/>
          <a:lstStyle/>
          <a:p>
            <a:fld id="{01CD3B2E-BC1C-6C4D-9D91-A67B950EE325}" type="slidenum">
              <a:rPr lang="en-US" smtClean="0"/>
              <a:pPr/>
              <a:t>62</a:t>
            </a:fld>
            <a:endParaRPr lang="en-US"/>
          </a:p>
        </p:txBody>
      </p:sp>
      <p:sp>
        <p:nvSpPr>
          <p:cNvPr id="7" name="Subtitle 1">
            <a:extLst>
              <a:ext uri="{FF2B5EF4-FFF2-40B4-BE49-F238E27FC236}">
                <a16:creationId xmlns:a16="http://schemas.microsoft.com/office/drawing/2014/main" id="{239D3CF2-8394-4232-B722-868824695272}"/>
              </a:ext>
            </a:extLst>
          </p:cNvPr>
          <p:cNvSpPr txBox="1">
            <a:spLocks/>
          </p:cNvSpPr>
          <p:nvPr/>
        </p:nvSpPr>
        <p:spPr>
          <a:xfrm>
            <a:off x="2667000" y="228600"/>
            <a:ext cx="9296400" cy="1447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9. Evaluation Algorithm for Patients With Suspected ACS at Intermediate Risk With No Known CAD.</a:t>
            </a:r>
            <a:endParaRPr lang="en-US" sz="2800">
              <a:effectLst/>
              <a:latin typeface="Lub Dub Medium" panose="020B0603030403020204" pitchFamily="34" charset="0"/>
              <a:ea typeface="Times New Roman" panose="02020603050405020304" pitchFamily="18" charset="0"/>
            </a:endParaRPr>
          </a:p>
        </p:txBody>
      </p:sp>
      <p:pic>
        <p:nvPicPr>
          <p:cNvPr id="8" name="Picture 7" descr="Diagram, schematic&#10;&#10;Description automatically generated">
            <a:extLst>
              <a:ext uri="{FF2B5EF4-FFF2-40B4-BE49-F238E27FC236}">
                <a16:creationId xmlns:a16="http://schemas.microsoft.com/office/drawing/2014/main" id="{76A374FA-94A2-4436-989D-9C181886E79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831" y="1638300"/>
            <a:ext cx="14028737" cy="5867399"/>
          </a:xfrm>
          <a:prstGeom prst="rect">
            <a:avLst/>
          </a:prstGeom>
          <a:noFill/>
          <a:ln>
            <a:noFill/>
          </a:ln>
        </p:spPr>
      </p:pic>
      <p:sp>
        <p:nvSpPr>
          <p:cNvPr id="5" name="TextBox 4">
            <a:extLst>
              <a:ext uri="{FF2B5EF4-FFF2-40B4-BE49-F238E27FC236}">
                <a16:creationId xmlns:a16="http://schemas.microsoft.com/office/drawing/2014/main" id="{826BF809-26F2-4D0A-A8C7-DCE58E200C80}"/>
              </a:ext>
            </a:extLst>
          </p:cNvPr>
          <p:cNvSpPr txBox="1"/>
          <p:nvPr/>
        </p:nvSpPr>
        <p:spPr>
          <a:xfrm>
            <a:off x="300831" y="1499689"/>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38382788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B8AA46-E076-47B2-85D6-59EB4EE13B34}"/>
              </a:ext>
            </a:extLst>
          </p:cNvPr>
          <p:cNvSpPr>
            <a:spLocks noGrp="1"/>
          </p:cNvSpPr>
          <p:nvPr>
            <p:ph type="sldNum" sz="quarter" idx="4"/>
          </p:nvPr>
        </p:nvSpPr>
        <p:spPr/>
        <p:txBody>
          <a:bodyPr/>
          <a:lstStyle/>
          <a:p>
            <a:fld id="{01CD3B2E-BC1C-6C4D-9D91-A67B950EE325}" type="slidenum">
              <a:rPr lang="en-US" smtClean="0"/>
              <a:pPr/>
              <a:t>63</a:t>
            </a:fld>
            <a:endParaRPr lang="en-US"/>
          </a:p>
        </p:txBody>
      </p:sp>
      <p:sp>
        <p:nvSpPr>
          <p:cNvPr id="6" name="TextBox 5">
            <a:extLst>
              <a:ext uri="{FF2B5EF4-FFF2-40B4-BE49-F238E27FC236}">
                <a16:creationId xmlns:a16="http://schemas.microsoft.com/office/drawing/2014/main" id="{5F100A33-1BA9-4592-9092-4D3328EA0360}"/>
              </a:ext>
            </a:extLst>
          </p:cNvPr>
          <p:cNvSpPr txBox="1"/>
          <p:nvPr/>
        </p:nvSpPr>
        <p:spPr>
          <a:xfrm>
            <a:off x="2643963" y="2133600"/>
            <a:ext cx="9296400" cy="4247317"/>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*Recent negative test: normal CCTA ≤2 years (no plaque/no stenosis) OR negative stress test ≤1 year, given adequate stress. </a:t>
            </a:r>
          </a:p>
          <a:p>
            <a:r>
              <a:rPr lang="en-US" dirty="0">
                <a:latin typeface="Lub Dub Medium" panose="020B0603030403020204" pitchFamily="34" charset="0"/>
              </a:rPr>
              <a:t>†High-risk CAD means left main stenosis ≥ 50%; anatomically significant 3-vessel disease (≥70% stenosis).</a:t>
            </a:r>
          </a:p>
          <a:p>
            <a:r>
              <a:rPr lang="en-US" dirty="0">
                <a:latin typeface="Lub Dub Medium" panose="020B0603030403020204" pitchFamily="34" charset="0"/>
              </a:rPr>
              <a:t>‡For FFR-CT, turnaround times may impact prompt clinical care decisions. However, the use of FFR-CT does not require additional testing, as would be the case when adding stress testing.</a:t>
            </a:r>
          </a:p>
          <a:p>
            <a:r>
              <a:rPr lang="en-US" dirty="0">
                <a:latin typeface="Lub Dub Medium" panose="020B0603030403020204" pitchFamily="34" charset="0"/>
              </a:rPr>
              <a:t>CAD indicates coronary artery disease; CCTA, coronary CT angiography; CMR, cardiovascular magnetic resonance imaging; FFR-CT, fractional flow reserve with CT; GDMT, guideline-directed management and therapy; ICA, invasive coronary angiography; INOCA, ischemia and no obstructive coronary artery disease; PET, positron emission tomography; and SPECT, single-photon emission computed tomography.</a:t>
            </a:r>
          </a:p>
          <a:p>
            <a:endParaRPr lang="en-US" dirty="0"/>
          </a:p>
        </p:txBody>
      </p:sp>
      <p:sp>
        <p:nvSpPr>
          <p:cNvPr id="7" name="Subtitle 1">
            <a:extLst>
              <a:ext uri="{FF2B5EF4-FFF2-40B4-BE49-F238E27FC236}">
                <a16:creationId xmlns:a16="http://schemas.microsoft.com/office/drawing/2014/main" id="{D9A30E37-6ABA-403F-AA29-2569E4B709E6}"/>
              </a:ext>
            </a:extLst>
          </p:cNvPr>
          <p:cNvSpPr txBox="1">
            <a:spLocks/>
          </p:cNvSpPr>
          <p:nvPr/>
        </p:nvSpPr>
        <p:spPr>
          <a:xfrm>
            <a:off x="2667000" y="457200"/>
            <a:ext cx="9296400" cy="1447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9. Evaluation Algorithm for Patients With Suspected ACS at Intermediate Risk With No Known CAD.</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4071296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DF4357-72EC-4831-8704-2F8BE4EB8773}"/>
              </a:ext>
            </a:extLst>
          </p:cNvPr>
          <p:cNvSpPr>
            <a:spLocks noGrp="1"/>
          </p:cNvSpPr>
          <p:nvPr>
            <p:ph type="sldNum" sz="quarter" idx="4"/>
          </p:nvPr>
        </p:nvSpPr>
        <p:spPr/>
        <p:txBody>
          <a:bodyPr/>
          <a:lstStyle/>
          <a:p>
            <a:fld id="{01CD3B2E-BC1C-6C4D-9D91-A67B950EE325}" type="slidenum">
              <a:rPr lang="en-US" smtClean="0"/>
              <a:pPr/>
              <a:t>64</a:t>
            </a:fld>
            <a:endParaRPr lang="en-US"/>
          </a:p>
        </p:txBody>
      </p:sp>
      <p:sp>
        <p:nvSpPr>
          <p:cNvPr id="5" name="Subtitle 1">
            <a:extLst>
              <a:ext uri="{FF2B5EF4-FFF2-40B4-BE49-F238E27FC236}">
                <a16:creationId xmlns:a16="http://schemas.microsoft.com/office/drawing/2014/main" id="{C5009208-9E61-4F29-AF90-007F6E41C13A}"/>
              </a:ext>
            </a:extLst>
          </p:cNvPr>
          <p:cNvSpPr txBox="1">
            <a:spLocks/>
          </p:cNvSpPr>
          <p:nvPr/>
        </p:nvSpPr>
        <p:spPr>
          <a:xfrm>
            <a:off x="2590800" y="304800"/>
            <a:ext cx="9677400" cy="1219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B69ED1F9-E700-48FC-9B5F-5AAD5DD19B7E}"/>
              </a:ext>
            </a:extLst>
          </p:cNvPr>
          <p:cNvGraphicFramePr>
            <a:graphicFrameLocks noGrp="1"/>
          </p:cNvGraphicFramePr>
          <p:nvPr>
            <p:extLst>
              <p:ext uri="{D42A27DB-BD31-4B8C-83A1-F6EECF244321}">
                <p14:modId xmlns:p14="http://schemas.microsoft.com/office/powerpoint/2010/main" val="159219443"/>
              </p:ext>
            </p:extLst>
          </p:nvPr>
        </p:nvGraphicFramePr>
        <p:xfrm>
          <a:off x="2476500" y="1776663"/>
          <a:ext cx="9906000" cy="2286000"/>
        </p:xfrm>
        <a:graphic>
          <a:graphicData uri="http://schemas.openxmlformats.org/drawingml/2006/table">
            <a:tbl>
              <a:tblPr firstRow="1" firstCol="1" bandRow="1"/>
              <a:tblGrid>
                <a:gridCol w="973956">
                  <a:extLst>
                    <a:ext uri="{9D8B030D-6E8A-4147-A177-3AD203B41FA5}">
                      <a16:colId xmlns:a16="http://schemas.microsoft.com/office/drawing/2014/main" val="314699517"/>
                    </a:ext>
                  </a:extLst>
                </a:gridCol>
                <a:gridCol w="8932044">
                  <a:extLst>
                    <a:ext uri="{9D8B030D-6E8A-4147-A177-3AD203B41FA5}">
                      <a16:colId xmlns:a16="http://schemas.microsoft.com/office/drawing/2014/main" val="1074815131"/>
                    </a:ext>
                  </a:extLst>
                </a:gridCol>
              </a:tblGrid>
              <a:tr h="2286000">
                <a:tc>
                  <a:txBody>
                    <a:bodyPr/>
                    <a:lstStyle/>
                    <a:p>
                      <a:pPr marL="0" marR="0" algn="ctr">
                        <a:lnSpc>
                          <a:spcPct val="200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Intermediate-Risk Patients With Acute Chest Pain and Known CAD</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16 and 17.</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980955"/>
                  </a:ext>
                </a:extLst>
              </a:tr>
            </a:tbl>
          </a:graphicData>
        </a:graphic>
      </p:graphicFrame>
      <p:graphicFrame>
        <p:nvGraphicFramePr>
          <p:cNvPr id="16" name="Table 15">
            <a:extLst>
              <a:ext uri="{FF2B5EF4-FFF2-40B4-BE49-F238E27FC236}">
                <a16:creationId xmlns:a16="http://schemas.microsoft.com/office/drawing/2014/main" id="{64F2E5F6-41C5-4BB7-9286-C59BBE6B7535}"/>
              </a:ext>
            </a:extLst>
          </p:cNvPr>
          <p:cNvGraphicFramePr>
            <a:graphicFrameLocks noGrp="1"/>
          </p:cNvGraphicFramePr>
          <p:nvPr>
            <p:extLst>
              <p:ext uri="{D42A27DB-BD31-4B8C-83A1-F6EECF244321}">
                <p14:modId xmlns:p14="http://schemas.microsoft.com/office/powerpoint/2010/main" val="3195526400"/>
              </p:ext>
            </p:extLst>
          </p:nvPr>
        </p:nvGraphicFramePr>
        <p:xfrm>
          <a:off x="2476501" y="4062663"/>
          <a:ext cx="9905999" cy="2920173"/>
        </p:xfrm>
        <a:graphic>
          <a:graphicData uri="http://schemas.openxmlformats.org/drawingml/2006/table">
            <a:tbl>
              <a:tblPr firstRow="1" firstCol="1" bandRow="1"/>
              <a:tblGrid>
                <a:gridCol w="974907">
                  <a:extLst>
                    <a:ext uri="{9D8B030D-6E8A-4147-A177-3AD203B41FA5}">
                      <a16:colId xmlns:a16="http://schemas.microsoft.com/office/drawing/2014/main" val="4193578670"/>
                    </a:ext>
                  </a:extLst>
                </a:gridCol>
                <a:gridCol w="974907">
                  <a:extLst>
                    <a:ext uri="{9D8B030D-6E8A-4147-A177-3AD203B41FA5}">
                      <a16:colId xmlns:a16="http://schemas.microsoft.com/office/drawing/2014/main" val="3135505176"/>
                    </a:ext>
                  </a:extLst>
                </a:gridCol>
                <a:gridCol w="7956185">
                  <a:extLst>
                    <a:ext uri="{9D8B030D-6E8A-4147-A177-3AD203B41FA5}">
                      <a16:colId xmlns:a16="http://schemas.microsoft.com/office/drawing/2014/main" val="677821237"/>
                    </a:ext>
                  </a:extLst>
                </a:gridCol>
              </a:tblGrid>
              <a:tr h="44162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963999"/>
                  </a:ext>
                </a:extLst>
              </a:tr>
              <a:tr h="245509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intermediate-risk patients with acute chest pain who have known CAD and present with new onset or worsening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symptoms, GDMT should be optimized before additional cardiac testing is performed.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313673"/>
                  </a:ext>
                </a:extLst>
              </a:tr>
            </a:tbl>
          </a:graphicData>
        </a:graphic>
      </p:graphicFrame>
    </p:spTree>
    <p:extLst>
      <p:ext uri="{BB962C8B-B14F-4D97-AF65-F5344CB8AC3E}">
        <p14:creationId xmlns:p14="http://schemas.microsoft.com/office/powerpoint/2010/main" val="3671436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BE3EA6-2BAA-4F3D-8FF1-BB05AA91B7CB}"/>
              </a:ext>
            </a:extLst>
          </p:cNvPr>
          <p:cNvSpPr>
            <a:spLocks noGrp="1"/>
          </p:cNvSpPr>
          <p:nvPr>
            <p:ph type="sldNum" sz="quarter" idx="4"/>
          </p:nvPr>
        </p:nvSpPr>
        <p:spPr/>
        <p:txBody>
          <a:bodyPr/>
          <a:lstStyle/>
          <a:p>
            <a:fld id="{01CD3B2E-BC1C-6C4D-9D91-A67B950EE325}" type="slidenum">
              <a:rPr lang="en-US" smtClean="0"/>
              <a:pPr/>
              <a:t>65</a:t>
            </a:fld>
            <a:endParaRPr lang="en-US"/>
          </a:p>
        </p:txBody>
      </p:sp>
      <p:sp>
        <p:nvSpPr>
          <p:cNvPr id="8" name="Subtitle 1">
            <a:extLst>
              <a:ext uri="{FF2B5EF4-FFF2-40B4-BE49-F238E27FC236}">
                <a16:creationId xmlns:a16="http://schemas.microsoft.com/office/drawing/2014/main" id="{05CCF935-E10A-4E04-B69A-8366C4EE8E97}"/>
              </a:ext>
            </a:extLst>
          </p:cNvPr>
          <p:cNvSpPr txBox="1">
            <a:spLocks/>
          </p:cNvSpPr>
          <p:nvPr/>
        </p:nvSpPr>
        <p:spPr>
          <a:xfrm>
            <a:off x="2476500" y="533400"/>
            <a:ext cx="9677400" cy="1219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06E5CF9F-32ED-4893-9C03-994E99182B95}"/>
              </a:ext>
            </a:extLst>
          </p:cNvPr>
          <p:cNvGraphicFramePr>
            <a:graphicFrameLocks noGrp="1"/>
          </p:cNvGraphicFramePr>
          <p:nvPr>
            <p:extLst>
              <p:ext uri="{D42A27DB-BD31-4B8C-83A1-F6EECF244321}">
                <p14:modId xmlns:p14="http://schemas.microsoft.com/office/powerpoint/2010/main" val="3532347773"/>
              </p:ext>
            </p:extLst>
          </p:nvPr>
        </p:nvGraphicFramePr>
        <p:xfrm>
          <a:off x="2423160" y="2161603"/>
          <a:ext cx="9784080" cy="2110994"/>
        </p:xfrm>
        <a:graphic>
          <a:graphicData uri="http://schemas.openxmlformats.org/drawingml/2006/table">
            <a:tbl>
              <a:tblPr firstRow="1" firstCol="1" bandRow="1"/>
              <a:tblGrid>
                <a:gridCol w="962908">
                  <a:extLst>
                    <a:ext uri="{9D8B030D-6E8A-4147-A177-3AD203B41FA5}">
                      <a16:colId xmlns:a16="http://schemas.microsoft.com/office/drawing/2014/main" val="2254463739"/>
                    </a:ext>
                  </a:extLst>
                </a:gridCol>
                <a:gridCol w="962908">
                  <a:extLst>
                    <a:ext uri="{9D8B030D-6E8A-4147-A177-3AD203B41FA5}">
                      <a16:colId xmlns:a16="http://schemas.microsoft.com/office/drawing/2014/main" val="2583577256"/>
                    </a:ext>
                  </a:extLst>
                </a:gridCol>
                <a:gridCol w="7858264">
                  <a:extLst>
                    <a:ext uri="{9D8B030D-6E8A-4147-A177-3AD203B41FA5}">
                      <a16:colId xmlns:a16="http://schemas.microsoft.com/office/drawing/2014/main" val="3712241429"/>
                    </a:ext>
                  </a:extLst>
                </a:gridCol>
              </a:tblGrid>
              <a:tr h="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intermediate-risk patients with acute chest pain who have worsening frequency of symptoms with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significant left main, proximal left anterior descending stenosis, or multivessel CAD on prior anatomic testing or history of prior coronary revascularization, ICA is recommended.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1644140"/>
                  </a:ext>
                </a:extLst>
              </a:tr>
            </a:tbl>
          </a:graphicData>
        </a:graphic>
      </p:graphicFrame>
      <p:graphicFrame>
        <p:nvGraphicFramePr>
          <p:cNvPr id="11" name="Table 10">
            <a:extLst>
              <a:ext uri="{FF2B5EF4-FFF2-40B4-BE49-F238E27FC236}">
                <a16:creationId xmlns:a16="http://schemas.microsoft.com/office/drawing/2014/main" id="{37570341-26F7-4D44-9ED6-BAD7A30EF1BA}"/>
              </a:ext>
            </a:extLst>
          </p:cNvPr>
          <p:cNvGraphicFramePr>
            <a:graphicFrameLocks noGrp="1"/>
          </p:cNvGraphicFramePr>
          <p:nvPr>
            <p:extLst>
              <p:ext uri="{D42A27DB-BD31-4B8C-83A1-F6EECF244321}">
                <p14:modId xmlns:p14="http://schemas.microsoft.com/office/powerpoint/2010/main" val="1567709679"/>
              </p:ext>
            </p:extLst>
          </p:nvPr>
        </p:nvGraphicFramePr>
        <p:xfrm>
          <a:off x="2423160" y="4272597"/>
          <a:ext cx="9784079" cy="2280603"/>
        </p:xfrm>
        <a:graphic>
          <a:graphicData uri="http://schemas.openxmlformats.org/drawingml/2006/table">
            <a:tbl>
              <a:tblPr firstRow="1" firstCol="1" bandRow="1"/>
              <a:tblGrid>
                <a:gridCol w="962908">
                  <a:extLst>
                    <a:ext uri="{9D8B030D-6E8A-4147-A177-3AD203B41FA5}">
                      <a16:colId xmlns:a16="http://schemas.microsoft.com/office/drawing/2014/main" val="2471767445"/>
                    </a:ext>
                  </a:extLst>
                </a:gridCol>
                <a:gridCol w="962908">
                  <a:extLst>
                    <a:ext uri="{9D8B030D-6E8A-4147-A177-3AD203B41FA5}">
                      <a16:colId xmlns:a16="http://schemas.microsoft.com/office/drawing/2014/main" val="568604466"/>
                    </a:ext>
                  </a:extLst>
                </a:gridCol>
                <a:gridCol w="7858263">
                  <a:extLst>
                    <a:ext uri="{9D8B030D-6E8A-4147-A177-3AD203B41FA5}">
                      <a16:colId xmlns:a16="http://schemas.microsoft.com/office/drawing/2014/main" val="2910237793"/>
                    </a:ext>
                  </a:extLst>
                </a:gridCol>
              </a:tblGrid>
              <a:tr h="228060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known nonobstructive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CAD</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CCTA can be useful to determine progression of atherosclerotic plaque and obstructive</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CAD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39366"/>
                  </a:ext>
                </a:extLst>
              </a:tr>
            </a:tbl>
          </a:graphicData>
        </a:graphic>
      </p:graphicFrame>
    </p:spTree>
    <p:extLst>
      <p:ext uri="{BB962C8B-B14F-4D97-AF65-F5344CB8AC3E}">
        <p14:creationId xmlns:p14="http://schemas.microsoft.com/office/powerpoint/2010/main" val="2269672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BE3EA6-2BAA-4F3D-8FF1-BB05AA91B7CB}"/>
              </a:ext>
            </a:extLst>
          </p:cNvPr>
          <p:cNvSpPr>
            <a:spLocks noGrp="1"/>
          </p:cNvSpPr>
          <p:nvPr>
            <p:ph type="sldNum" sz="quarter" idx="4"/>
          </p:nvPr>
        </p:nvSpPr>
        <p:spPr/>
        <p:txBody>
          <a:bodyPr/>
          <a:lstStyle/>
          <a:p>
            <a:fld id="{01CD3B2E-BC1C-6C4D-9D91-A67B950EE325}" type="slidenum">
              <a:rPr lang="en-US" smtClean="0"/>
              <a:pPr/>
              <a:t>66</a:t>
            </a:fld>
            <a:endParaRPr lang="en-US"/>
          </a:p>
        </p:txBody>
      </p:sp>
      <p:sp>
        <p:nvSpPr>
          <p:cNvPr id="8" name="Subtitle 1">
            <a:extLst>
              <a:ext uri="{FF2B5EF4-FFF2-40B4-BE49-F238E27FC236}">
                <a16:creationId xmlns:a16="http://schemas.microsoft.com/office/drawing/2014/main" id="{05CCF935-E10A-4E04-B69A-8366C4EE8E97}"/>
              </a:ext>
            </a:extLst>
          </p:cNvPr>
          <p:cNvSpPr txBox="1">
            <a:spLocks/>
          </p:cNvSpPr>
          <p:nvPr/>
        </p:nvSpPr>
        <p:spPr>
          <a:xfrm>
            <a:off x="2476500" y="685800"/>
            <a:ext cx="9677400" cy="12192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and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460BE64E-2913-4117-9E35-7C164A065256}"/>
              </a:ext>
            </a:extLst>
          </p:cNvPr>
          <p:cNvGraphicFramePr>
            <a:graphicFrameLocks noGrp="1"/>
          </p:cNvGraphicFramePr>
          <p:nvPr>
            <p:extLst>
              <p:ext uri="{D42A27DB-BD31-4B8C-83A1-F6EECF244321}">
                <p14:modId xmlns:p14="http://schemas.microsoft.com/office/powerpoint/2010/main" val="2506315203"/>
              </p:ext>
            </p:extLst>
          </p:nvPr>
        </p:nvGraphicFramePr>
        <p:xfrm>
          <a:off x="2000251" y="2362200"/>
          <a:ext cx="10629898" cy="4724401"/>
        </p:xfrm>
        <a:graphic>
          <a:graphicData uri="http://schemas.openxmlformats.org/drawingml/2006/table">
            <a:tbl>
              <a:tblPr firstRow="1" firstCol="1" bandRow="1"/>
              <a:tblGrid>
                <a:gridCol w="1046149">
                  <a:extLst>
                    <a:ext uri="{9D8B030D-6E8A-4147-A177-3AD203B41FA5}">
                      <a16:colId xmlns:a16="http://schemas.microsoft.com/office/drawing/2014/main" val="4157113694"/>
                    </a:ext>
                  </a:extLst>
                </a:gridCol>
                <a:gridCol w="1046149">
                  <a:extLst>
                    <a:ext uri="{9D8B030D-6E8A-4147-A177-3AD203B41FA5}">
                      <a16:colId xmlns:a16="http://schemas.microsoft.com/office/drawing/2014/main" val="3256807866"/>
                    </a:ext>
                  </a:extLst>
                </a:gridCol>
                <a:gridCol w="8537600">
                  <a:extLst>
                    <a:ext uri="{9D8B030D-6E8A-4147-A177-3AD203B41FA5}">
                      <a16:colId xmlns:a16="http://schemas.microsoft.com/office/drawing/2014/main" val="2085466110"/>
                    </a:ext>
                  </a:extLst>
                </a:gridCol>
              </a:tblGrid>
              <a:tr h="263387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coronary artery stenosis of 40% to 90% in a proximal or middle segment on</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CCTA, FFR-CT is reasonable for diagnosis of vessel-specific ischemia and to guide decision-making regarding the use of coronary revascularization.</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119142"/>
                  </a:ext>
                </a:extLst>
              </a:tr>
              <a:tr h="209053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intermediate-risk patients with acute chest pain and known CAD who have new onset or worsening symptoms, stress imaging (PET/SPECT MPI, CMR, or stress echocardiography) is reasonable</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604943"/>
                  </a:ext>
                </a:extLst>
              </a:tr>
            </a:tbl>
          </a:graphicData>
        </a:graphic>
      </p:graphicFrame>
    </p:spTree>
    <p:extLst>
      <p:ext uri="{BB962C8B-B14F-4D97-AF65-F5344CB8AC3E}">
        <p14:creationId xmlns:p14="http://schemas.microsoft.com/office/powerpoint/2010/main" val="7378356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D342B0-AC39-42E1-A3C8-37EB3FEE526E}"/>
              </a:ext>
            </a:extLst>
          </p:cNvPr>
          <p:cNvSpPr>
            <a:spLocks noGrp="1"/>
          </p:cNvSpPr>
          <p:nvPr>
            <p:ph type="sldNum" sz="quarter" idx="4"/>
          </p:nvPr>
        </p:nvSpPr>
        <p:spPr/>
        <p:txBody>
          <a:bodyPr/>
          <a:lstStyle/>
          <a:p>
            <a:fld id="{01CD3B2E-BC1C-6C4D-9D91-A67B950EE325}" type="slidenum">
              <a:rPr lang="en-US" smtClean="0"/>
              <a:pPr/>
              <a:t>67</a:t>
            </a:fld>
            <a:endParaRPr lang="en-US"/>
          </a:p>
        </p:txBody>
      </p:sp>
      <p:pic>
        <p:nvPicPr>
          <p:cNvPr id="6" name="Picture 5" descr="Diagram&#10;&#10;Description automatically generated">
            <a:extLst>
              <a:ext uri="{FF2B5EF4-FFF2-40B4-BE49-F238E27FC236}">
                <a16:creationId xmlns:a16="http://schemas.microsoft.com/office/drawing/2014/main" id="{F3AAAEF0-E5FE-417F-A510-7B03F8048764}"/>
              </a:ext>
            </a:extLst>
          </p:cNvPr>
          <p:cNvPicPr/>
          <p:nvPr/>
        </p:nvPicPr>
        <p:blipFill rotWithShape="1">
          <a:blip r:embed="rId2" cstate="print">
            <a:extLst>
              <a:ext uri="{28A0092B-C50C-407E-A947-70E740481C1C}">
                <a14:useLocalDpi xmlns:a14="http://schemas.microsoft.com/office/drawing/2010/main" val="0"/>
              </a:ext>
            </a:extLst>
          </a:blip>
          <a:srcRect l="9725" t="5998" r="6331" b="7079"/>
          <a:stretch/>
        </p:blipFill>
        <p:spPr bwMode="auto">
          <a:xfrm>
            <a:off x="3162868" y="1143000"/>
            <a:ext cx="8876731" cy="6370320"/>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728EA3D-8F8C-4C60-A9F9-14962791E92A}"/>
              </a:ext>
            </a:extLst>
          </p:cNvPr>
          <p:cNvSpPr txBox="1"/>
          <p:nvPr/>
        </p:nvSpPr>
        <p:spPr>
          <a:xfrm>
            <a:off x="339457" y="19050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
        <p:nvSpPr>
          <p:cNvPr id="5" name="Subtitle 1">
            <a:extLst>
              <a:ext uri="{FF2B5EF4-FFF2-40B4-BE49-F238E27FC236}">
                <a16:creationId xmlns:a16="http://schemas.microsoft.com/office/drawing/2014/main" id="{80FE96F8-79FE-4A82-9AF0-F5F66357951D}"/>
              </a:ext>
            </a:extLst>
          </p:cNvPr>
          <p:cNvSpPr txBox="1">
            <a:spLocks/>
          </p:cNvSpPr>
          <p:nvPr/>
        </p:nvSpPr>
        <p:spPr>
          <a:xfrm>
            <a:off x="1447800" y="182880"/>
            <a:ext cx="11440235" cy="1066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10. Evaluation Algorithm for Patients With Suspected ACS at Intermediate Risk With Known CAD. </a:t>
            </a:r>
            <a:endParaRPr lang="en-US" sz="2800">
              <a:effectLst/>
              <a:latin typeface="Lub Dub Medium" panose="020B0603030403020204" pitchFamily="34" charset="0"/>
              <a:ea typeface="Times New Roman" panose="02020603050405020304" pitchFamily="18" charset="0"/>
            </a:endParaRPr>
          </a:p>
        </p:txBody>
      </p:sp>
    </p:spTree>
    <p:extLst>
      <p:ext uri="{BB962C8B-B14F-4D97-AF65-F5344CB8AC3E}">
        <p14:creationId xmlns:p14="http://schemas.microsoft.com/office/powerpoint/2010/main" val="19426838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E001E3-8525-4D5E-911A-4614266AAC6F}"/>
              </a:ext>
            </a:extLst>
          </p:cNvPr>
          <p:cNvSpPr>
            <a:spLocks noGrp="1"/>
          </p:cNvSpPr>
          <p:nvPr>
            <p:ph type="sldNum" sz="quarter" idx="4"/>
          </p:nvPr>
        </p:nvSpPr>
        <p:spPr/>
        <p:txBody>
          <a:bodyPr/>
          <a:lstStyle/>
          <a:p>
            <a:fld id="{01CD3B2E-BC1C-6C4D-9D91-A67B950EE325}" type="slidenum">
              <a:rPr lang="en-US" smtClean="0"/>
              <a:pPr/>
              <a:t>68</a:t>
            </a:fld>
            <a:endParaRPr lang="en-US"/>
          </a:p>
        </p:txBody>
      </p:sp>
      <p:sp>
        <p:nvSpPr>
          <p:cNvPr id="5" name="Subtitle 1">
            <a:extLst>
              <a:ext uri="{FF2B5EF4-FFF2-40B4-BE49-F238E27FC236}">
                <a16:creationId xmlns:a16="http://schemas.microsoft.com/office/drawing/2014/main" id="{D314C8E4-8A6E-42E9-83CC-1EAA2DD60ECD}"/>
              </a:ext>
            </a:extLst>
          </p:cNvPr>
          <p:cNvSpPr txBox="1">
            <a:spLocks/>
          </p:cNvSpPr>
          <p:nvPr/>
        </p:nvSpPr>
        <p:spPr>
          <a:xfrm>
            <a:off x="1956748" y="838200"/>
            <a:ext cx="10716904" cy="1066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10. Evaluation Algorithm for Patients With Suspected ACS at Intermediate Risk With Known CAD</a:t>
            </a:r>
            <a:r>
              <a:rPr lang="en-US" sz="2800" b="1">
                <a:latin typeface="Lub Dub Medium" panose="020B0603030403020204" pitchFamily="34" charset="0"/>
                <a:ea typeface="Times New Roman" panose="02020603050405020304" pitchFamily="18" charset="0"/>
              </a:rPr>
              <a:t> (con’t).</a:t>
            </a:r>
            <a:endParaRPr lang="en-US" sz="2800">
              <a:effectLst/>
              <a:latin typeface="Lub Dub Medium" panose="020B0603030403020204" pitchFamily="34" charset="0"/>
              <a:ea typeface="Times New Roman" panose="02020603050405020304" pitchFamily="18" charset="0"/>
            </a:endParaRPr>
          </a:p>
        </p:txBody>
      </p:sp>
      <p:sp>
        <p:nvSpPr>
          <p:cNvPr id="7" name="TextBox 6">
            <a:extLst>
              <a:ext uri="{FF2B5EF4-FFF2-40B4-BE49-F238E27FC236}">
                <a16:creationId xmlns:a16="http://schemas.microsoft.com/office/drawing/2014/main" id="{8C74CCE3-627C-4559-B629-F25A1A11E6B5}"/>
              </a:ext>
            </a:extLst>
          </p:cNvPr>
          <p:cNvSpPr txBox="1"/>
          <p:nvPr/>
        </p:nvSpPr>
        <p:spPr>
          <a:xfrm>
            <a:off x="2590800" y="2209800"/>
            <a:ext cx="9677400" cy="4524315"/>
          </a:xfrm>
          <a:prstGeom prst="rect">
            <a:avLst/>
          </a:prstGeom>
          <a:noFill/>
        </p:spPr>
        <p:txBody>
          <a:bodyPr wrap="square">
            <a:spAutoFit/>
          </a:bodyPr>
          <a:lstStyle/>
          <a:p>
            <a:r>
              <a:rPr lang="en-US" dirty="0">
                <a:latin typeface="Lub Dub Medium" panose="020B0603030403020204" pitchFamily="34" charset="0"/>
              </a:rPr>
              <a:t>Test choice should be guided by local availability and expertise.  </a:t>
            </a:r>
          </a:p>
          <a:p>
            <a:r>
              <a:rPr lang="en-US" dirty="0">
                <a:latin typeface="Lub Dub Medium" panose="020B0603030403020204" pitchFamily="34" charset="0"/>
              </a:rPr>
              <a:t>*Known CAD is prior MI, revascularization, known obstructive or nonobstructive CAD on invasive or CCTA.</a:t>
            </a:r>
          </a:p>
          <a:p>
            <a:r>
              <a:rPr lang="en-US" dirty="0">
                <a:latin typeface="Lub Dub Medium" panose="020B0603030403020204" pitchFamily="34" charset="0"/>
              </a:rPr>
              <a:t>†If extensive plaque is present a high-quality CCTA is unlikely to be achieved,  and stress testing is preferred</a:t>
            </a:r>
          </a:p>
          <a:p>
            <a:r>
              <a:rPr lang="en-US" dirty="0">
                <a:latin typeface="Lub Dub Medium" panose="020B0603030403020204" pitchFamily="34" charset="0"/>
              </a:rPr>
              <a:t>‡Obstructive CAD includes prior coronary artery bypass graft/percutaneous coronary intervention.</a:t>
            </a:r>
          </a:p>
          <a:p>
            <a:r>
              <a:rPr lang="en-US" dirty="0">
                <a:latin typeface="Lub Dub Medium" panose="020B0603030403020204" pitchFamily="34" charset="0"/>
              </a:rPr>
              <a:t>§High-risk CAD means left main stenosis ≥ 50%; anatomically significant 3-vessel disease (≥70% stenosis).</a:t>
            </a:r>
          </a:p>
          <a:p>
            <a:r>
              <a:rPr lang="en-US" dirty="0">
                <a:latin typeface="Lub Dub Medium" panose="020B0603030403020204" pitchFamily="34" charset="0"/>
              </a:rPr>
              <a:t>║FFR-CT turnaround times may impact prompt clinical care decisions.</a:t>
            </a:r>
          </a:p>
          <a:p>
            <a:r>
              <a:rPr lang="en-US" dirty="0">
                <a:latin typeface="Lub Dub Medium" panose="020B0603030403020204" pitchFamily="34" charset="0"/>
              </a:rPr>
              <a:t>CAD indicates coronary artery disease; CCTA, coronary CT angiography; CMR, cardiovascular magnetic resonance imaging; CT, computed tomography; FFR-CT, fractional flow reserve with CT; GDMT, guideline-directed management and therapy; ICA, invasive coronary angiography; INOCA, ischemia and no obstructive coronary artery disease; PET, positron emission tomography; and SPECT, single-photon emission CT.</a:t>
            </a:r>
          </a:p>
        </p:txBody>
      </p:sp>
    </p:spTree>
    <p:extLst>
      <p:ext uri="{BB962C8B-B14F-4D97-AF65-F5344CB8AC3E}">
        <p14:creationId xmlns:p14="http://schemas.microsoft.com/office/powerpoint/2010/main" val="1492550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1CAB79-28A5-40FF-8A9E-ECBA8FF976FB}"/>
              </a:ext>
            </a:extLst>
          </p:cNvPr>
          <p:cNvSpPr>
            <a:spLocks noGrp="1"/>
          </p:cNvSpPr>
          <p:nvPr>
            <p:ph type="sldNum" sz="quarter" idx="4"/>
          </p:nvPr>
        </p:nvSpPr>
        <p:spPr/>
        <p:txBody>
          <a:bodyPr/>
          <a:lstStyle/>
          <a:p>
            <a:fld id="{01CD3B2E-BC1C-6C4D-9D91-A67B950EE325}" type="slidenum">
              <a:rPr lang="en-US" smtClean="0"/>
              <a:pPr/>
              <a:t>69</a:t>
            </a:fld>
            <a:endParaRPr lang="en-US"/>
          </a:p>
        </p:txBody>
      </p:sp>
      <p:sp>
        <p:nvSpPr>
          <p:cNvPr id="5" name="Subtitle 1">
            <a:extLst>
              <a:ext uri="{FF2B5EF4-FFF2-40B4-BE49-F238E27FC236}">
                <a16:creationId xmlns:a16="http://schemas.microsoft.com/office/drawing/2014/main" id="{C111EC29-3ECE-42CE-B4A9-CEA063548BF5}"/>
              </a:ext>
            </a:extLst>
          </p:cNvPr>
          <p:cNvSpPr txBox="1">
            <a:spLocks/>
          </p:cNvSpPr>
          <p:nvPr/>
        </p:nvSpPr>
        <p:spPr>
          <a:xfrm>
            <a:off x="2476500" y="762000"/>
            <a:ext cx="9677400" cy="762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High-Risk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1AB2517F-5A69-4111-90D9-9F5C05AF3C55}"/>
              </a:ext>
            </a:extLst>
          </p:cNvPr>
          <p:cNvGraphicFramePr>
            <a:graphicFrameLocks noGrp="1"/>
          </p:cNvGraphicFramePr>
          <p:nvPr>
            <p:extLst>
              <p:ext uri="{D42A27DB-BD31-4B8C-83A1-F6EECF244321}">
                <p14:modId xmlns:p14="http://schemas.microsoft.com/office/powerpoint/2010/main" val="2689997476"/>
              </p:ext>
            </p:extLst>
          </p:nvPr>
        </p:nvGraphicFramePr>
        <p:xfrm>
          <a:off x="1104900" y="1676400"/>
          <a:ext cx="12420600" cy="5476975"/>
        </p:xfrm>
        <a:graphic>
          <a:graphicData uri="http://schemas.openxmlformats.org/drawingml/2006/table">
            <a:tbl>
              <a:tblPr firstRow="1" firstCol="1" bandRow="1"/>
              <a:tblGrid>
                <a:gridCol w="1206541">
                  <a:extLst>
                    <a:ext uri="{9D8B030D-6E8A-4147-A177-3AD203B41FA5}">
                      <a16:colId xmlns:a16="http://schemas.microsoft.com/office/drawing/2014/main" val="2372148154"/>
                    </a:ext>
                  </a:extLst>
                </a:gridCol>
                <a:gridCol w="1206541">
                  <a:extLst>
                    <a:ext uri="{9D8B030D-6E8A-4147-A177-3AD203B41FA5}">
                      <a16:colId xmlns:a16="http://schemas.microsoft.com/office/drawing/2014/main" val="1319388037"/>
                    </a:ext>
                  </a:extLst>
                </a:gridCol>
                <a:gridCol w="10007518">
                  <a:extLst>
                    <a:ext uri="{9D8B030D-6E8A-4147-A177-3AD203B41FA5}">
                      <a16:colId xmlns:a16="http://schemas.microsoft.com/office/drawing/2014/main" val="3247849094"/>
                    </a:ext>
                  </a:extLst>
                </a:gridCol>
              </a:tblGrid>
              <a:tr h="1395107">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High-Risk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Supplements 18 and 19.</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84898957"/>
                  </a:ext>
                </a:extLst>
              </a:tr>
              <a:tr h="47689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286481"/>
                  </a:ext>
                </a:extLst>
              </a:tr>
              <a:tr h="524645">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High-Risk Patients, Including Those With High-Risk Findings on CCTA or Stress Testing</a:t>
                      </a: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79075343"/>
                  </a:ext>
                </a:extLst>
              </a:tr>
              <a:tr h="308033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9730" marR="597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have new ischemic changes on electrocardiography, troponin-confirmed acute myocardial injury, new-onset left ventricular systolic dysfunction (ejection fraction &lt;40%), newly diagnosed moderate-severe ischemia on stress testing, hemodynamic instability, and/or a high clinical decision pathway (CDP) risk score should be designated as high risk for short-term MACE. </a:t>
                      </a:r>
                    </a:p>
                  </a:txBody>
                  <a:tcPr marL="59730" marR="597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435250"/>
                  </a:ext>
                </a:extLst>
              </a:tr>
            </a:tbl>
          </a:graphicData>
        </a:graphic>
      </p:graphicFrame>
    </p:spTree>
    <p:extLst>
      <p:ext uri="{BB962C8B-B14F-4D97-AF65-F5344CB8AC3E}">
        <p14:creationId xmlns:p14="http://schemas.microsoft.com/office/powerpoint/2010/main" val="139385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581400"/>
          </a:xfrm>
        </p:spPr>
        <p:txBody>
          <a:bodyPr/>
          <a:lstStyle/>
          <a:p>
            <a:pPr marL="0" indent="0">
              <a:buNone/>
            </a:pPr>
            <a:r>
              <a:rPr lang="en-US" sz="3200"/>
              <a:t>3. </a:t>
            </a:r>
            <a:r>
              <a:rPr lang="en-US" sz="3200" b="1"/>
              <a:t>Early Care for Acute Symptoms.</a:t>
            </a:r>
            <a:r>
              <a:rPr lang="en-US" sz="3200"/>
              <a:t> Patients with acute chest pain or chest pain equivalent symptoms should seek medical care immediately by calling 9-1-1. Although most patients will not have a cardiac cause, the evaluation of all patients should focus on the early identification or exclusion of life-threatening causes.</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7</a:t>
            </a:fld>
            <a:endParaRPr lang="en-US"/>
          </a:p>
        </p:txBody>
      </p:sp>
    </p:spTree>
    <p:extLst>
      <p:ext uri="{BB962C8B-B14F-4D97-AF65-F5344CB8AC3E}">
        <p14:creationId xmlns:p14="http://schemas.microsoft.com/office/powerpoint/2010/main" val="269054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A8D99E-98A5-4EF5-A737-1C2716E61AE2}"/>
              </a:ext>
            </a:extLst>
          </p:cNvPr>
          <p:cNvSpPr>
            <a:spLocks noGrp="1"/>
          </p:cNvSpPr>
          <p:nvPr>
            <p:ph type="sldNum" sz="quarter" idx="4"/>
          </p:nvPr>
        </p:nvSpPr>
        <p:spPr/>
        <p:txBody>
          <a:bodyPr/>
          <a:lstStyle/>
          <a:p>
            <a:fld id="{01CD3B2E-BC1C-6C4D-9D91-A67B950EE325}" type="slidenum">
              <a:rPr lang="en-US" smtClean="0"/>
              <a:pPr/>
              <a:t>70</a:t>
            </a:fld>
            <a:endParaRPr lang="en-US"/>
          </a:p>
        </p:txBody>
      </p:sp>
      <p:sp>
        <p:nvSpPr>
          <p:cNvPr id="7" name="Subtitle 1">
            <a:extLst>
              <a:ext uri="{FF2B5EF4-FFF2-40B4-BE49-F238E27FC236}">
                <a16:creationId xmlns:a16="http://schemas.microsoft.com/office/drawing/2014/main" id="{204A5C7D-C534-4B29-94C4-CC336ED4D929}"/>
              </a:ext>
            </a:extLst>
          </p:cNvPr>
          <p:cNvSpPr txBox="1">
            <a:spLocks/>
          </p:cNvSpPr>
          <p:nvPr/>
        </p:nvSpPr>
        <p:spPr>
          <a:xfrm>
            <a:off x="2419349" y="1028700"/>
            <a:ext cx="9791700" cy="1143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High-Risk Patients With Acute </a:t>
            </a:r>
          </a:p>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Chest Pain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64AC952-AD13-48AE-B006-FDB4C478463A}"/>
              </a:ext>
            </a:extLst>
          </p:cNvPr>
          <p:cNvGraphicFramePr>
            <a:graphicFrameLocks noGrp="1"/>
          </p:cNvGraphicFramePr>
          <p:nvPr>
            <p:extLst>
              <p:ext uri="{D42A27DB-BD31-4B8C-83A1-F6EECF244321}">
                <p14:modId xmlns:p14="http://schemas.microsoft.com/office/powerpoint/2010/main" val="2836665277"/>
              </p:ext>
            </p:extLst>
          </p:nvPr>
        </p:nvGraphicFramePr>
        <p:xfrm>
          <a:off x="2419349" y="2819400"/>
          <a:ext cx="9791701" cy="3886200"/>
        </p:xfrm>
        <a:graphic>
          <a:graphicData uri="http://schemas.openxmlformats.org/drawingml/2006/table">
            <a:tbl>
              <a:tblPr firstRow="1" firstCol="1" bandRow="1"/>
              <a:tblGrid>
                <a:gridCol w="951170">
                  <a:extLst>
                    <a:ext uri="{9D8B030D-6E8A-4147-A177-3AD203B41FA5}">
                      <a16:colId xmlns:a16="http://schemas.microsoft.com/office/drawing/2014/main" val="681817730"/>
                    </a:ext>
                  </a:extLst>
                </a:gridCol>
                <a:gridCol w="951170">
                  <a:extLst>
                    <a:ext uri="{9D8B030D-6E8A-4147-A177-3AD203B41FA5}">
                      <a16:colId xmlns:a16="http://schemas.microsoft.com/office/drawing/2014/main" val="2417745091"/>
                    </a:ext>
                  </a:extLst>
                </a:gridCol>
                <a:gridCol w="7889361">
                  <a:extLst>
                    <a:ext uri="{9D8B030D-6E8A-4147-A177-3AD203B41FA5}">
                      <a16:colId xmlns:a16="http://schemas.microsoft.com/office/drawing/2014/main" val="2610531087"/>
                    </a:ext>
                  </a:extLst>
                </a:gridCol>
              </a:tblGrid>
              <a:tr h="1661555">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are designated as high risk, ICA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431226"/>
                  </a:ext>
                </a:extLst>
              </a:tr>
              <a:tr h="222464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high-risk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patients with acute chest pain who are troponin positive in whom obstructive CAD has been excluded by CCTA or ICA, CMR or echocardiography can be effective in establishing alternative diagnoses.</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285562"/>
                  </a:ext>
                </a:extLst>
              </a:tr>
            </a:tbl>
          </a:graphicData>
        </a:graphic>
      </p:graphicFrame>
    </p:spTree>
    <p:extLst>
      <p:ext uri="{BB962C8B-B14F-4D97-AF65-F5344CB8AC3E}">
        <p14:creationId xmlns:p14="http://schemas.microsoft.com/office/powerpoint/2010/main" val="30645853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F3F2B3-707F-4E35-A78C-937261BE283A}"/>
              </a:ext>
            </a:extLst>
          </p:cNvPr>
          <p:cNvSpPr>
            <a:spLocks noGrp="1"/>
          </p:cNvSpPr>
          <p:nvPr>
            <p:ph type="sldNum" sz="quarter" idx="4"/>
          </p:nvPr>
        </p:nvSpPr>
        <p:spPr/>
        <p:txBody>
          <a:bodyPr/>
          <a:lstStyle/>
          <a:p>
            <a:fld id="{01CD3B2E-BC1C-6C4D-9D91-A67B950EE325}" type="slidenum">
              <a:rPr lang="en-US" smtClean="0"/>
              <a:pPr/>
              <a:t>71</a:t>
            </a:fld>
            <a:endParaRPr lang="en-US"/>
          </a:p>
        </p:txBody>
      </p:sp>
      <p:sp>
        <p:nvSpPr>
          <p:cNvPr id="5" name="Subtitle 1">
            <a:extLst>
              <a:ext uri="{FF2B5EF4-FFF2-40B4-BE49-F238E27FC236}">
                <a16:creationId xmlns:a16="http://schemas.microsoft.com/office/drawing/2014/main" id="{5873C31D-CC4C-411E-A9F0-A87DAB91C857}"/>
              </a:ext>
            </a:extLst>
          </p:cNvPr>
          <p:cNvSpPr txBox="1">
            <a:spLocks/>
          </p:cNvSpPr>
          <p:nvPr/>
        </p:nvSpPr>
        <p:spPr>
          <a:xfrm>
            <a:off x="2200275" y="5334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dirty="0">
                <a:effectLst/>
                <a:latin typeface="Lub Dub Medium" panose="020B0603030403020204" pitchFamily="34" charset="0"/>
                <a:ea typeface="Times New Roman" panose="02020603050405020304" pitchFamily="18" charset="0"/>
              </a:rPr>
              <a:t>Acute Chest Pain in Patients With Prior Coronary Artery Bypass Graft (CABG) Surgery </a:t>
            </a:r>
            <a:endParaRPr lang="en-US" sz="3600" dirty="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7A4482BC-0553-4850-8B37-865F10011917}"/>
              </a:ext>
            </a:extLst>
          </p:cNvPr>
          <p:cNvGraphicFramePr>
            <a:graphicFrameLocks noGrp="1"/>
          </p:cNvGraphicFramePr>
          <p:nvPr>
            <p:extLst>
              <p:ext uri="{D42A27DB-BD31-4B8C-83A1-F6EECF244321}">
                <p14:modId xmlns:p14="http://schemas.microsoft.com/office/powerpoint/2010/main" val="3536021918"/>
              </p:ext>
            </p:extLst>
          </p:nvPr>
        </p:nvGraphicFramePr>
        <p:xfrm>
          <a:off x="2450058" y="2362200"/>
          <a:ext cx="9730284" cy="4462865"/>
        </p:xfrm>
        <a:graphic>
          <a:graphicData uri="http://schemas.openxmlformats.org/drawingml/2006/table">
            <a:tbl>
              <a:tblPr bandRow="1"/>
              <a:tblGrid>
                <a:gridCol w="865231">
                  <a:extLst>
                    <a:ext uri="{9D8B030D-6E8A-4147-A177-3AD203B41FA5}">
                      <a16:colId xmlns:a16="http://schemas.microsoft.com/office/drawing/2014/main" val="3284939005"/>
                    </a:ext>
                  </a:extLst>
                </a:gridCol>
                <a:gridCol w="865231">
                  <a:extLst>
                    <a:ext uri="{9D8B030D-6E8A-4147-A177-3AD203B41FA5}">
                      <a16:colId xmlns:a16="http://schemas.microsoft.com/office/drawing/2014/main" val="554973146"/>
                    </a:ext>
                  </a:extLst>
                </a:gridCol>
                <a:gridCol w="7999822">
                  <a:extLst>
                    <a:ext uri="{9D8B030D-6E8A-4147-A177-3AD203B41FA5}">
                      <a16:colId xmlns:a16="http://schemas.microsoft.com/office/drawing/2014/main" val="2295666182"/>
                    </a:ext>
                  </a:extLst>
                </a:gridCol>
              </a:tblGrid>
              <a:tr h="394774">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in Patients With Prior CABG Surgery</a:t>
                      </a:r>
                    </a:p>
                  </a:txBody>
                  <a:tcPr marL="8065" marR="8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5197722"/>
                  </a:ext>
                </a:extLst>
              </a:tr>
              <a:tr h="39477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502861"/>
                  </a:ext>
                </a:extLst>
              </a:tr>
              <a:tr h="197036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prior CABG surgery presenting with acute chest pain who do not have ACS, performing stress imaging is effective to evaluate for myocardial ischemia or CCTA for graft stenosis or occlusion.</a:t>
                      </a:r>
                    </a:p>
                  </a:txBody>
                  <a:tcPr marL="8065" marR="8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2894841"/>
                  </a:ext>
                </a:extLst>
              </a:tr>
              <a:tr h="127868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8065" marR="80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141605" marR="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prior CABG surgery presenting with acute chest pain, who do not have ACS (8-14) or who have an indeterminate/nondiagnostic stress test, ICA is useful.</a:t>
                      </a:r>
                    </a:p>
                  </a:txBody>
                  <a:tcPr marL="8065" marR="8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17906"/>
                  </a:ext>
                </a:extLst>
              </a:tr>
            </a:tbl>
          </a:graphicData>
        </a:graphic>
      </p:graphicFrame>
    </p:spTree>
    <p:extLst>
      <p:ext uri="{BB962C8B-B14F-4D97-AF65-F5344CB8AC3E}">
        <p14:creationId xmlns:p14="http://schemas.microsoft.com/office/powerpoint/2010/main" val="14656594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939A5-9D67-4B33-B541-3CC043B8ABD2}"/>
              </a:ext>
            </a:extLst>
          </p:cNvPr>
          <p:cNvSpPr>
            <a:spLocks noGrp="1"/>
          </p:cNvSpPr>
          <p:nvPr>
            <p:ph type="sldNum" sz="quarter" idx="4"/>
          </p:nvPr>
        </p:nvSpPr>
        <p:spPr/>
        <p:txBody>
          <a:bodyPr/>
          <a:lstStyle/>
          <a:p>
            <a:fld id="{01CD3B2E-BC1C-6C4D-9D91-A67B950EE325}" type="slidenum">
              <a:rPr lang="en-US" smtClean="0"/>
              <a:pPr/>
              <a:t>72</a:t>
            </a:fld>
            <a:endParaRPr lang="en-US"/>
          </a:p>
        </p:txBody>
      </p:sp>
      <p:sp>
        <p:nvSpPr>
          <p:cNvPr id="7" name="Subtitle 1">
            <a:extLst>
              <a:ext uri="{FF2B5EF4-FFF2-40B4-BE49-F238E27FC236}">
                <a16:creationId xmlns:a16="http://schemas.microsoft.com/office/drawing/2014/main" id="{1467BA9F-DB1B-4491-8D03-440D5B170810}"/>
              </a:ext>
            </a:extLst>
          </p:cNvPr>
          <p:cNvSpPr txBox="1">
            <a:spLocks/>
          </p:cNvSpPr>
          <p:nvPr/>
        </p:nvSpPr>
        <p:spPr>
          <a:xfrm>
            <a:off x="2272966" y="654775"/>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Patients With Acute Chest Pain Receiving Dialysis</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8539509-0F5A-4951-9E51-4E03A5E8CAD9}"/>
              </a:ext>
            </a:extLst>
          </p:cNvPr>
          <p:cNvGraphicFramePr>
            <a:graphicFrameLocks noGrp="1"/>
          </p:cNvGraphicFramePr>
          <p:nvPr>
            <p:extLst>
              <p:ext uri="{D42A27DB-BD31-4B8C-83A1-F6EECF244321}">
                <p14:modId xmlns:p14="http://schemas.microsoft.com/office/powerpoint/2010/main" val="3995321635"/>
              </p:ext>
            </p:extLst>
          </p:nvPr>
        </p:nvGraphicFramePr>
        <p:xfrm>
          <a:off x="2305050" y="2209800"/>
          <a:ext cx="10020300" cy="4572001"/>
        </p:xfrm>
        <a:graphic>
          <a:graphicData uri="http://schemas.openxmlformats.org/drawingml/2006/table">
            <a:tbl>
              <a:tblPr firstRow="1" firstCol="1" bandRow="1"/>
              <a:tblGrid>
                <a:gridCol w="1332700">
                  <a:extLst>
                    <a:ext uri="{9D8B030D-6E8A-4147-A177-3AD203B41FA5}">
                      <a16:colId xmlns:a16="http://schemas.microsoft.com/office/drawing/2014/main" val="3511822858"/>
                    </a:ext>
                  </a:extLst>
                </a:gridCol>
                <a:gridCol w="825672">
                  <a:extLst>
                    <a:ext uri="{9D8B030D-6E8A-4147-A177-3AD203B41FA5}">
                      <a16:colId xmlns:a16="http://schemas.microsoft.com/office/drawing/2014/main" val="3208915828"/>
                    </a:ext>
                  </a:extLst>
                </a:gridCol>
                <a:gridCol w="7861928">
                  <a:extLst>
                    <a:ext uri="{9D8B030D-6E8A-4147-A177-3AD203B41FA5}">
                      <a16:colId xmlns:a16="http://schemas.microsoft.com/office/drawing/2014/main" val="62639826"/>
                    </a:ext>
                  </a:extLst>
                </a:gridCol>
              </a:tblGrid>
              <a:tr h="2283876">
                <a:tc>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Patients With Acute Chest Pain Receiving Dialysis</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Online Data Supplement 20.</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23212323"/>
                  </a:ext>
                </a:extLst>
              </a:tr>
              <a:tr h="59782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093012"/>
                  </a:ext>
                </a:extLst>
              </a:tr>
              <a:tr h="16903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who experience acute unremitting chest pain while undergoing dialysis, transfer by EMS to an acute care setting is recommended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387916"/>
                  </a:ext>
                </a:extLst>
              </a:tr>
            </a:tbl>
          </a:graphicData>
        </a:graphic>
      </p:graphicFrame>
    </p:spTree>
    <p:extLst>
      <p:ext uri="{BB962C8B-B14F-4D97-AF65-F5344CB8AC3E}">
        <p14:creationId xmlns:p14="http://schemas.microsoft.com/office/powerpoint/2010/main" val="40448438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E6F449-6E15-431D-B745-DCAB21DCC39D}"/>
              </a:ext>
            </a:extLst>
          </p:cNvPr>
          <p:cNvSpPr>
            <a:spLocks noGrp="1"/>
          </p:cNvSpPr>
          <p:nvPr>
            <p:ph type="sldNum" sz="quarter" idx="4"/>
          </p:nvPr>
        </p:nvSpPr>
        <p:spPr/>
        <p:txBody>
          <a:bodyPr/>
          <a:lstStyle/>
          <a:p>
            <a:fld id="{01CD3B2E-BC1C-6C4D-9D91-A67B950EE325}" type="slidenum">
              <a:rPr lang="en-US" smtClean="0"/>
              <a:pPr/>
              <a:t>73</a:t>
            </a:fld>
            <a:endParaRPr lang="en-US"/>
          </a:p>
        </p:txBody>
      </p:sp>
      <p:sp>
        <p:nvSpPr>
          <p:cNvPr id="5" name="Subtitle 1">
            <a:extLst>
              <a:ext uri="{FF2B5EF4-FFF2-40B4-BE49-F238E27FC236}">
                <a16:creationId xmlns:a16="http://schemas.microsoft.com/office/drawing/2014/main" id="{F96391D1-2258-4C03-BA65-EAD1DF4FCCF2}"/>
              </a:ext>
            </a:extLst>
          </p:cNvPr>
          <p:cNvSpPr txBox="1">
            <a:spLocks/>
          </p:cNvSpPr>
          <p:nvPr/>
        </p:nvSpPr>
        <p:spPr>
          <a:xfrm>
            <a:off x="2200274" y="8382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in Patients With Cocaine and Methamphetamine Use</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1091625F-2174-4E3D-B3C4-FB2EC91684E8}"/>
              </a:ext>
            </a:extLst>
          </p:cNvPr>
          <p:cNvGraphicFramePr>
            <a:graphicFrameLocks noGrp="1"/>
          </p:cNvGraphicFramePr>
          <p:nvPr>
            <p:extLst>
              <p:ext uri="{D42A27DB-BD31-4B8C-83A1-F6EECF244321}">
                <p14:modId xmlns:p14="http://schemas.microsoft.com/office/powerpoint/2010/main" val="771482539"/>
              </p:ext>
            </p:extLst>
          </p:nvPr>
        </p:nvGraphicFramePr>
        <p:xfrm>
          <a:off x="1919696" y="2695760"/>
          <a:ext cx="10791007" cy="4172318"/>
        </p:xfrm>
        <a:graphic>
          <a:graphicData uri="http://schemas.openxmlformats.org/drawingml/2006/table">
            <a:tbl>
              <a:tblPr firstRow="1" firstCol="1" bandRow="1"/>
              <a:tblGrid>
                <a:gridCol w="1443837">
                  <a:extLst>
                    <a:ext uri="{9D8B030D-6E8A-4147-A177-3AD203B41FA5}">
                      <a16:colId xmlns:a16="http://schemas.microsoft.com/office/drawing/2014/main" val="26509003"/>
                    </a:ext>
                  </a:extLst>
                </a:gridCol>
                <a:gridCol w="1174061">
                  <a:extLst>
                    <a:ext uri="{9D8B030D-6E8A-4147-A177-3AD203B41FA5}">
                      <a16:colId xmlns:a16="http://schemas.microsoft.com/office/drawing/2014/main" val="2169401427"/>
                    </a:ext>
                  </a:extLst>
                </a:gridCol>
                <a:gridCol w="8173109">
                  <a:extLst>
                    <a:ext uri="{9D8B030D-6E8A-4147-A177-3AD203B41FA5}">
                      <a16:colId xmlns:a16="http://schemas.microsoft.com/office/drawing/2014/main" val="3901214131"/>
                    </a:ext>
                  </a:extLst>
                </a:gridCol>
              </a:tblGrid>
              <a:tr h="1901075">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in Patients With Cocaine and Methamphetamine Use</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Online Data Supplement 21.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77985843"/>
                  </a:ext>
                </a:extLst>
              </a:tr>
              <a:tr h="47515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2632047"/>
                  </a:ext>
                </a:extLst>
              </a:tr>
              <a:tr h="15861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it is reasonable to consider cocaine and methamphetamine use as a cause of their symptoms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243282"/>
                  </a:ext>
                </a:extLst>
              </a:tr>
            </a:tbl>
          </a:graphicData>
        </a:graphic>
      </p:graphicFrame>
    </p:spTree>
    <p:extLst>
      <p:ext uri="{BB962C8B-B14F-4D97-AF65-F5344CB8AC3E}">
        <p14:creationId xmlns:p14="http://schemas.microsoft.com/office/powerpoint/2010/main" val="11079719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DBE72C-7B5C-4AF8-9CE3-8D0B38A0288E}"/>
              </a:ext>
            </a:extLst>
          </p:cNvPr>
          <p:cNvSpPr>
            <a:spLocks noGrp="1"/>
          </p:cNvSpPr>
          <p:nvPr>
            <p:ph type="sldNum" sz="quarter" idx="4"/>
          </p:nvPr>
        </p:nvSpPr>
        <p:spPr/>
        <p:txBody>
          <a:bodyPr/>
          <a:lstStyle/>
          <a:p>
            <a:fld id="{01CD3B2E-BC1C-6C4D-9D91-A67B950EE325}" type="slidenum">
              <a:rPr lang="en-US" smtClean="0"/>
              <a:pPr/>
              <a:t>74</a:t>
            </a:fld>
            <a:endParaRPr lang="en-US"/>
          </a:p>
        </p:txBody>
      </p:sp>
      <p:sp>
        <p:nvSpPr>
          <p:cNvPr id="7" name="Subtitle 1">
            <a:extLst>
              <a:ext uri="{FF2B5EF4-FFF2-40B4-BE49-F238E27FC236}">
                <a16:creationId xmlns:a16="http://schemas.microsoft.com/office/drawing/2014/main" id="{50A91C8E-5795-480D-BB67-9D5108228D10}"/>
              </a:ext>
            </a:extLst>
          </p:cNvPr>
          <p:cNvSpPr txBox="1">
            <a:spLocks/>
          </p:cNvSpPr>
          <p:nvPr/>
        </p:nvSpPr>
        <p:spPr>
          <a:xfrm>
            <a:off x="2200274" y="2286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Shared Decision-Making in Patients With Acute Chest Pain</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0EC29928-8529-4E1D-9F4B-B1F92634A6D4}"/>
              </a:ext>
            </a:extLst>
          </p:cNvPr>
          <p:cNvGraphicFramePr>
            <a:graphicFrameLocks noGrp="1"/>
          </p:cNvGraphicFramePr>
          <p:nvPr>
            <p:extLst>
              <p:ext uri="{D42A27DB-BD31-4B8C-83A1-F6EECF244321}">
                <p14:modId xmlns:p14="http://schemas.microsoft.com/office/powerpoint/2010/main" val="1180583649"/>
              </p:ext>
            </p:extLst>
          </p:nvPr>
        </p:nvGraphicFramePr>
        <p:xfrm>
          <a:off x="567531" y="1524000"/>
          <a:ext cx="13495337" cy="5645512"/>
        </p:xfrm>
        <a:graphic>
          <a:graphicData uri="http://schemas.openxmlformats.org/drawingml/2006/table">
            <a:tbl>
              <a:tblPr bandRow="1"/>
              <a:tblGrid>
                <a:gridCol w="1696794">
                  <a:extLst>
                    <a:ext uri="{9D8B030D-6E8A-4147-A177-3AD203B41FA5}">
                      <a16:colId xmlns:a16="http://schemas.microsoft.com/office/drawing/2014/main" val="643624686"/>
                    </a:ext>
                  </a:extLst>
                </a:gridCol>
                <a:gridCol w="1696794">
                  <a:extLst>
                    <a:ext uri="{9D8B030D-6E8A-4147-A177-3AD203B41FA5}">
                      <a16:colId xmlns:a16="http://schemas.microsoft.com/office/drawing/2014/main" val="828043011"/>
                    </a:ext>
                  </a:extLst>
                </a:gridCol>
                <a:gridCol w="10101749">
                  <a:extLst>
                    <a:ext uri="{9D8B030D-6E8A-4147-A177-3AD203B41FA5}">
                      <a16:colId xmlns:a16="http://schemas.microsoft.com/office/drawing/2014/main" val="2781086703"/>
                    </a:ext>
                  </a:extLst>
                </a:gridCol>
              </a:tblGrid>
              <a:tr h="1000423">
                <a:tc gridSpan="3">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Shared Decision-Making in Patients With Acute Chest Pain</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 22.</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6293582"/>
                  </a:ext>
                </a:extLst>
              </a:tr>
              <a:tr h="45895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545919"/>
                  </a:ext>
                </a:extLst>
              </a:tr>
              <a:tr h="154189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are deemed low risk by a CDP, patient decision aids are beneficial to improve understanding and effectively facilitate risk communication.</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517914"/>
                  </a:ext>
                </a:extLst>
              </a:tr>
              <a:tr h="262483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53234" marR="53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suspected ACS who are deemed intermediate risk by a CDP, shared decision-making between the clinician and patient regarding the need for admission, for observation, discharge, or further evaluation in an outpatient setting is recommended for improving patient understanding and reducing low-value testing.</a:t>
                      </a:r>
                    </a:p>
                  </a:txBody>
                  <a:tcPr marL="53234" marR="532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5349156"/>
                  </a:ext>
                </a:extLst>
              </a:tr>
            </a:tbl>
          </a:graphicData>
        </a:graphic>
      </p:graphicFrame>
    </p:spTree>
    <p:extLst>
      <p:ext uri="{BB962C8B-B14F-4D97-AF65-F5344CB8AC3E}">
        <p14:creationId xmlns:p14="http://schemas.microsoft.com/office/powerpoint/2010/main" val="10970158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8DFB48-5853-4D65-8CA0-328A678F8331}"/>
              </a:ext>
            </a:extLst>
          </p:cNvPr>
          <p:cNvSpPr>
            <a:spLocks noGrp="1"/>
          </p:cNvSpPr>
          <p:nvPr>
            <p:ph type="sldNum" sz="quarter" idx="4"/>
          </p:nvPr>
        </p:nvSpPr>
        <p:spPr/>
        <p:txBody>
          <a:bodyPr/>
          <a:lstStyle/>
          <a:p>
            <a:fld id="{01CD3B2E-BC1C-6C4D-9D91-A67B950EE325}" type="slidenum">
              <a:rPr lang="en-US" smtClean="0"/>
              <a:pPr/>
              <a:t>75</a:t>
            </a:fld>
            <a:endParaRPr lang="en-US"/>
          </a:p>
        </p:txBody>
      </p:sp>
      <p:sp>
        <p:nvSpPr>
          <p:cNvPr id="5" name="Subtitle 1">
            <a:extLst>
              <a:ext uri="{FF2B5EF4-FFF2-40B4-BE49-F238E27FC236}">
                <a16:creationId xmlns:a16="http://schemas.microsoft.com/office/drawing/2014/main" id="{CE902858-D259-46A5-91E8-23930BE67AD4}"/>
              </a:ext>
            </a:extLst>
          </p:cNvPr>
          <p:cNvSpPr txBox="1">
            <a:spLocks/>
          </p:cNvSpPr>
          <p:nvPr/>
        </p:nvSpPr>
        <p:spPr>
          <a:xfrm>
            <a:off x="2200275" y="8382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With Nonischemic Cardiac Pathologies</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10467E27-9FF0-45F5-A57A-BCDB96D155F1}"/>
              </a:ext>
            </a:extLst>
          </p:cNvPr>
          <p:cNvGraphicFramePr>
            <a:graphicFrameLocks noGrp="1"/>
          </p:cNvGraphicFramePr>
          <p:nvPr>
            <p:extLst>
              <p:ext uri="{D42A27DB-BD31-4B8C-83A1-F6EECF244321}">
                <p14:modId xmlns:p14="http://schemas.microsoft.com/office/powerpoint/2010/main" val="953648458"/>
              </p:ext>
            </p:extLst>
          </p:nvPr>
        </p:nvGraphicFramePr>
        <p:xfrm>
          <a:off x="2781300" y="2590800"/>
          <a:ext cx="9067800" cy="4267199"/>
        </p:xfrm>
        <a:graphic>
          <a:graphicData uri="http://schemas.openxmlformats.org/drawingml/2006/table">
            <a:tbl>
              <a:tblPr firstRow="1" firstCol="1" bandRow="1"/>
              <a:tblGrid>
                <a:gridCol w="880850">
                  <a:extLst>
                    <a:ext uri="{9D8B030D-6E8A-4147-A177-3AD203B41FA5}">
                      <a16:colId xmlns:a16="http://schemas.microsoft.com/office/drawing/2014/main" val="1209723401"/>
                    </a:ext>
                  </a:extLst>
                </a:gridCol>
                <a:gridCol w="880850">
                  <a:extLst>
                    <a:ext uri="{9D8B030D-6E8A-4147-A177-3AD203B41FA5}">
                      <a16:colId xmlns:a16="http://schemas.microsoft.com/office/drawing/2014/main" val="1164621322"/>
                    </a:ext>
                  </a:extLst>
                </a:gridCol>
                <a:gridCol w="7306100">
                  <a:extLst>
                    <a:ext uri="{9D8B030D-6E8A-4147-A177-3AD203B41FA5}">
                      <a16:colId xmlns:a16="http://schemas.microsoft.com/office/drawing/2014/main" val="3414873616"/>
                    </a:ext>
                  </a:extLst>
                </a:gridCol>
              </a:tblGrid>
              <a:tr h="104524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Nonischemic Cardiac Pathologies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46243238"/>
                  </a:ext>
                </a:extLst>
              </a:tr>
              <a:tr h="479502">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752978"/>
                  </a:ext>
                </a:extLst>
              </a:tr>
              <a:tr h="274245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acute chest pain in whom other potentially life-threatening nonischemic cardiac conditions are suspected (e.g., aortic pathology, pericardial effusion, endocarditis), TTE is recommended for diagnosis.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927106"/>
                  </a:ext>
                </a:extLst>
              </a:tr>
            </a:tbl>
          </a:graphicData>
        </a:graphic>
      </p:graphicFrame>
    </p:spTree>
    <p:extLst>
      <p:ext uri="{BB962C8B-B14F-4D97-AF65-F5344CB8AC3E}">
        <p14:creationId xmlns:p14="http://schemas.microsoft.com/office/powerpoint/2010/main" val="828383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71BE10-79DD-4BAA-A37D-66C412CF7727}"/>
              </a:ext>
            </a:extLst>
          </p:cNvPr>
          <p:cNvSpPr>
            <a:spLocks noGrp="1"/>
          </p:cNvSpPr>
          <p:nvPr>
            <p:ph type="sldNum" sz="quarter" idx="4"/>
          </p:nvPr>
        </p:nvSpPr>
        <p:spPr/>
        <p:txBody>
          <a:bodyPr/>
          <a:lstStyle/>
          <a:p>
            <a:fld id="{01CD3B2E-BC1C-6C4D-9D91-A67B950EE325}" type="slidenum">
              <a:rPr lang="en-US" smtClean="0"/>
              <a:pPr/>
              <a:t>76</a:t>
            </a:fld>
            <a:endParaRPr lang="en-US"/>
          </a:p>
        </p:txBody>
      </p:sp>
      <p:sp>
        <p:nvSpPr>
          <p:cNvPr id="7" name="Subtitle 1">
            <a:extLst>
              <a:ext uri="{FF2B5EF4-FFF2-40B4-BE49-F238E27FC236}">
                <a16:creationId xmlns:a16="http://schemas.microsoft.com/office/drawing/2014/main" id="{932556CB-5988-4ED2-8A15-6FE56B616528}"/>
              </a:ext>
            </a:extLst>
          </p:cNvPr>
          <p:cNvSpPr txBox="1">
            <a:spLocks/>
          </p:cNvSpPr>
          <p:nvPr/>
        </p:nvSpPr>
        <p:spPr>
          <a:xfrm>
            <a:off x="2200275" y="685800"/>
            <a:ext cx="10229850" cy="13716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Acute Aortic Syndrome</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B89A783A-157C-40FB-9A38-50C61EDD7D7F}"/>
              </a:ext>
            </a:extLst>
          </p:cNvPr>
          <p:cNvGraphicFramePr>
            <a:graphicFrameLocks noGrp="1"/>
          </p:cNvGraphicFramePr>
          <p:nvPr>
            <p:extLst>
              <p:ext uri="{D42A27DB-BD31-4B8C-83A1-F6EECF244321}">
                <p14:modId xmlns:p14="http://schemas.microsoft.com/office/powerpoint/2010/main" val="3854062483"/>
              </p:ext>
            </p:extLst>
          </p:nvPr>
        </p:nvGraphicFramePr>
        <p:xfrm>
          <a:off x="1181101" y="2209800"/>
          <a:ext cx="12268197" cy="4724400"/>
        </p:xfrm>
        <a:graphic>
          <a:graphicData uri="http://schemas.openxmlformats.org/drawingml/2006/table">
            <a:tbl>
              <a:tblPr firstRow="1" firstCol="1" bandRow="1"/>
              <a:tblGrid>
                <a:gridCol w="1226819">
                  <a:extLst>
                    <a:ext uri="{9D8B030D-6E8A-4147-A177-3AD203B41FA5}">
                      <a16:colId xmlns:a16="http://schemas.microsoft.com/office/drawing/2014/main" val="145062591"/>
                    </a:ext>
                  </a:extLst>
                </a:gridCol>
                <a:gridCol w="1226819">
                  <a:extLst>
                    <a:ext uri="{9D8B030D-6E8A-4147-A177-3AD203B41FA5}">
                      <a16:colId xmlns:a16="http://schemas.microsoft.com/office/drawing/2014/main" val="872884032"/>
                    </a:ext>
                  </a:extLst>
                </a:gridCol>
                <a:gridCol w="9814559">
                  <a:extLst>
                    <a:ext uri="{9D8B030D-6E8A-4147-A177-3AD203B41FA5}">
                      <a16:colId xmlns:a16="http://schemas.microsoft.com/office/drawing/2014/main" val="1830251971"/>
                    </a:ext>
                  </a:extLst>
                </a:gridCol>
              </a:tblGrid>
              <a:tr h="742867">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Suspected Acute Aortic Syndrome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61508918"/>
                  </a:ext>
                </a:extLst>
              </a:tr>
              <a:tr h="74286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715067"/>
                  </a:ext>
                </a:extLst>
              </a:tr>
              <a:tr h="161933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acute chest pain where there is clinical concern for aortic dissection, computed tomography angiography (CTA) of the chest, abdomen, and pelvis is recommended for diagnosis and treatment planning.</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238160"/>
                  </a:ext>
                </a:extLst>
              </a:tr>
              <a:tr h="161933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acute chest pain where there is clinical concern for aortic dissection, TEE or CMR should be performed to make the diagnosis if CT is contraindicated or unavailable.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0575"/>
                  </a:ext>
                </a:extLst>
              </a:tr>
            </a:tbl>
          </a:graphicData>
        </a:graphic>
      </p:graphicFrame>
    </p:spTree>
    <p:extLst>
      <p:ext uri="{BB962C8B-B14F-4D97-AF65-F5344CB8AC3E}">
        <p14:creationId xmlns:p14="http://schemas.microsoft.com/office/powerpoint/2010/main" val="18992382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4EDB3-4DCD-4324-8FD9-058D7EEE2B2A}"/>
              </a:ext>
            </a:extLst>
          </p:cNvPr>
          <p:cNvSpPr>
            <a:spLocks noGrp="1"/>
          </p:cNvSpPr>
          <p:nvPr>
            <p:ph type="sldNum" sz="quarter" idx="4"/>
          </p:nvPr>
        </p:nvSpPr>
        <p:spPr>
          <a:xfrm>
            <a:off x="14104937" y="7629525"/>
            <a:ext cx="441325" cy="438150"/>
          </a:xfrm>
        </p:spPr>
        <p:txBody>
          <a:bodyPr/>
          <a:lstStyle/>
          <a:p>
            <a:fld id="{01CD3B2E-BC1C-6C4D-9D91-A67B950EE325}" type="slidenum">
              <a:rPr lang="en-US" smtClean="0"/>
              <a:pPr/>
              <a:t>77</a:t>
            </a:fld>
            <a:endParaRPr lang="en-US"/>
          </a:p>
        </p:txBody>
      </p:sp>
      <p:sp>
        <p:nvSpPr>
          <p:cNvPr id="5" name="Subtitle 1">
            <a:extLst>
              <a:ext uri="{FF2B5EF4-FFF2-40B4-BE49-F238E27FC236}">
                <a16:creationId xmlns:a16="http://schemas.microsoft.com/office/drawing/2014/main" id="{77FB21F6-6BA7-40F9-A4D5-4E15F00AB360}"/>
              </a:ext>
            </a:extLst>
          </p:cNvPr>
          <p:cNvSpPr txBox="1">
            <a:spLocks/>
          </p:cNvSpPr>
          <p:nvPr/>
        </p:nvSpPr>
        <p:spPr>
          <a:xfrm>
            <a:off x="2276475" y="762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PE</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66DB5751-163A-4818-88D9-00EC1CB27CE1}"/>
              </a:ext>
            </a:extLst>
          </p:cNvPr>
          <p:cNvGraphicFramePr>
            <a:graphicFrameLocks noGrp="1"/>
          </p:cNvGraphicFramePr>
          <p:nvPr>
            <p:extLst>
              <p:ext uri="{D42A27DB-BD31-4B8C-83A1-F6EECF244321}">
                <p14:modId xmlns:p14="http://schemas.microsoft.com/office/powerpoint/2010/main" val="587972642"/>
              </p:ext>
            </p:extLst>
          </p:nvPr>
        </p:nvGraphicFramePr>
        <p:xfrm>
          <a:off x="2322116" y="1905000"/>
          <a:ext cx="9986168" cy="5181600"/>
        </p:xfrm>
        <a:graphic>
          <a:graphicData uri="http://schemas.openxmlformats.org/drawingml/2006/table">
            <a:tbl>
              <a:tblPr firstRow="1" firstCol="1" bandRow="1"/>
              <a:tblGrid>
                <a:gridCol w="978644">
                  <a:extLst>
                    <a:ext uri="{9D8B030D-6E8A-4147-A177-3AD203B41FA5}">
                      <a16:colId xmlns:a16="http://schemas.microsoft.com/office/drawing/2014/main" val="1807364755"/>
                    </a:ext>
                  </a:extLst>
                </a:gridCol>
                <a:gridCol w="978644">
                  <a:extLst>
                    <a:ext uri="{9D8B030D-6E8A-4147-A177-3AD203B41FA5}">
                      <a16:colId xmlns:a16="http://schemas.microsoft.com/office/drawing/2014/main" val="1773969161"/>
                    </a:ext>
                  </a:extLst>
                </a:gridCol>
                <a:gridCol w="8028880">
                  <a:extLst>
                    <a:ext uri="{9D8B030D-6E8A-4147-A177-3AD203B41FA5}">
                      <a16:colId xmlns:a16="http://schemas.microsoft.com/office/drawing/2014/main" val="1868377603"/>
                    </a:ext>
                  </a:extLst>
                </a:gridCol>
              </a:tblGrid>
              <a:tr h="209062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Suspected PE</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23.</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53022259"/>
                  </a:ext>
                </a:extLst>
              </a:tr>
              <a:tr h="95907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686321"/>
                  </a:ext>
                </a:extLst>
              </a:tr>
              <a:tr h="106595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stable patients with acute chest pain with high clinical suspicion for PE, CTA using a PE protocol is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10420"/>
                  </a:ext>
                </a:extLst>
              </a:tr>
              <a:tr h="106595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acute chest pain and possible PE, need for further testing should be guided by pretest probability.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904056"/>
                  </a:ext>
                </a:extLst>
              </a:tr>
            </a:tbl>
          </a:graphicData>
        </a:graphic>
      </p:graphicFrame>
    </p:spTree>
    <p:extLst>
      <p:ext uri="{BB962C8B-B14F-4D97-AF65-F5344CB8AC3E}">
        <p14:creationId xmlns:p14="http://schemas.microsoft.com/office/powerpoint/2010/main" val="9902713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6DADC6-56C1-4906-9931-C23A5B96DD82}"/>
              </a:ext>
            </a:extLst>
          </p:cNvPr>
          <p:cNvSpPr>
            <a:spLocks noGrp="1"/>
          </p:cNvSpPr>
          <p:nvPr>
            <p:ph type="sldNum" sz="quarter" idx="4"/>
          </p:nvPr>
        </p:nvSpPr>
        <p:spPr/>
        <p:txBody>
          <a:bodyPr/>
          <a:lstStyle/>
          <a:p>
            <a:fld id="{01CD3B2E-BC1C-6C4D-9D91-A67B950EE325}" type="slidenum">
              <a:rPr lang="en-US" smtClean="0"/>
              <a:pPr/>
              <a:t>78</a:t>
            </a:fld>
            <a:endParaRPr lang="en-US"/>
          </a:p>
        </p:txBody>
      </p:sp>
      <p:sp>
        <p:nvSpPr>
          <p:cNvPr id="7" name="Subtitle 1">
            <a:extLst>
              <a:ext uri="{FF2B5EF4-FFF2-40B4-BE49-F238E27FC236}">
                <a16:creationId xmlns:a16="http://schemas.microsoft.com/office/drawing/2014/main" id="{E2860965-08CF-4870-B5B7-DFAE3EFA40EE}"/>
              </a:ext>
            </a:extLst>
          </p:cNvPr>
          <p:cNvSpPr txBox="1">
            <a:spLocks/>
          </p:cNvSpPr>
          <p:nvPr/>
        </p:nvSpPr>
        <p:spPr>
          <a:xfrm>
            <a:off x="2200275" y="292839"/>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Myopericarditis</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308FE7F4-6058-4190-9622-492050689138}"/>
              </a:ext>
            </a:extLst>
          </p:cNvPr>
          <p:cNvGraphicFramePr>
            <a:graphicFrameLocks noGrp="1"/>
          </p:cNvGraphicFramePr>
          <p:nvPr>
            <p:extLst>
              <p:ext uri="{D42A27DB-BD31-4B8C-83A1-F6EECF244321}">
                <p14:modId xmlns:p14="http://schemas.microsoft.com/office/powerpoint/2010/main" val="3957281523"/>
              </p:ext>
            </p:extLst>
          </p:nvPr>
        </p:nvGraphicFramePr>
        <p:xfrm>
          <a:off x="419100" y="1752600"/>
          <a:ext cx="13792200" cy="5334000"/>
        </p:xfrm>
        <a:graphic>
          <a:graphicData uri="http://schemas.openxmlformats.org/drawingml/2006/table">
            <a:tbl>
              <a:tblPr firstRow="1" firstCol="1" bandRow="1"/>
              <a:tblGrid>
                <a:gridCol w="1379220">
                  <a:extLst>
                    <a:ext uri="{9D8B030D-6E8A-4147-A177-3AD203B41FA5}">
                      <a16:colId xmlns:a16="http://schemas.microsoft.com/office/drawing/2014/main" val="2754618964"/>
                    </a:ext>
                  </a:extLst>
                </a:gridCol>
                <a:gridCol w="1379220">
                  <a:extLst>
                    <a:ext uri="{9D8B030D-6E8A-4147-A177-3AD203B41FA5}">
                      <a16:colId xmlns:a16="http://schemas.microsoft.com/office/drawing/2014/main" val="2648948431"/>
                    </a:ext>
                  </a:extLst>
                </a:gridCol>
                <a:gridCol w="11033760">
                  <a:extLst>
                    <a:ext uri="{9D8B030D-6E8A-4147-A177-3AD203B41FA5}">
                      <a16:colId xmlns:a16="http://schemas.microsoft.com/office/drawing/2014/main" val="2773663297"/>
                    </a:ext>
                  </a:extLst>
                </a:gridCol>
              </a:tblGrid>
              <a:tr h="1128063">
                <a:tc>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Suspected Myopericarditis</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24.</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23266641"/>
                  </a:ext>
                </a:extLst>
              </a:tr>
              <a:tr h="517498">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59641"/>
                  </a:ext>
                </a:extLst>
              </a:tr>
              <a:tr h="211967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myocardial injury who have nonobstructive coronary arteries on anatomic testing, CMR with gadolinium contrast is effective to distinguish myopericarditis from other causes, including myocardial infarction and nonobstructive coronary arteries (MINOCA).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030965"/>
                  </a:ext>
                </a:extLst>
              </a:tr>
              <a:tr h="1568766">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with suspected acute myopericarditis, CMR is useful if there is diagnostic uncertainty, or to determine the presence and extent of myocardial and pericardial inflammation and fibrosis.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23800"/>
                  </a:ext>
                </a:extLst>
              </a:tr>
            </a:tbl>
          </a:graphicData>
        </a:graphic>
      </p:graphicFrame>
    </p:spTree>
    <p:extLst>
      <p:ext uri="{BB962C8B-B14F-4D97-AF65-F5344CB8AC3E}">
        <p14:creationId xmlns:p14="http://schemas.microsoft.com/office/powerpoint/2010/main" val="17981720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3EA1B6-5B45-4E9F-8D14-CDEF63FA9824}"/>
              </a:ext>
            </a:extLst>
          </p:cNvPr>
          <p:cNvSpPr>
            <a:spLocks noGrp="1"/>
          </p:cNvSpPr>
          <p:nvPr>
            <p:ph type="sldNum" sz="quarter" idx="4"/>
          </p:nvPr>
        </p:nvSpPr>
        <p:spPr/>
        <p:txBody>
          <a:bodyPr/>
          <a:lstStyle/>
          <a:p>
            <a:fld id="{01CD3B2E-BC1C-6C4D-9D91-A67B950EE325}" type="slidenum">
              <a:rPr lang="en-US" smtClean="0"/>
              <a:pPr/>
              <a:t>79</a:t>
            </a:fld>
            <a:endParaRPr lang="en-US"/>
          </a:p>
        </p:txBody>
      </p:sp>
      <p:sp>
        <p:nvSpPr>
          <p:cNvPr id="5" name="Subtitle 1">
            <a:extLst>
              <a:ext uri="{FF2B5EF4-FFF2-40B4-BE49-F238E27FC236}">
                <a16:creationId xmlns:a16="http://schemas.microsoft.com/office/drawing/2014/main" id="{CC1CFB9B-34D8-4954-95F4-974BA73815B2}"/>
              </a:ext>
            </a:extLst>
          </p:cNvPr>
          <p:cNvSpPr txBox="1">
            <a:spLocks/>
          </p:cNvSpPr>
          <p:nvPr/>
        </p:nvSpPr>
        <p:spPr>
          <a:xfrm>
            <a:off x="2200275" y="762000"/>
            <a:ext cx="10229850" cy="115496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Suspected Myopericarditis (con’t.)</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F1ECCF03-25FF-4F55-B1FD-86963DBF41F1}"/>
              </a:ext>
            </a:extLst>
          </p:cNvPr>
          <p:cNvGraphicFramePr>
            <a:graphicFrameLocks noGrp="1"/>
          </p:cNvGraphicFramePr>
          <p:nvPr>
            <p:extLst>
              <p:ext uri="{D42A27DB-BD31-4B8C-83A1-F6EECF244321}">
                <p14:modId xmlns:p14="http://schemas.microsoft.com/office/powerpoint/2010/main" val="580007228"/>
              </p:ext>
            </p:extLst>
          </p:nvPr>
        </p:nvGraphicFramePr>
        <p:xfrm>
          <a:off x="2286000" y="2438400"/>
          <a:ext cx="10058400" cy="4572000"/>
        </p:xfrm>
        <a:graphic>
          <a:graphicData uri="http://schemas.openxmlformats.org/drawingml/2006/table">
            <a:tbl>
              <a:tblPr firstRow="1" firstCol="1" bandRow="1"/>
              <a:tblGrid>
                <a:gridCol w="1005841">
                  <a:extLst>
                    <a:ext uri="{9D8B030D-6E8A-4147-A177-3AD203B41FA5}">
                      <a16:colId xmlns:a16="http://schemas.microsoft.com/office/drawing/2014/main" val="2669357341"/>
                    </a:ext>
                  </a:extLst>
                </a:gridCol>
                <a:gridCol w="1005841">
                  <a:extLst>
                    <a:ext uri="{9D8B030D-6E8A-4147-A177-3AD203B41FA5}">
                      <a16:colId xmlns:a16="http://schemas.microsoft.com/office/drawing/2014/main" val="1376782370"/>
                    </a:ext>
                  </a:extLst>
                </a:gridCol>
                <a:gridCol w="8046718">
                  <a:extLst>
                    <a:ext uri="{9D8B030D-6E8A-4147-A177-3AD203B41FA5}">
                      <a16:colId xmlns:a16="http://schemas.microsoft.com/office/drawing/2014/main" val="1445649276"/>
                    </a:ext>
                  </a:extLst>
                </a:gridCol>
              </a:tblGrid>
              <a:tr h="228600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and suspected myopericarditis, </a:t>
                      </a: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TTE </a:t>
                      </a: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effective to determine the presence of ventricular wall motion abnormalities, pericardial effusion, valvular abnormalities, or restrictive physiology.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84832"/>
                  </a:ext>
                </a:extLst>
              </a:tr>
              <a:tr h="22860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acute chest pain with suspected acute pericarditis, </a:t>
                      </a:r>
                      <a:r>
                        <a:rPr lang="en-US" sz="1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noncontrast</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or contrast cardiac CT scanning may be reasonable to determine the presence and degree of pericardial thickening.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407407"/>
                  </a:ext>
                </a:extLst>
              </a:tr>
            </a:tbl>
          </a:graphicData>
        </a:graphic>
      </p:graphicFrame>
    </p:spTree>
    <p:extLst>
      <p:ext uri="{BB962C8B-B14F-4D97-AF65-F5344CB8AC3E}">
        <p14:creationId xmlns:p14="http://schemas.microsoft.com/office/powerpoint/2010/main" val="53989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19B6DBB-DDF0-4653-ACC0-1B1858C234D8}"/>
              </a:ext>
            </a:extLst>
          </p:cNvPr>
          <p:cNvSpPr>
            <a:spLocks noGrp="1"/>
          </p:cNvSpPr>
          <p:nvPr>
            <p:ph type="body" sz="quarter" idx="10"/>
          </p:nvPr>
        </p:nvSpPr>
        <p:spPr>
          <a:xfrm>
            <a:off x="685800" y="2514600"/>
            <a:ext cx="13030200" cy="3657600"/>
          </a:xfrm>
        </p:spPr>
        <p:txBody>
          <a:bodyPr/>
          <a:lstStyle/>
          <a:p>
            <a:pPr marL="0" indent="0">
              <a:buNone/>
            </a:pPr>
            <a:r>
              <a:rPr lang="en-US" sz="3200" dirty="0"/>
              <a:t>4. </a:t>
            </a:r>
            <a:r>
              <a:rPr lang="en-US" sz="3200" b="1" dirty="0"/>
              <a:t>Share the Decision-Making. </a:t>
            </a:r>
            <a:r>
              <a:rPr lang="en-US" sz="3200" dirty="0"/>
              <a:t>Clinically stable patients presenting with chest pain should be included in decision-making; information about risk of adverse events, radiation exposure, costs, and alternative options should be provided to facilitate the discussion.</a:t>
            </a:r>
          </a:p>
        </p:txBody>
      </p:sp>
      <p:sp>
        <p:nvSpPr>
          <p:cNvPr id="6" name="Title 5">
            <a:extLst>
              <a:ext uri="{FF2B5EF4-FFF2-40B4-BE49-F238E27FC236}">
                <a16:creationId xmlns:a16="http://schemas.microsoft.com/office/drawing/2014/main" id="{22AB21F6-1DB8-4CB3-8BDE-CCA1F59B7631}"/>
              </a:ext>
            </a:extLst>
          </p:cNvPr>
          <p:cNvSpPr>
            <a:spLocks noGrp="1"/>
          </p:cNvSpPr>
          <p:nvPr>
            <p:ph type="ctrTitle"/>
          </p:nvPr>
        </p:nvSpPr>
        <p:spPr>
          <a:xfrm>
            <a:off x="692624" y="1371600"/>
            <a:ext cx="12877800" cy="914399"/>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4028B64A-9881-4102-91A1-795730C3836E}"/>
              </a:ext>
            </a:extLst>
          </p:cNvPr>
          <p:cNvSpPr>
            <a:spLocks noGrp="1"/>
          </p:cNvSpPr>
          <p:nvPr>
            <p:ph type="sldNum" sz="quarter" idx="4"/>
          </p:nvPr>
        </p:nvSpPr>
        <p:spPr/>
        <p:txBody>
          <a:bodyPr/>
          <a:lstStyle/>
          <a:p>
            <a:fld id="{01CD3B2E-BC1C-6C4D-9D91-A67B950EE325}" type="slidenum">
              <a:rPr lang="en-US" smtClean="0"/>
              <a:pPr/>
              <a:t>8</a:t>
            </a:fld>
            <a:endParaRPr lang="en-US"/>
          </a:p>
        </p:txBody>
      </p:sp>
    </p:spTree>
    <p:extLst>
      <p:ext uri="{BB962C8B-B14F-4D97-AF65-F5344CB8AC3E}">
        <p14:creationId xmlns:p14="http://schemas.microsoft.com/office/powerpoint/2010/main" val="10564213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E9503E-D5EF-45AA-B5F0-1D7D1BA0BF7D}"/>
              </a:ext>
            </a:extLst>
          </p:cNvPr>
          <p:cNvSpPr>
            <a:spLocks noGrp="1"/>
          </p:cNvSpPr>
          <p:nvPr>
            <p:ph type="sldNum" sz="quarter" idx="4"/>
          </p:nvPr>
        </p:nvSpPr>
        <p:spPr/>
        <p:txBody>
          <a:bodyPr/>
          <a:lstStyle/>
          <a:p>
            <a:fld id="{01CD3B2E-BC1C-6C4D-9D91-A67B950EE325}" type="slidenum">
              <a:rPr lang="en-US" smtClean="0"/>
              <a:pPr/>
              <a:t>80</a:t>
            </a:fld>
            <a:endParaRPr lang="en-US"/>
          </a:p>
        </p:txBody>
      </p:sp>
      <p:sp>
        <p:nvSpPr>
          <p:cNvPr id="7" name="Subtitle 1">
            <a:extLst>
              <a:ext uri="{FF2B5EF4-FFF2-40B4-BE49-F238E27FC236}">
                <a16:creationId xmlns:a16="http://schemas.microsoft.com/office/drawing/2014/main" id="{B6DEF18D-95E8-40BB-9404-BFD0F25FF467}"/>
              </a:ext>
            </a:extLst>
          </p:cNvPr>
          <p:cNvSpPr txBox="1">
            <a:spLocks/>
          </p:cNvSpPr>
          <p:nvPr/>
        </p:nvSpPr>
        <p:spPr>
          <a:xfrm>
            <a:off x="2200275" y="1353471"/>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Valvular Heart Disease</a:t>
            </a:r>
            <a:endParaRPr lang="en-US" sz="3600">
              <a:effectLst/>
              <a:latin typeface="Lub Dub Medium" panose="020B0603030403020204" pitchFamily="34"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46213E53-3A18-4C15-B24E-5D911167355D}"/>
              </a:ext>
            </a:extLst>
          </p:cNvPr>
          <p:cNvGraphicFramePr>
            <a:graphicFrameLocks noGrp="1"/>
          </p:cNvGraphicFramePr>
          <p:nvPr>
            <p:extLst>
              <p:ext uri="{D42A27DB-BD31-4B8C-83A1-F6EECF244321}">
                <p14:modId xmlns:p14="http://schemas.microsoft.com/office/powerpoint/2010/main" val="3878439525"/>
              </p:ext>
            </p:extLst>
          </p:nvPr>
        </p:nvGraphicFramePr>
        <p:xfrm>
          <a:off x="2305050" y="2895600"/>
          <a:ext cx="10020300" cy="3302261"/>
        </p:xfrm>
        <a:graphic>
          <a:graphicData uri="http://schemas.openxmlformats.org/drawingml/2006/table">
            <a:tbl>
              <a:tblPr/>
              <a:tblGrid>
                <a:gridCol w="1086482">
                  <a:extLst>
                    <a:ext uri="{9D8B030D-6E8A-4147-A177-3AD203B41FA5}">
                      <a16:colId xmlns:a16="http://schemas.microsoft.com/office/drawing/2014/main" val="4006026522"/>
                    </a:ext>
                  </a:extLst>
                </a:gridCol>
                <a:gridCol w="1086482">
                  <a:extLst>
                    <a:ext uri="{9D8B030D-6E8A-4147-A177-3AD203B41FA5}">
                      <a16:colId xmlns:a16="http://schemas.microsoft.com/office/drawing/2014/main" val="587826370"/>
                    </a:ext>
                  </a:extLst>
                </a:gridCol>
                <a:gridCol w="7847336">
                  <a:extLst>
                    <a:ext uri="{9D8B030D-6E8A-4147-A177-3AD203B41FA5}">
                      <a16:colId xmlns:a16="http://schemas.microsoft.com/office/drawing/2014/main" val="2296522027"/>
                    </a:ext>
                  </a:extLst>
                </a:gridCol>
              </a:tblGrid>
              <a:tr h="479144">
                <a:tc gridSpan="3">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Acute Chest Pain With Valvular Heart Disease</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2254092"/>
                  </a:ext>
                </a:extLst>
              </a:tr>
              <a:tr h="47914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71799"/>
                  </a:ext>
                </a:extLst>
              </a:tr>
              <a:tr h="216591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1550" marR="51550" marT="51550" marB="51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1550" marR="51550" marT="51550" marB="515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with suspected or known history of valvular heart disease (VHD), TTE is useful in determining the presence, severity, and cause of VHD. </a:t>
                      </a:r>
                    </a:p>
                  </a:txBody>
                  <a:tcPr marL="51550" marR="51550" marT="51550" marB="515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282091"/>
                  </a:ext>
                </a:extLst>
              </a:tr>
            </a:tbl>
          </a:graphicData>
        </a:graphic>
      </p:graphicFrame>
    </p:spTree>
    <p:extLst>
      <p:ext uri="{BB962C8B-B14F-4D97-AF65-F5344CB8AC3E}">
        <p14:creationId xmlns:p14="http://schemas.microsoft.com/office/powerpoint/2010/main" val="23237824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7F5D0F-2D9C-4C61-8C7D-088272CE46A1}"/>
              </a:ext>
            </a:extLst>
          </p:cNvPr>
          <p:cNvSpPr>
            <a:spLocks noGrp="1"/>
          </p:cNvSpPr>
          <p:nvPr>
            <p:ph type="sldNum" sz="quarter" idx="4"/>
          </p:nvPr>
        </p:nvSpPr>
        <p:spPr/>
        <p:txBody>
          <a:bodyPr/>
          <a:lstStyle/>
          <a:p>
            <a:fld id="{01CD3B2E-BC1C-6C4D-9D91-A67B950EE325}" type="slidenum">
              <a:rPr lang="en-US" smtClean="0"/>
              <a:pPr/>
              <a:t>81</a:t>
            </a:fld>
            <a:endParaRPr lang="en-US"/>
          </a:p>
        </p:txBody>
      </p:sp>
      <p:sp>
        <p:nvSpPr>
          <p:cNvPr id="5" name="Subtitle 1">
            <a:extLst>
              <a:ext uri="{FF2B5EF4-FFF2-40B4-BE49-F238E27FC236}">
                <a16:creationId xmlns:a16="http://schemas.microsoft.com/office/drawing/2014/main" id="{C74A69FD-4A8C-4456-AD64-216402DE1E8C}"/>
              </a:ext>
            </a:extLst>
          </p:cNvPr>
          <p:cNvSpPr txBox="1">
            <a:spLocks/>
          </p:cNvSpPr>
          <p:nvPr/>
        </p:nvSpPr>
        <p:spPr>
          <a:xfrm>
            <a:off x="1524000" y="1524000"/>
            <a:ext cx="1203960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Acute Chest Pain With Valvular Heart Disease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54E0643-90DC-4C1D-AF25-32A3AD2DF848}"/>
              </a:ext>
            </a:extLst>
          </p:cNvPr>
          <p:cNvGraphicFramePr>
            <a:graphicFrameLocks noGrp="1"/>
          </p:cNvGraphicFramePr>
          <p:nvPr>
            <p:extLst>
              <p:ext uri="{D42A27DB-BD31-4B8C-83A1-F6EECF244321}">
                <p14:modId xmlns:p14="http://schemas.microsoft.com/office/powerpoint/2010/main" val="3855886563"/>
              </p:ext>
            </p:extLst>
          </p:nvPr>
        </p:nvGraphicFramePr>
        <p:xfrm>
          <a:off x="1371600" y="2720961"/>
          <a:ext cx="12344399" cy="2148426"/>
        </p:xfrm>
        <a:graphic>
          <a:graphicData uri="http://schemas.openxmlformats.org/drawingml/2006/table">
            <a:tbl>
              <a:tblPr/>
              <a:tblGrid>
                <a:gridCol w="1338478">
                  <a:extLst>
                    <a:ext uri="{9D8B030D-6E8A-4147-A177-3AD203B41FA5}">
                      <a16:colId xmlns:a16="http://schemas.microsoft.com/office/drawing/2014/main" val="683559719"/>
                    </a:ext>
                  </a:extLst>
                </a:gridCol>
                <a:gridCol w="1338478">
                  <a:extLst>
                    <a:ext uri="{9D8B030D-6E8A-4147-A177-3AD203B41FA5}">
                      <a16:colId xmlns:a16="http://schemas.microsoft.com/office/drawing/2014/main" val="3468855586"/>
                    </a:ext>
                  </a:extLst>
                </a:gridCol>
                <a:gridCol w="9667443">
                  <a:extLst>
                    <a:ext uri="{9D8B030D-6E8A-4147-A177-3AD203B41FA5}">
                      <a16:colId xmlns:a16="http://schemas.microsoft.com/office/drawing/2014/main" val="1985271359"/>
                    </a:ext>
                  </a:extLst>
                </a:gridCol>
              </a:tblGrid>
              <a:tr h="2148426">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5973" marR="55973" marT="55973" marB="55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5973" marR="55973" marT="55973" marB="5597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with suspected or known VHD in whom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TTE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diagnostic quality is inadequate, TEE (with 3D imaging if available) is useful in determining the severity and cause of VHD.</a:t>
                      </a:r>
                    </a:p>
                  </a:txBody>
                  <a:tcPr marL="55973" marR="55973" marT="55973" marB="559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6102"/>
                  </a:ext>
                </a:extLst>
              </a:tr>
            </a:tbl>
          </a:graphicData>
        </a:graphic>
      </p:graphicFrame>
      <p:graphicFrame>
        <p:nvGraphicFramePr>
          <p:cNvPr id="9" name="Table 8">
            <a:extLst>
              <a:ext uri="{FF2B5EF4-FFF2-40B4-BE49-F238E27FC236}">
                <a16:creationId xmlns:a16="http://schemas.microsoft.com/office/drawing/2014/main" id="{77B02576-057B-4622-BF57-D87E5A086B81}"/>
              </a:ext>
            </a:extLst>
          </p:cNvPr>
          <p:cNvGraphicFramePr>
            <a:graphicFrameLocks noGrp="1"/>
          </p:cNvGraphicFramePr>
          <p:nvPr>
            <p:extLst>
              <p:ext uri="{D42A27DB-BD31-4B8C-83A1-F6EECF244321}">
                <p14:modId xmlns:p14="http://schemas.microsoft.com/office/powerpoint/2010/main" val="2090507601"/>
              </p:ext>
            </p:extLst>
          </p:nvPr>
        </p:nvGraphicFramePr>
        <p:xfrm>
          <a:off x="1371599" y="4874674"/>
          <a:ext cx="12344399" cy="1526126"/>
        </p:xfrm>
        <a:graphic>
          <a:graphicData uri="http://schemas.openxmlformats.org/drawingml/2006/table">
            <a:tbl>
              <a:tblPr/>
              <a:tblGrid>
                <a:gridCol w="1338478">
                  <a:extLst>
                    <a:ext uri="{9D8B030D-6E8A-4147-A177-3AD203B41FA5}">
                      <a16:colId xmlns:a16="http://schemas.microsoft.com/office/drawing/2014/main" val="2891919298"/>
                    </a:ext>
                  </a:extLst>
                </a:gridCol>
                <a:gridCol w="1338478">
                  <a:extLst>
                    <a:ext uri="{9D8B030D-6E8A-4147-A177-3AD203B41FA5}">
                      <a16:colId xmlns:a16="http://schemas.microsoft.com/office/drawing/2014/main" val="3482291603"/>
                    </a:ext>
                  </a:extLst>
                </a:gridCol>
                <a:gridCol w="9667443">
                  <a:extLst>
                    <a:ext uri="{9D8B030D-6E8A-4147-A177-3AD203B41FA5}">
                      <a16:colId xmlns:a16="http://schemas.microsoft.com/office/drawing/2014/main" val="3722863858"/>
                    </a:ext>
                  </a:extLst>
                </a:gridCol>
              </a:tblGrid>
              <a:tr h="1526126">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presenting with acute chest pain with known or suspected VHD, CMR imaging is reasonable as an alternative to TTE and/or TEE is nondiagnostic.</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017804"/>
                  </a:ext>
                </a:extLst>
              </a:tr>
            </a:tbl>
          </a:graphicData>
        </a:graphic>
      </p:graphicFrame>
    </p:spTree>
    <p:extLst>
      <p:ext uri="{BB962C8B-B14F-4D97-AF65-F5344CB8AC3E}">
        <p14:creationId xmlns:p14="http://schemas.microsoft.com/office/powerpoint/2010/main" val="41471938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7A1D0A-22AF-43BF-8BD8-1A7294E6C77A}"/>
              </a:ext>
            </a:extLst>
          </p:cNvPr>
          <p:cNvSpPr>
            <a:spLocks noGrp="1"/>
          </p:cNvSpPr>
          <p:nvPr>
            <p:ph type="sldNum" sz="quarter" idx="4"/>
          </p:nvPr>
        </p:nvSpPr>
        <p:spPr/>
        <p:txBody>
          <a:bodyPr/>
          <a:lstStyle/>
          <a:p>
            <a:fld id="{01CD3B2E-BC1C-6C4D-9D91-A67B950EE325}" type="slidenum">
              <a:rPr lang="en-US" smtClean="0"/>
              <a:pPr/>
              <a:t>82</a:t>
            </a:fld>
            <a:endParaRPr lang="en-US"/>
          </a:p>
        </p:txBody>
      </p:sp>
      <p:sp>
        <p:nvSpPr>
          <p:cNvPr id="7" name="Subtitle 1">
            <a:extLst>
              <a:ext uri="{FF2B5EF4-FFF2-40B4-BE49-F238E27FC236}">
                <a16:creationId xmlns:a16="http://schemas.microsoft.com/office/drawing/2014/main" id="{81CC8BAA-DA97-47A2-A2FE-F4D22E6CD724}"/>
              </a:ext>
            </a:extLst>
          </p:cNvPr>
          <p:cNvSpPr txBox="1">
            <a:spLocks/>
          </p:cNvSpPr>
          <p:nvPr/>
        </p:nvSpPr>
        <p:spPr>
          <a:xfrm>
            <a:off x="2200275" y="1066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With Suspected Noncardiac Causes</a:t>
            </a:r>
            <a:endParaRPr lang="en-US" sz="3600">
              <a:effectLst/>
              <a:latin typeface="Lub Dub Medium" panose="020B0603030403020204" pitchFamily="34" charset="0"/>
              <a:ea typeface="Times New Roman" panose="02020603050405020304" pitchFamily="18" charset="0"/>
            </a:endParaRPr>
          </a:p>
        </p:txBody>
      </p:sp>
      <p:graphicFrame>
        <p:nvGraphicFramePr>
          <p:cNvPr id="10" name="Table 9">
            <a:extLst>
              <a:ext uri="{FF2B5EF4-FFF2-40B4-BE49-F238E27FC236}">
                <a16:creationId xmlns:a16="http://schemas.microsoft.com/office/drawing/2014/main" id="{C01E511B-82D7-4CC4-A4AC-805C825DC159}"/>
              </a:ext>
            </a:extLst>
          </p:cNvPr>
          <p:cNvGraphicFramePr>
            <a:graphicFrameLocks noGrp="1"/>
          </p:cNvGraphicFramePr>
          <p:nvPr>
            <p:extLst>
              <p:ext uri="{D42A27DB-BD31-4B8C-83A1-F6EECF244321}">
                <p14:modId xmlns:p14="http://schemas.microsoft.com/office/powerpoint/2010/main" val="1923370277"/>
              </p:ext>
            </p:extLst>
          </p:nvPr>
        </p:nvGraphicFramePr>
        <p:xfrm>
          <a:off x="2571751" y="2819400"/>
          <a:ext cx="9486898" cy="3276599"/>
        </p:xfrm>
        <a:graphic>
          <a:graphicData uri="http://schemas.openxmlformats.org/drawingml/2006/table">
            <a:tbl>
              <a:tblPr bandRow="1"/>
              <a:tblGrid>
                <a:gridCol w="1110778">
                  <a:extLst>
                    <a:ext uri="{9D8B030D-6E8A-4147-A177-3AD203B41FA5}">
                      <a16:colId xmlns:a16="http://schemas.microsoft.com/office/drawing/2014/main" val="2061692807"/>
                    </a:ext>
                  </a:extLst>
                </a:gridCol>
                <a:gridCol w="1110778">
                  <a:extLst>
                    <a:ext uri="{9D8B030D-6E8A-4147-A177-3AD203B41FA5}">
                      <a16:colId xmlns:a16="http://schemas.microsoft.com/office/drawing/2014/main" val="1406945650"/>
                    </a:ext>
                  </a:extLst>
                </a:gridCol>
                <a:gridCol w="7265342">
                  <a:extLst>
                    <a:ext uri="{9D8B030D-6E8A-4147-A177-3AD203B41FA5}">
                      <a16:colId xmlns:a16="http://schemas.microsoft.com/office/drawing/2014/main" val="3996240270"/>
                    </a:ext>
                  </a:extLst>
                </a:gridCol>
              </a:tblGrid>
              <a:tr h="484905">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Suspected Noncardiac Causes</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8471310"/>
                  </a:ext>
                </a:extLst>
              </a:tr>
              <a:tr h="48490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882926"/>
                  </a:ext>
                </a:extLst>
              </a:tr>
              <a:tr h="230678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5220" marR="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C-EO</a:t>
                      </a:r>
                    </a:p>
                  </a:txBody>
                  <a:tcPr marL="5220" marR="52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Patients with acute chest pain should be evaluated for noncardiac causes if they have persistent or recurring symptoms despite a negative stress test or anatomic cardiac evaluation, or a low-risk designation by a CDP.</a:t>
                      </a:r>
                    </a:p>
                  </a:txBody>
                  <a:tcPr marL="5220" marR="52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3573364"/>
                  </a:ext>
                </a:extLst>
              </a:tr>
            </a:tbl>
          </a:graphicData>
        </a:graphic>
      </p:graphicFrame>
    </p:spTree>
    <p:extLst>
      <p:ext uri="{BB962C8B-B14F-4D97-AF65-F5344CB8AC3E}">
        <p14:creationId xmlns:p14="http://schemas.microsoft.com/office/powerpoint/2010/main" val="54143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BE64FA-08C3-45C8-B0C2-BB7A53384E6B}"/>
              </a:ext>
            </a:extLst>
          </p:cNvPr>
          <p:cNvSpPr>
            <a:spLocks noGrp="1"/>
          </p:cNvSpPr>
          <p:nvPr>
            <p:ph type="sldNum" sz="quarter" idx="4"/>
          </p:nvPr>
        </p:nvSpPr>
        <p:spPr/>
        <p:txBody>
          <a:bodyPr/>
          <a:lstStyle/>
          <a:p>
            <a:fld id="{01CD3B2E-BC1C-6C4D-9D91-A67B950EE325}" type="slidenum">
              <a:rPr lang="en-US" smtClean="0"/>
              <a:pPr/>
              <a:t>83</a:t>
            </a:fld>
            <a:endParaRPr lang="en-US"/>
          </a:p>
        </p:txBody>
      </p:sp>
      <p:sp>
        <p:nvSpPr>
          <p:cNvPr id="7" name="Subtitle 1">
            <a:extLst>
              <a:ext uri="{FF2B5EF4-FFF2-40B4-BE49-F238E27FC236}">
                <a16:creationId xmlns:a16="http://schemas.microsoft.com/office/drawing/2014/main" id="{2C3AC6BC-55E4-417D-8C4F-74D2B43B3A0E}"/>
              </a:ext>
            </a:extLst>
          </p:cNvPr>
          <p:cNvSpPr txBox="1">
            <a:spLocks/>
          </p:cNvSpPr>
          <p:nvPr/>
        </p:nvSpPr>
        <p:spPr>
          <a:xfrm>
            <a:off x="2362200" y="457200"/>
            <a:ext cx="9906000"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9. Differential Diagnosis of Noncardiac Chest Pain</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AEB56C6-CC81-4ECE-B587-D7787A1583A8}"/>
              </a:ext>
            </a:extLst>
          </p:cNvPr>
          <p:cNvGraphicFramePr>
            <a:graphicFrameLocks noGrp="1"/>
          </p:cNvGraphicFramePr>
          <p:nvPr>
            <p:extLst>
              <p:ext uri="{D42A27DB-BD31-4B8C-83A1-F6EECF244321}">
                <p14:modId xmlns:p14="http://schemas.microsoft.com/office/powerpoint/2010/main" val="2990935215"/>
              </p:ext>
            </p:extLst>
          </p:nvPr>
        </p:nvGraphicFramePr>
        <p:xfrm>
          <a:off x="3733799" y="1148510"/>
          <a:ext cx="7162799" cy="3118690"/>
        </p:xfrm>
        <a:graphic>
          <a:graphicData uri="http://schemas.openxmlformats.org/drawingml/2006/table">
            <a:tbl>
              <a:tblPr bandRow="1"/>
              <a:tblGrid>
                <a:gridCol w="1600201">
                  <a:extLst>
                    <a:ext uri="{9D8B030D-6E8A-4147-A177-3AD203B41FA5}">
                      <a16:colId xmlns:a16="http://schemas.microsoft.com/office/drawing/2014/main" val="602221831"/>
                    </a:ext>
                  </a:extLst>
                </a:gridCol>
                <a:gridCol w="5562598">
                  <a:extLst>
                    <a:ext uri="{9D8B030D-6E8A-4147-A177-3AD203B41FA5}">
                      <a16:colId xmlns:a16="http://schemas.microsoft.com/office/drawing/2014/main" val="1489580029"/>
                    </a:ext>
                  </a:extLst>
                </a:gridCol>
              </a:tblGrid>
              <a:tr h="457199">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Respiratory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90242627"/>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Pulmonary embolism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2927468"/>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Pneumothorax/hemothorax</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7335131"/>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Pneumomediastinum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44801888"/>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Pneumonia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33452977"/>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Bronchitis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22522886"/>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Pleural irritation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3674418"/>
                  </a:ext>
                </a:extLst>
              </a:tr>
              <a:tr h="380213">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Malignancy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33976455"/>
                  </a:ext>
                </a:extLst>
              </a:tr>
            </a:tbl>
          </a:graphicData>
        </a:graphic>
      </p:graphicFrame>
      <p:graphicFrame>
        <p:nvGraphicFramePr>
          <p:cNvPr id="11" name="Table 10">
            <a:extLst>
              <a:ext uri="{FF2B5EF4-FFF2-40B4-BE49-F238E27FC236}">
                <a16:creationId xmlns:a16="http://schemas.microsoft.com/office/drawing/2014/main" id="{9A06CE4C-F3B2-46A6-8DB5-382F53F5183A}"/>
              </a:ext>
            </a:extLst>
          </p:cNvPr>
          <p:cNvGraphicFramePr>
            <a:graphicFrameLocks noGrp="1"/>
          </p:cNvGraphicFramePr>
          <p:nvPr>
            <p:extLst>
              <p:ext uri="{D42A27DB-BD31-4B8C-83A1-F6EECF244321}">
                <p14:modId xmlns:p14="http://schemas.microsoft.com/office/powerpoint/2010/main" val="573072039"/>
              </p:ext>
            </p:extLst>
          </p:nvPr>
        </p:nvGraphicFramePr>
        <p:xfrm>
          <a:off x="3733799" y="4267200"/>
          <a:ext cx="7162800" cy="3210404"/>
        </p:xfrm>
        <a:graphic>
          <a:graphicData uri="http://schemas.openxmlformats.org/drawingml/2006/table">
            <a:tbl>
              <a:tblPr bandRow="1"/>
              <a:tblGrid>
                <a:gridCol w="1600201">
                  <a:extLst>
                    <a:ext uri="{9D8B030D-6E8A-4147-A177-3AD203B41FA5}">
                      <a16:colId xmlns:a16="http://schemas.microsoft.com/office/drawing/2014/main" val="100508904"/>
                    </a:ext>
                  </a:extLst>
                </a:gridCol>
                <a:gridCol w="5562599">
                  <a:extLst>
                    <a:ext uri="{9D8B030D-6E8A-4147-A177-3AD203B41FA5}">
                      <a16:colId xmlns:a16="http://schemas.microsoft.com/office/drawing/2014/main" val="4190367609"/>
                    </a:ext>
                  </a:extLst>
                </a:gridCol>
              </a:tblGrid>
              <a:tr h="457200">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Gastrointestinal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87989923"/>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Cholecystitis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66973686"/>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Pancreatitis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14410151"/>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Hiatal hernia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79699384"/>
                  </a:ext>
                </a:extLst>
              </a:tr>
              <a:tr h="47247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Gastroesophageal reflux disease/gastritis/esophagitis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12909300"/>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Peptic ulcer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2465541"/>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Esophageal spasm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10121189"/>
                  </a:ext>
                </a:extLst>
              </a:tr>
              <a:tr h="380122">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Dyspepsia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12747356"/>
                  </a:ext>
                </a:extLst>
              </a:tr>
            </a:tbl>
          </a:graphicData>
        </a:graphic>
      </p:graphicFrame>
    </p:spTree>
    <p:extLst>
      <p:ext uri="{BB962C8B-B14F-4D97-AF65-F5344CB8AC3E}">
        <p14:creationId xmlns:p14="http://schemas.microsoft.com/office/powerpoint/2010/main" val="2411203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717251-F17C-471F-80E5-C3960C7326F8}"/>
              </a:ext>
            </a:extLst>
          </p:cNvPr>
          <p:cNvSpPr>
            <a:spLocks noGrp="1"/>
          </p:cNvSpPr>
          <p:nvPr>
            <p:ph type="sldNum" sz="quarter" idx="4"/>
          </p:nvPr>
        </p:nvSpPr>
        <p:spPr/>
        <p:txBody>
          <a:bodyPr/>
          <a:lstStyle/>
          <a:p>
            <a:fld id="{01CD3B2E-BC1C-6C4D-9D91-A67B950EE325}" type="slidenum">
              <a:rPr lang="en-US" smtClean="0"/>
              <a:pPr/>
              <a:t>84</a:t>
            </a:fld>
            <a:endParaRPr lang="en-US"/>
          </a:p>
        </p:txBody>
      </p:sp>
      <p:sp>
        <p:nvSpPr>
          <p:cNvPr id="7" name="Subtitle 1">
            <a:extLst>
              <a:ext uri="{FF2B5EF4-FFF2-40B4-BE49-F238E27FC236}">
                <a16:creationId xmlns:a16="http://schemas.microsoft.com/office/drawing/2014/main" id="{0C7155C5-8940-4F2A-ABB3-11503D54E3C1}"/>
              </a:ext>
            </a:extLst>
          </p:cNvPr>
          <p:cNvSpPr txBox="1">
            <a:spLocks/>
          </p:cNvSpPr>
          <p:nvPr/>
        </p:nvSpPr>
        <p:spPr>
          <a:xfrm>
            <a:off x="2362200" y="381000"/>
            <a:ext cx="9906000"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9. Differential Diagnosis of Noncardiac Chest Pain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94CA7412-7F41-4FDD-96EF-40063168D3EE}"/>
              </a:ext>
            </a:extLst>
          </p:cNvPr>
          <p:cNvGraphicFramePr>
            <a:graphicFrameLocks noGrp="1"/>
          </p:cNvGraphicFramePr>
          <p:nvPr>
            <p:extLst>
              <p:ext uri="{D42A27DB-BD31-4B8C-83A1-F6EECF244321}">
                <p14:modId xmlns:p14="http://schemas.microsoft.com/office/powerpoint/2010/main" val="2232595337"/>
              </p:ext>
            </p:extLst>
          </p:nvPr>
        </p:nvGraphicFramePr>
        <p:xfrm>
          <a:off x="3562350" y="1524000"/>
          <a:ext cx="7505700" cy="3288348"/>
        </p:xfrm>
        <a:graphic>
          <a:graphicData uri="http://schemas.openxmlformats.org/drawingml/2006/table">
            <a:tbl>
              <a:tblPr bandRow="1"/>
              <a:tblGrid>
                <a:gridCol w="1466850">
                  <a:extLst>
                    <a:ext uri="{9D8B030D-6E8A-4147-A177-3AD203B41FA5}">
                      <a16:colId xmlns:a16="http://schemas.microsoft.com/office/drawing/2014/main" val="3083088228"/>
                    </a:ext>
                  </a:extLst>
                </a:gridCol>
                <a:gridCol w="6038850">
                  <a:extLst>
                    <a:ext uri="{9D8B030D-6E8A-4147-A177-3AD203B41FA5}">
                      <a16:colId xmlns:a16="http://schemas.microsoft.com/office/drawing/2014/main" val="2148300560"/>
                    </a:ext>
                  </a:extLst>
                </a:gridCol>
              </a:tblGrid>
              <a:tr h="45720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Chest wall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41727022"/>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Costochondritis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41267080"/>
                  </a:ext>
                </a:extLst>
              </a:tr>
              <a:tr h="475001">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Chest wall trauma or inflammation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04181870"/>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Herpes zoster (shingles)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32607569"/>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Cervical radiculopathy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83389570"/>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Breast disease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13081542"/>
                  </a:ext>
                </a:extLst>
              </a:tr>
              <a:tr h="37195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Rib fracture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8246888"/>
                  </a:ext>
                </a:extLst>
              </a:tr>
              <a:tr h="496387">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Musculoskeletal injury/spasm</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19448486"/>
                  </a:ext>
                </a:extLst>
              </a:tr>
            </a:tbl>
          </a:graphicData>
        </a:graphic>
      </p:graphicFrame>
      <p:graphicFrame>
        <p:nvGraphicFramePr>
          <p:cNvPr id="9" name="Table 8">
            <a:extLst>
              <a:ext uri="{FF2B5EF4-FFF2-40B4-BE49-F238E27FC236}">
                <a16:creationId xmlns:a16="http://schemas.microsoft.com/office/drawing/2014/main" id="{9CE966CC-337F-4CAD-9A86-64944269D074}"/>
              </a:ext>
            </a:extLst>
          </p:cNvPr>
          <p:cNvGraphicFramePr>
            <a:graphicFrameLocks noGrp="1"/>
          </p:cNvGraphicFramePr>
          <p:nvPr>
            <p:extLst>
              <p:ext uri="{D42A27DB-BD31-4B8C-83A1-F6EECF244321}">
                <p14:modId xmlns:p14="http://schemas.microsoft.com/office/powerpoint/2010/main" val="948258467"/>
              </p:ext>
            </p:extLst>
          </p:nvPr>
        </p:nvGraphicFramePr>
        <p:xfrm>
          <a:off x="3562350" y="4812348"/>
          <a:ext cx="7505700" cy="2445952"/>
        </p:xfrm>
        <a:graphic>
          <a:graphicData uri="http://schemas.openxmlformats.org/drawingml/2006/table">
            <a:tbl>
              <a:tblPr bandRow="1"/>
              <a:tblGrid>
                <a:gridCol w="1466850">
                  <a:extLst>
                    <a:ext uri="{9D8B030D-6E8A-4147-A177-3AD203B41FA5}">
                      <a16:colId xmlns:a16="http://schemas.microsoft.com/office/drawing/2014/main" val="2436670867"/>
                    </a:ext>
                  </a:extLst>
                </a:gridCol>
                <a:gridCol w="6038850">
                  <a:extLst>
                    <a:ext uri="{9D8B030D-6E8A-4147-A177-3AD203B41FA5}">
                      <a16:colId xmlns:a16="http://schemas.microsoft.com/office/drawing/2014/main" val="1759740624"/>
                    </a:ext>
                  </a:extLst>
                </a:gridCol>
              </a:tblGrid>
              <a:tr h="357568">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Psychological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85389695"/>
                  </a:ext>
                </a:extLst>
              </a:tr>
              <a:tr h="371899">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Panic disorder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08372357"/>
                  </a:ext>
                </a:extLst>
              </a:tr>
              <a:tr h="371899">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Anxiety</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36972007"/>
                  </a:ext>
                </a:extLst>
              </a:tr>
              <a:tr h="489695">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Clinical depression</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18931640"/>
                  </a:ext>
                </a:extLst>
              </a:tr>
              <a:tr h="478356">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Somatization disorder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17400342"/>
                  </a:ext>
                </a:extLst>
              </a:tr>
              <a:tr h="371899">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Hypochondria</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60676113"/>
                  </a:ext>
                </a:extLst>
              </a:tr>
            </a:tbl>
          </a:graphicData>
        </a:graphic>
      </p:graphicFrame>
    </p:spTree>
    <p:extLst>
      <p:ext uri="{BB962C8B-B14F-4D97-AF65-F5344CB8AC3E}">
        <p14:creationId xmlns:p14="http://schemas.microsoft.com/office/powerpoint/2010/main" val="14678178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910964-C8F7-44B3-9877-31342232BBED}"/>
              </a:ext>
            </a:extLst>
          </p:cNvPr>
          <p:cNvSpPr>
            <a:spLocks noGrp="1"/>
          </p:cNvSpPr>
          <p:nvPr>
            <p:ph type="sldNum" sz="quarter" idx="4"/>
          </p:nvPr>
        </p:nvSpPr>
        <p:spPr/>
        <p:txBody>
          <a:bodyPr/>
          <a:lstStyle/>
          <a:p>
            <a:fld id="{01CD3B2E-BC1C-6C4D-9D91-A67B950EE325}" type="slidenum">
              <a:rPr lang="en-US" smtClean="0"/>
              <a:pPr/>
              <a:t>85</a:t>
            </a:fld>
            <a:endParaRPr lang="en-US"/>
          </a:p>
        </p:txBody>
      </p:sp>
      <p:sp>
        <p:nvSpPr>
          <p:cNvPr id="7" name="Subtitle 1">
            <a:extLst>
              <a:ext uri="{FF2B5EF4-FFF2-40B4-BE49-F238E27FC236}">
                <a16:creationId xmlns:a16="http://schemas.microsoft.com/office/drawing/2014/main" id="{0C15EB1D-5411-4690-B4F7-FBF4F2634E41}"/>
              </a:ext>
            </a:extLst>
          </p:cNvPr>
          <p:cNvSpPr txBox="1">
            <a:spLocks/>
          </p:cNvSpPr>
          <p:nvPr/>
        </p:nvSpPr>
        <p:spPr>
          <a:xfrm>
            <a:off x="2362199" y="990600"/>
            <a:ext cx="9906000" cy="9595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Table 9. Differential Diagnosis of Noncardiac Chest Pain (con’t.)</a:t>
            </a:r>
            <a:endParaRPr lang="en-US" sz="28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5A805E70-3C6C-4E7D-9B1A-3DD2D4B7C2B4}"/>
              </a:ext>
            </a:extLst>
          </p:cNvPr>
          <p:cNvGraphicFramePr>
            <a:graphicFrameLocks noGrp="1"/>
          </p:cNvGraphicFramePr>
          <p:nvPr>
            <p:extLst>
              <p:ext uri="{D42A27DB-BD31-4B8C-83A1-F6EECF244321}">
                <p14:modId xmlns:p14="http://schemas.microsoft.com/office/powerpoint/2010/main" val="2952783579"/>
              </p:ext>
            </p:extLst>
          </p:nvPr>
        </p:nvGraphicFramePr>
        <p:xfrm>
          <a:off x="3314699" y="2484882"/>
          <a:ext cx="8001001" cy="3259836"/>
        </p:xfrm>
        <a:graphic>
          <a:graphicData uri="http://schemas.openxmlformats.org/drawingml/2006/table">
            <a:tbl>
              <a:tblPr bandRow="1"/>
              <a:tblGrid>
                <a:gridCol w="1833563">
                  <a:extLst>
                    <a:ext uri="{9D8B030D-6E8A-4147-A177-3AD203B41FA5}">
                      <a16:colId xmlns:a16="http://schemas.microsoft.com/office/drawing/2014/main" val="994480007"/>
                    </a:ext>
                  </a:extLst>
                </a:gridCol>
                <a:gridCol w="6167438">
                  <a:extLst>
                    <a:ext uri="{9D8B030D-6E8A-4147-A177-3AD203B41FA5}">
                      <a16:colId xmlns:a16="http://schemas.microsoft.com/office/drawing/2014/main" val="2985233986"/>
                    </a:ext>
                  </a:extLst>
                </a:gridCol>
              </a:tblGrid>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Other</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16235131"/>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Hyperventilation syndrome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072336253"/>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Carbon monoxide poisoning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28925069"/>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Sarcoidosis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14019937"/>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Lead poisoning</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89249192"/>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Prolapsed intervertebral disc</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50772349"/>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Thoracic outlet syndrome</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76914092"/>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Adverse effect of certain medications (e.g., 5-fluorouracil)</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57860442"/>
                  </a:ext>
                </a:extLst>
              </a:tr>
              <a:tr h="0">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228600" marR="0">
                        <a:lnSpc>
                          <a:spcPct val="150000"/>
                        </a:lnSpc>
                        <a:spcBef>
                          <a:spcPts val="500"/>
                        </a:spcBef>
                        <a:spcAft>
                          <a:spcPts val="5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Sickle cell crisis</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69692157"/>
                  </a:ext>
                </a:extLst>
              </a:tr>
            </a:tbl>
          </a:graphicData>
        </a:graphic>
      </p:graphicFrame>
    </p:spTree>
    <p:extLst>
      <p:ext uri="{BB962C8B-B14F-4D97-AF65-F5344CB8AC3E}">
        <p14:creationId xmlns:p14="http://schemas.microsoft.com/office/powerpoint/2010/main" val="33497265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8D1473-39E8-4518-8E54-E6E37C7AFBA3}"/>
              </a:ext>
            </a:extLst>
          </p:cNvPr>
          <p:cNvSpPr>
            <a:spLocks noGrp="1"/>
          </p:cNvSpPr>
          <p:nvPr>
            <p:ph type="sldNum" sz="quarter" idx="4"/>
          </p:nvPr>
        </p:nvSpPr>
        <p:spPr/>
        <p:txBody>
          <a:bodyPr/>
          <a:lstStyle/>
          <a:p>
            <a:fld id="{01CD3B2E-BC1C-6C4D-9D91-A67B950EE325}" type="slidenum">
              <a:rPr lang="en-US" smtClean="0"/>
              <a:pPr/>
              <a:t>86</a:t>
            </a:fld>
            <a:endParaRPr lang="en-US"/>
          </a:p>
        </p:txBody>
      </p:sp>
      <p:sp>
        <p:nvSpPr>
          <p:cNvPr id="5" name="Subtitle 1">
            <a:extLst>
              <a:ext uri="{FF2B5EF4-FFF2-40B4-BE49-F238E27FC236}">
                <a16:creationId xmlns:a16="http://schemas.microsoft.com/office/drawing/2014/main" id="{39793A04-704A-4645-BC32-7307BB9CA220}"/>
              </a:ext>
            </a:extLst>
          </p:cNvPr>
          <p:cNvSpPr txBox="1">
            <a:spLocks/>
          </p:cNvSpPr>
          <p:nvPr/>
        </p:nvSpPr>
        <p:spPr>
          <a:xfrm>
            <a:off x="2200274" y="1219199"/>
            <a:ext cx="10229850" cy="11767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dirty="0">
                <a:effectLst/>
                <a:latin typeface="Lub Dub Medium" panose="020B0603030403020204" pitchFamily="34" charset="0"/>
                <a:ea typeface="Times New Roman" panose="02020603050405020304" pitchFamily="18" charset="0"/>
              </a:rPr>
              <a:t>Evaluation of Acute Chest Pain With Suspected Gastrointestinal Syndromes</a:t>
            </a:r>
            <a:endParaRPr lang="en-US" sz="3600" dirty="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B3CACB96-A3B8-414C-BAF7-B539E88D0DF1}"/>
              </a:ext>
            </a:extLst>
          </p:cNvPr>
          <p:cNvGraphicFramePr>
            <a:graphicFrameLocks noGrp="1"/>
          </p:cNvGraphicFramePr>
          <p:nvPr>
            <p:extLst>
              <p:ext uri="{D42A27DB-BD31-4B8C-83A1-F6EECF244321}">
                <p14:modId xmlns:p14="http://schemas.microsoft.com/office/powerpoint/2010/main" val="3176148522"/>
              </p:ext>
            </p:extLst>
          </p:nvPr>
        </p:nvGraphicFramePr>
        <p:xfrm>
          <a:off x="2283690" y="3086100"/>
          <a:ext cx="10063019" cy="2819401"/>
        </p:xfrm>
        <a:graphic>
          <a:graphicData uri="http://schemas.openxmlformats.org/drawingml/2006/table">
            <a:tbl>
              <a:tblPr bandRow="1"/>
              <a:tblGrid>
                <a:gridCol w="1264262">
                  <a:extLst>
                    <a:ext uri="{9D8B030D-6E8A-4147-A177-3AD203B41FA5}">
                      <a16:colId xmlns:a16="http://schemas.microsoft.com/office/drawing/2014/main" val="1231477513"/>
                    </a:ext>
                  </a:extLst>
                </a:gridCol>
                <a:gridCol w="1270647">
                  <a:extLst>
                    <a:ext uri="{9D8B030D-6E8A-4147-A177-3AD203B41FA5}">
                      <a16:colId xmlns:a16="http://schemas.microsoft.com/office/drawing/2014/main" val="2486661924"/>
                    </a:ext>
                  </a:extLst>
                </a:gridCol>
                <a:gridCol w="7528110">
                  <a:extLst>
                    <a:ext uri="{9D8B030D-6E8A-4147-A177-3AD203B41FA5}">
                      <a16:colId xmlns:a16="http://schemas.microsoft.com/office/drawing/2014/main" val="4236488851"/>
                    </a:ext>
                  </a:extLst>
                </a:gridCol>
              </a:tblGrid>
              <a:tr h="526070">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Suspected Gastrointestinal Syndromes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7335128"/>
                  </a:ext>
                </a:extLst>
              </a:tr>
              <a:tr h="52607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473241"/>
                  </a:ext>
                </a:extLst>
              </a:tr>
              <a:tr h="176726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recurrent acute chest pain without evidence of a cardiac or pulmonary cause, evaluation for gastrointestinal causes is reasonable.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4372311"/>
                  </a:ext>
                </a:extLst>
              </a:tr>
            </a:tbl>
          </a:graphicData>
        </a:graphic>
      </p:graphicFrame>
    </p:spTree>
    <p:extLst>
      <p:ext uri="{BB962C8B-B14F-4D97-AF65-F5344CB8AC3E}">
        <p14:creationId xmlns:p14="http://schemas.microsoft.com/office/powerpoint/2010/main" val="16948126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70B93E-7017-4332-974C-4BF9357E2678}"/>
              </a:ext>
            </a:extLst>
          </p:cNvPr>
          <p:cNvSpPr>
            <a:spLocks noGrp="1"/>
          </p:cNvSpPr>
          <p:nvPr>
            <p:ph type="sldNum" sz="quarter" idx="4"/>
          </p:nvPr>
        </p:nvSpPr>
        <p:spPr/>
        <p:txBody>
          <a:bodyPr/>
          <a:lstStyle/>
          <a:p>
            <a:fld id="{01CD3B2E-BC1C-6C4D-9D91-A67B950EE325}" type="slidenum">
              <a:rPr lang="en-US" smtClean="0"/>
              <a:pPr/>
              <a:t>87</a:t>
            </a:fld>
            <a:endParaRPr lang="en-US"/>
          </a:p>
        </p:txBody>
      </p:sp>
      <p:sp>
        <p:nvSpPr>
          <p:cNvPr id="7" name="Subtitle 1">
            <a:extLst>
              <a:ext uri="{FF2B5EF4-FFF2-40B4-BE49-F238E27FC236}">
                <a16:creationId xmlns:a16="http://schemas.microsoft.com/office/drawing/2014/main" id="{284E2EE1-D189-48D5-A243-2957909C09FB}"/>
              </a:ext>
            </a:extLst>
          </p:cNvPr>
          <p:cNvSpPr txBox="1">
            <a:spLocks/>
          </p:cNvSpPr>
          <p:nvPr/>
        </p:nvSpPr>
        <p:spPr>
          <a:xfrm>
            <a:off x="2200275" y="533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With Suspected Anxiety and Other Psychosomatic Considerations</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146D1D1D-0291-490D-97C3-C2DB99EC3011}"/>
              </a:ext>
            </a:extLst>
          </p:cNvPr>
          <p:cNvGraphicFramePr>
            <a:graphicFrameLocks noGrp="1"/>
          </p:cNvGraphicFramePr>
          <p:nvPr>
            <p:extLst>
              <p:ext uri="{D42A27DB-BD31-4B8C-83A1-F6EECF244321}">
                <p14:modId xmlns:p14="http://schemas.microsoft.com/office/powerpoint/2010/main" val="230703240"/>
              </p:ext>
            </p:extLst>
          </p:nvPr>
        </p:nvGraphicFramePr>
        <p:xfrm>
          <a:off x="1952625" y="2590800"/>
          <a:ext cx="10725150" cy="4612510"/>
        </p:xfrm>
        <a:graphic>
          <a:graphicData uri="http://schemas.openxmlformats.org/drawingml/2006/table">
            <a:tbl>
              <a:tblPr bandRow="1"/>
              <a:tblGrid>
                <a:gridCol w="1102913">
                  <a:extLst>
                    <a:ext uri="{9D8B030D-6E8A-4147-A177-3AD203B41FA5}">
                      <a16:colId xmlns:a16="http://schemas.microsoft.com/office/drawing/2014/main" val="4219464325"/>
                    </a:ext>
                  </a:extLst>
                </a:gridCol>
                <a:gridCol w="1102913">
                  <a:extLst>
                    <a:ext uri="{9D8B030D-6E8A-4147-A177-3AD203B41FA5}">
                      <a16:colId xmlns:a16="http://schemas.microsoft.com/office/drawing/2014/main" val="6329924"/>
                    </a:ext>
                  </a:extLst>
                </a:gridCol>
                <a:gridCol w="8519324">
                  <a:extLst>
                    <a:ext uri="{9D8B030D-6E8A-4147-A177-3AD203B41FA5}">
                      <a16:colId xmlns:a16="http://schemas.microsoft.com/office/drawing/2014/main" val="2302599539"/>
                    </a:ext>
                  </a:extLst>
                </a:gridCol>
              </a:tblGrid>
              <a:tr h="1521844">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 for Evaluation of Acute Chest Pain With Suspected Anxiety and Other Psychosomatic Considerations</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 are summarized in Online Data Supplement 25.</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13534889"/>
                  </a:ext>
                </a:extLst>
              </a:tr>
              <a:tr h="580025">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0258933"/>
                  </a:ext>
                </a:extLst>
              </a:tr>
              <a:tr h="2470131">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7318" marR="673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recurrent, similar presentations for acute chest pain with no evidence of a physiological cause on prior diagnostic evaluation including a negative workup for myocardial ischemia, referral to a cognitive-behavioral therapist is reasonable.</a:t>
                      </a:r>
                    </a:p>
                  </a:txBody>
                  <a:tcPr marL="67318" marR="6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902279"/>
                  </a:ext>
                </a:extLst>
              </a:tr>
            </a:tbl>
          </a:graphicData>
        </a:graphic>
      </p:graphicFrame>
    </p:spTree>
    <p:extLst>
      <p:ext uri="{BB962C8B-B14F-4D97-AF65-F5344CB8AC3E}">
        <p14:creationId xmlns:p14="http://schemas.microsoft.com/office/powerpoint/2010/main" val="18765033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960768-3057-417B-9AD7-EC32CD506BFF}"/>
              </a:ext>
            </a:extLst>
          </p:cNvPr>
          <p:cNvSpPr>
            <a:spLocks noGrp="1"/>
          </p:cNvSpPr>
          <p:nvPr>
            <p:ph type="sldNum" sz="quarter" idx="4"/>
          </p:nvPr>
        </p:nvSpPr>
        <p:spPr/>
        <p:txBody>
          <a:bodyPr/>
          <a:lstStyle/>
          <a:p>
            <a:fld id="{01CD3B2E-BC1C-6C4D-9D91-A67B950EE325}" type="slidenum">
              <a:rPr lang="en-US" smtClean="0"/>
              <a:pPr/>
              <a:t>88</a:t>
            </a:fld>
            <a:endParaRPr lang="en-US"/>
          </a:p>
        </p:txBody>
      </p:sp>
      <p:sp>
        <p:nvSpPr>
          <p:cNvPr id="5" name="Subtitle 1">
            <a:extLst>
              <a:ext uri="{FF2B5EF4-FFF2-40B4-BE49-F238E27FC236}">
                <a16:creationId xmlns:a16="http://schemas.microsoft.com/office/drawing/2014/main" id="{6FE5C3E1-4679-4CCD-921B-53D307D20577}"/>
              </a:ext>
            </a:extLst>
          </p:cNvPr>
          <p:cNvSpPr txBox="1">
            <a:spLocks/>
          </p:cNvSpPr>
          <p:nvPr/>
        </p:nvSpPr>
        <p:spPr>
          <a:xfrm>
            <a:off x="2200274" y="1004034"/>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Evaluation of Acute Chest Pain in Patients With Sickle Cell Disease</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DE293157-613F-4D4A-B4EF-D3F4F96E14CA}"/>
              </a:ext>
            </a:extLst>
          </p:cNvPr>
          <p:cNvGraphicFramePr>
            <a:graphicFrameLocks noGrp="1"/>
          </p:cNvGraphicFramePr>
          <p:nvPr>
            <p:extLst>
              <p:ext uri="{D42A27DB-BD31-4B8C-83A1-F6EECF244321}">
                <p14:modId xmlns:p14="http://schemas.microsoft.com/office/powerpoint/2010/main" val="692890853"/>
              </p:ext>
            </p:extLst>
          </p:nvPr>
        </p:nvGraphicFramePr>
        <p:xfrm>
          <a:off x="2097135" y="2590800"/>
          <a:ext cx="10436127" cy="4570598"/>
        </p:xfrm>
        <a:graphic>
          <a:graphicData uri="http://schemas.openxmlformats.org/drawingml/2006/table">
            <a:tbl>
              <a:tblPr firstRow="1" firstCol="1" bandRow="1"/>
              <a:tblGrid>
                <a:gridCol w="1388005">
                  <a:extLst>
                    <a:ext uri="{9D8B030D-6E8A-4147-A177-3AD203B41FA5}">
                      <a16:colId xmlns:a16="http://schemas.microsoft.com/office/drawing/2014/main" val="2957313897"/>
                    </a:ext>
                  </a:extLst>
                </a:gridCol>
                <a:gridCol w="1022741">
                  <a:extLst>
                    <a:ext uri="{9D8B030D-6E8A-4147-A177-3AD203B41FA5}">
                      <a16:colId xmlns:a16="http://schemas.microsoft.com/office/drawing/2014/main" val="3964635804"/>
                    </a:ext>
                  </a:extLst>
                </a:gridCol>
                <a:gridCol w="8025381">
                  <a:extLst>
                    <a:ext uri="{9D8B030D-6E8A-4147-A177-3AD203B41FA5}">
                      <a16:colId xmlns:a16="http://schemas.microsoft.com/office/drawing/2014/main" val="2020110069"/>
                    </a:ext>
                  </a:extLst>
                </a:gridCol>
              </a:tblGrid>
              <a:tr h="114004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Evaluation of Acute Chest Pain in Patients With Sickle Cell Disease</a:t>
                      </a:r>
                    </a:p>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 26.</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42147109"/>
                  </a:ext>
                </a:extLst>
              </a:tr>
              <a:tr h="52303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474823"/>
                  </a:ext>
                </a:extLst>
              </a:tr>
              <a:tr h="14715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sickle cell disease who report acute chest pain, emergency transfer by EMS to an acute care setting is recommended.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823790"/>
                  </a:ext>
                </a:extLst>
              </a:tr>
              <a:tr h="52303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patients with sickle cell disease who report acute chest pain, ACS should be excluded.</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1707915"/>
                  </a:ext>
                </a:extLst>
              </a:tr>
            </a:tbl>
          </a:graphicData>
        </a:graphic>
      </p:graphicFrame>
    </p:spTree>
    <p:extLst>
      <p:ext uri="{BB962C8B-B14F-4D97-AF65-F5344CB8AC3E}">
        <p14:creationId xmlns:p14="http://schemas.microsoft.com/office/powerpoint/2010/main" val="32666614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2DAE2E-8F1A-41A5-8E91-7344ADFEF4F9}"/>
              </a:ext>
            </a:extLst>
          </p:cNvPr>
          <p:cNvSpPr>
            <a:spLocks noGrp="1"/>
          </p:cNvSpPr>
          <p:nvPr>
            <p:ph type="sldNum" sz="quarter" idx="4"/>
          </p:nvPr>
        </p:nvSpPr>
        <p:spPr/>
        <p:txBody>
          <a:bodyPr/>
          <a:lstStyle/>
          <a:p>
            <a:fld id="{01CD3B2E-BC1C-6C4D-9D91-A67B950EE325}" type="slidenum">
              <a:rPr lang="en-US" smtClean="0"/>
              <a:pPr/>
              <a:t>89</a:t>
            </a:fld>
            <a:endParaRPr lang="en-US"/>
          </a:p>
        </p:txBody>
      </p:sp>
      <p:sp>
        <p:nvSpPr>
          <p:cNvPr id="6" name="TextBox 5">
            <a:extLst>
              <a:ext uri="{FF2B5EF4-FFF2-40B4-BE49-F238E27FC236}">
                <a16:creationId xmlns:a16="http://schemas.microsoft.com/office/drawing/2014/main" id="{5C9EB142-BA3C-4795-8BBD-C89FE1A10E10}"/>
              </a:ext>
            </a:extLst>
          </p:cNvPr>
          <p:cNvSpPr txBox="1"/>
          <p:nvPr/>
        </p:nvSpPr>
        <p:spPr>
          <a:xfrm>
            <a:off x="3657600" y="3329970"/>
            <a:ext cx="7315200" cy="1569660"/>
          </a:xfrm>
          <a:prstGeom prst="rect">
            <a:avLst/>
          </a:prstGeom>
          <a:noFill/>
        </p:spPr>
        <p:txBody>
          <a:bodyPr wrap="square">
            <a:spAutoFit/>
          </a:bodyPr>
          <a:lstStyle/>
          <a:p>
            <a:pPr algn="ctr"/>
            <a:r>
              <a:rPr lang="en-US" sz="4800" b="1">
                <a:latin typeface="Lub Dub Medium" panose="020B0603030403020204" pitchFamily="34" charset="0"/>
              </a:rPr>
              <a:t>Evaluation of Patients With Stable Chest Pain</a:t>
            </a:r>
          </a:p>
        </p:txBody>
      </p:sp>
    </p:spTree>
    <p:extLst>
      <p:ext uri="{BB962C8B-B14F-4D97-AF65-F5344CB8AC3E}">
        <p14:creationId xmlns:p14="http://schemas.microsoft.com/office/powerpoint/2010/main" val="3705861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1111617-783E-4509-98FD-FC5AB18955AE}"/>
              </a:ext>
            </a:extLst>
          </p:cNvPr>
          <p:cNvSpPr>
            <a:spLocks noGrp="1"/>
          </p:cNvSpPr>
          <p:nvPr>
            <p:ph type="body" sz="quarter" idx="10"/>
          </p:nvPr>
        </p:nvSpPr>
        <p:spPr>
          <a:xfrm>
            <a:off x="690349" y="2743200"/>
            <a:ext cx="13258800" cy="3160863"/>
          </a:xfrm>
        </p:spPr>
        <p:txBody>
          <a:bodyPr/>
          <a:lstStyle/>
          <a:p>
            <a:pPr marL="0" indent="0">
              <a:buNone/>
            </a:pPr>
            <a:r>
              <a:rPr lang="en-US" sz="3200" dirty="0"/>
              <a:t>5. </a:t>
            </a:r>
            <a:r>
              <a:rPr lang="en-US" sz="3200" b="1" dirty="0"/>
              <a:t>Testing Not Needed Routinely for Low-Risk Patients. </a:t>
            </a:r>
            <a:r>
              <a:rPr lang="en-US" sz="3200" dirty="0"/>
              <a:t>For patients with acute or stable chest pain determined to be low risk, urgent diagnostic testing for suspected coronary artery disease is not needed.</a:t>
            </a:r>
          </a:p>
        </p:txBody>
      </p:sp>
      <p:sp>
        <p:nvSpPr>
          <p:cNvPr id="5" name="Title 4">
            <a:extLst>
              <a:ext uri="{FF2B5EF4-FFF2-40B4-BE49-F238E27FC236}">
                <a16:creationId xmlns:a16="http://schemas.microsoft.com/office/drawing/2014/main" id="{BA7E3B9B-BC00-4D5C-B44D-0EE1ADB5F5E6}"/>
              </a:ext>
            </a:extLst>
          </p:cNvPr>
          <p:cNvSpPr>
            <a:spLocks noGrp="1"/>
          </p:cNvSpPr>
          <p:nvPr>
            <p:ph type="ctrTitle"/>
          </p:nvPr>
        </p:nvSpPr>
        <p:spPr>
          <a:xfrm>
            <a:off x="609600" y="1752600"/>
            <a:ext cx="12877800" cy="572938"/>
          </a:xfrm>
        </p:spPr>
        <p:txBody>
          <a:bodyPr/>
          <a:lstStyle/>
          <a:p>
            <a:pPr algn="ctr"/>
            <a:r>
              <a:rPr lang="en-US" sz="3600">
                <a:latin typeface="Lub Dub Medium" panose="020B0603030403020204" pitchFamily="34" charset="0"/>
              </a:rPr>
              <a:t>Top 10 Take Home Messages </a:t>
            </a:r>
            <a:br>
              <a:rPr lang="en-US" sz="3600">
                <a:latin typeface="Lub Dub Medium" panose="020B0603030403020204" pitchFamily="34" charset="0"/>
              </a:rPr>
            </a:br>
            <a:endParaRPr lang="en-US" sz="360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62B5FDAE-F605-4CB0-B21E-CFC807ED877B}"/>
              </a:ext>
            </a:extLst>
          </p:cNvPr>
          <p:cNvSpPr>
            <a:spLocks noGrp="1"/>
          </p:cNvSpPr>
          <p:nvPr>
            <p:ph type="sldNum" sz="quarter" idx="4"/>
          </p:nvPr>
        </p:nvSpPr>
        <p:spPr/>
        <p:txBody>
          <a:bodyPr/>
          <a:lstStyle/>
          <a:p>
            <a:fld id="{01CD3B2E-BC1C-6C4D-9D91-A67B950EE325}" type="slidenum">
              <a:rPr lang="en-US" smtClean="0"/>
              <a:pPr/>
              <a:t>9</a:t>
            </a:fld>
            <a:endParaRPr lang="en-US"/>
          </a:p>
        </p:txBody>
      </p:sp>
    </p:spTree>
    <p:extLst>
      <p:ext uri="{BB962C8B-B14F-4D97-AF65-F5344CB8AC3E}">
        <p14:creationId xmlns:p14="http://schemas.microsoft.com/office/powerpoint/2010/main" val="19276857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A052DB-9599-47FB-8B2B-AACF95DFC911}"/>
              </a:ext>
            </a:extLst>
          </p:cNvPr>
          <p:cNvSpPr>
            <a:spLocks noGrp="1"/>
          </p:cNvSpPr>
          <p:nvPr>
            <p:ph type="sldNum" sz="quarter" idx="4"/>
          </p:nvPr>
        </p:nvSpPr>
        <p:spPr/>
        <p:txBody>
          <a:bodyPr/>
          <a:lstStyle/>
          <a:p>
            <a:fld id="{01CD3B2E-BC1C-6C4D-9D91-A67B950EE325}" type="slidenum">
              <a:rPr lang="en-US" smtClean="0"/>
              <a:pPr/>
              <a:t>90</a:t>
            </a:fld>
            <a:endParaRPr lang="en-US"/>
          </a:p>
        </p:txBody>
      </p:sp>
      <p:sp>
        <p:nvSpPr>
          <p:cNvPr id="7" name="Subtitle 1">
            <a:extLst>
              <a:ext uri="{FF2B5EF4-FFF2-40B4-BE49-F238E27FC236}">
                <a16:creationId xmlns:a16="http://schemas.microsoft.com/office/drawing/2014/main" id="{BA1CF359-5BFA-4705-95C6-2A18DBB05C91}"/>
              </a:ext>
            </a:extLst>
          </p:cNvPr>
          <p:cNvSpPr txBox="1">
            <a:spLocks/>
          </p:cNvSpPr>
          <p:nvPr/>
        </p:nvSpPr>
        <p:spPr>
          <a:xfrm>
            <a:off x="266700" y="1600200"/>
            <a:ext cx="5562600" cy="19050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11. Pretest Probabilities of Obstructive CAD in Symptomatic Patients According to Age, Sex, and Symptoms.</a:t>
            </a:r>
            <a:endParaRPr lang="en-US" sz="2800">
              <a:effectLst/>
              <a:latin typeface="Lub Dub Medium" panose="020B0603030403020204" pitchFamily="34" charset="0"/>
              <a:ea typeface="Times New Roman" panose="02020603050405020304" pitchFamily="18" charset="0"/>
            </a:endParaRPr>
          </a:p>
        </p:txBody>
      </p:sp>
      <p:pic>
        <p:nvPicPr>
          <p:cNvPr id="8" name="Picture 7" descr="Graphical user interface, text&#10;&#10;Description automatically generated">
            <a:extLst>
              <a:ext uri="{FF2B5EF4-FFF2-40B4-BE49-F238E27FC236}">
                <a16:creationId xmlns:a16="http://schemas.microsoft.com/office/drawing/2014/main" id="{E24E8E01-F81F-46F2-A713-0ACA387EB0C2}"/>
              </a:ext>
            </a:extLst>
          </p:cNvPr>
          <p:cNvPicPr/>
          <p:nvPr/>
        </p:nvPicPr>
        <p:blipFill rotWithShape="1">
          <a:blip r:embed="rId2" cstate="print">
            <a:extLst>
              <a:ext uri="{28A0092B-C50C-407E-A947-70E740481C1C}">
                <a14:useLocalDpi xmlns:a14="http://schemas.microsoft.com/office/drawing/2010/main" val="0"/>
              </a:ext>
            </a:extLst>
          </a:blip>
          <a:srcRect l="15387" t="7200" r="20734" b="4347"/>
          <a:stretch/>
        </p:blipFill>
        <p:spPr bwMode="auto">
          <a:xfrm>
            <a:off x="6662057" y="130629"/>
            <a:ext cx="5638800" cy="7305675"/>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260826F-0E63-4DB1-8316-8F3B043A4296}"/>
              </a:ext>
            </a:extLst>
          </p:cNvPr>
          <p:cNvSpPr txBox="1"/>
          <p:nvPr/>
        </p:nvSpPr>
        <p:spPr>
          <a:xfrm>
            <a:off x="457200" y="4419600"/>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
        <p:nvSpPr>
          <p:cNvPr id="10" name="TextBox 9">
            <a:extLst>
              <a:ext uri="{FF2B5EF4-FFF2-40B4-BE49-F238E27FC236}">
                <a16:creationId xmlns:a16="http://schemas.microsoft.com/office/drawing/2014/main" id="{25A29ED6-8CAC-46F4-AC5B-433B8EC67DA9}"/>
              </a:ext>
            </a:extLst>
          </p:cNvPr>
          <p:cNvSpPr txBox="1"/>
          <p:nvPr/>
        </p:nvSpPr>
        <p:spPr>
          <a:xfrm>
            <a:off x="457200" y="6468677"/>
            <a:ext cx="2974694" cy="830997"/>
          </a:xfrm>
          <a:prstGeom prst="rect">
            <a:avLst/>
          </a:prstGeom>
          <a:noFill/>
        </p:spPr>
        <p:txBody>
          <a:bodyPr wrap="square">
            <a:spAutoFit/>
          </a:bodyPr>
          <a:lstStyle/>
          <a:p>
            <a:r>
              <a:rPr lang="en-US" sz="1600" dirty="0">
                <a:latin typeface="Lub Dub Medium" panose="020B0603030403020204" pitchFamily="34" charset="0"/>
              </a:rPr>
              <a:t>CAC indicates coronary artery calcium; and CAD, coronary artery disease.</a:t>
            </a:r>
          </a:p>
        </p:txBody>
      </p:sp>
    </p:spTree>
    <p:extLst>
      <p:ext uri="{BB962C8B-B14F-4D97-AF65-F5344CB8AC3E}">
        <p14:creationId xmlns:p14="http://schemas.microsoft.com/office/powerpoint/2010/main" val="39434810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F64B8D-9975-4B24-8D2E-7B41CD362CAD}"/>
              </a:ext>
            </a:extLst>
          </p:cNvPr>
          <p:cNvSpPr>
            <a:spLocks noGrp="1"/>
          </p:cNvSpPr>
          <p:nvPr>
            <p:ph type="sldNum" sz="quarter" idx="4"/>
          </p:nvPr>
        </p:nvSpPr>
        <p:spPr/>
        <p:txBody>
          <a:bodyPr/>
          <a:lstStyle/>
          <a:p>
            <a:fld id="{01CD3B2E-BC1C-6C4D-9D91-A67B950EE325}" type="slidenum">
              <a:rPr lang="en-US" smtClean="0"/>
              <a:pPr/>
              <a:t>91</a:t>
            </a:fld>
            <a:endParaRPr lang="en-US"/>
          </a:p>
        </p:txBody>
      </p:sp>
      <p:sp>
        <p:nvSpPr>
          <p:cNvPr id="5" name="Subtitle 1">
            <a:extLst>
              <a:ext uri="{FF2B5EF4-FFF2-40B4-BE49-F238E27FC236}">
                <a16:creationId xmlns:a16="http://schemas.microsoft.com/office/drawing/2014/main" id="{2E4710AF-6295-4C4B-9EAF-179EE37DA9E2}"/>
              </a:ext>
            </a:extLst>
          </p:cNvPr>
          <p:cNvSpPr txBox="1">
            <a:spLocks/>
          </p:cNvSpPr>
          <p:nvPr/>
        </p:nvSpPr>
        <p:spPr>
          <a:xfrm>
            <a:off x="2200275" y="533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Low-Risk Patients With Stable Chest Pain and No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7" name="Table 6">
            <a:extLst>
              <a:ext uri="{FF2B5EF4-FFF2-40B4-BE49-F238E27FC236}">
                <a16:creationId xmlns:a16="http://schemas.microsoft.com/office/drawing/2014/main" id="{451653C7-AAA1-404C-90F3-2892A418FB93}"/>
              </a:ext>
            </a:extLst>
          </p:cNvPr>
          <p:cNvGraphicFramePr>
            <a:graphicFrameLocks noGrp="1"/>
          </p:cNvGraphicFramePr>
          <p:nvPr>
            <p:extLst>
              <p:ext uri="{D42A27DB-BD31-4B8C-83A1-F6EECF244321}">
                <p14:modId xmlns:p14="http://schemas.microsoft.com/office/powerpoint/2010/main" val="2551132798"/>
              </p:ext>
            </p:extLst>
          </p:nvPr>
        </p:nvGraphicFramePr>
        <p:xfrm>
          <a:off x="2329004" y="2362200"/>
          <a:ext cx="9972391" cy="4419601"/>
        </p:xfrm>
        <a:graphic>
          <a:graphicData uri="http://schemas.openxmlformats.org/drawingml/2006/table">
            <a:tbl>
              <a:tblPr bandRow="1"/>
              <a:tblGrid>
                <a:gridCol w="1184291">
                  <a:extLst>
                    <a:ext uri="{9D8B030D-6E8A-4147-A177-3AD203B41FA5}">
                      <a16:colId xmlns:a16="http://schemas.microsoft.com/office/drawing/2014/main" val="2080366574"/>
                    </a:ext>
                  </a:extLst>
                </a:gridCol>
                <a:gridCol w="929333">
                  <a:extLst>
                    <a:ext uri="{9D8B030D-6E8A-4147-A177-3AD203B41FA5}">
                      <a16:colId xmlns:a16="http://schemas.microsoft.com/office/drawing/2014/main" val="1934321789"/>
                    </a:ext>
                  </a:extLst>
                </a:gridCol>
                <a:gridCol w="7858767">
                  <a:extLst>
                    <a:ext uri="{9D8B030D-6E8A-4147-A177-3AD203B41FA5}">
                      <a16:colId xmlns:a16="http://schemas.microsoft.com/office/drawing/2014/main" val="1766806539"/>
                    </a:ext>
                  </a:extLst>
                </a:gridCol>
              </a:tblGrid>
              <a:tr h="1636828">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Low-Risk Patients With Stable Chest Pain and No Known CAD</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27 and 28.</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6379969"/>
                  </a:ext>
                </a:extLst>
              </a:tr>
              <a:tr h="48724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LOE</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3399875"/>
                  </a:ext>
                </a:extLst>
              </a:tr>
              <a:tr h="229553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41584" marR="41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41584" marR="41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stable chest pain and no known CAD presenting to the outpatient clinic, a model to estimate pretest probability of obstructive CAD is effective to identify patients at low risk for obstructive CAD and favorable prognosis in whom additional diagnostic testing can be deferred .</a:t>
                      </a:r>
                    </a:p>
                  </a:txBody>
                  <a:tcPr marL="41584" marR="41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783738"/>
                  </a:ext>
                </a:extLst>
              </a:tr>
            </a:tbl>
          </a:graphicData>
        </a:graphic>
      </p:graphicFrame>
    </p:spTree>
    <p:extLst>
      <p:ext uri="{BB962C8B-B14F-4D97-AF65-F5344CB8AC3E}">
        <p14:creationId xmlns:p14="http://schemas.microsoft.com/office/powerpoint/2010/main" val="2071682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5140C3-D967-4A94-BCF6-B4B62C814AA8}"/>
              </a:ext>
            </a:extLst>
          </p:cNvPr>
          <p:cNvSpPr>
            <a:spLocks noGrp="1"/>
          </p:cNvSpPr>
          <p:nvPr>
            <p:ph type="sldNum" sz="quarter" idx="4"/>
          </p:nvPr>
        </p:nvSpPr>
        <p:spPr/>
        <p:txBody>
          <a:bodyPr/>
          <a:lstStyle/>
          <a:p>
            <a:fld id="{01CD3B2E-BC1C-6C4D-9D91-A67B950EE325}" type="slidenum">
              <a:rPr lang="en-US" smtClean="0"/>
              <a:pPr/>
              <a:t>92</a:t>
            </a:fld>
            <a:endParaRPr lang="en-US"/>
          </a:p>
        </p:txBody>
      </p:sp>
      <p:sp>
        <p:nvSpPr>
          <p:cNvPr id="7" name="Subtitle 1">
            <a:extLst>
              <a:ext uri="{FF2B5EF4-FFF2-40B4-BE49-F238E27FC236}">
                <a16:creationId xmlns:a16="http://schemas.microsoft.com/office/drawing/2014/main" id="{77BE53D5-2D76-4FB1-B168-AEB003A19C91}"/>
              </a:ext>
            </a:extLst>
          </p:cNvPr>
          <p:cNvSpPr txBox="1">
            <a:spLocks/>
          </p:cNvSpPr>
          <p:nvPr/>
        </p:nvSpPr>
        <p:spPr>
          <a:xfrm>
            <a:off x="2200275" y="11430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Low-Risk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C84D3A24-3A4E-4C24-A923-D6356BAEBF55}"/>
              </a:ext>
            </a:extLst>
          </p:cNvPr>
          <p:cNvGraphicFramePr>
            <a:graphicFrameLocks noGrp="1"/>
          </p:cNvGraphicFramePr>
          <p:nvPr>
            <p:extLst>
              <p:ext uri="{D42A27DB-BD31-4B8C-83A1-F6EECF244321}">
                <p14:modId xmlns:p14="http://schemas.microsoft.com/office/powerpoint/2010/main" val="3264338344"/>
              </p:ext>
            </p:extLst>
          </p:nvPr>
        </p:nvGraphicFramePr>
        <p:xfrm>
          <a:off x="1847849" y="2667000"/>
          <a:ext cx="10934701" cy="4191000"/>
        </p:xfrm>
        <a:graphic>
          <a:graphicData uri="http://schemas.openxmlformats.org/drawingml/2006/table">
            <a:tbl>
              <a:tblPr bandRow="1"/>
              <a:tblGrid>
                <a:gridCol w="1268288">
                  <a:extLst>
                    <a:ext uri="{9D8B030D-6E8A-4147-A177-3AD203B41FA5}">
                      <a16:colId xmlns:a16="http://schemas.microsoft.com/office/drawing/2014/main" val="1070266796"/>
                    </a:ext>
                  </a:extLst>
                </a:gridCol>
                <a:gridCol w="995247">
                  <a:extLst>
                    <a:ext uri="{9D8B030D-6E8A-4147-A177-3AD203B41FA5}">
                      <a16:colId xmlns:a16="http://schemas.microsoft.com/office/drawing/2014/main" val="1228872548"/>
                    </a:ext>
                  </a:extLst>
                </a:gridCol>
                <a:gridCol w="8671166">
                  <a:extLst>
                    <a:ext uri="{9D8B030D-6E8A-4147-A177-3AD203B41FA5}">
                      <a16:colId xmlns:a16="http://schemas.microsoft.com/office/drawing/2014/main" val="671461337"/>
                    </a:ext>
                  </a:extLst>
                </a:gridCol>
              </a:tblGrid>
              <a:tr h="1782523">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stable chest pain and no known CAD categorized as low risk, CAC testing is reasonable as a first-line test for excluding calcified plaque and identifying patients with a low likelihood of obstructive CAD.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8550838"/>
                  </a:ext>
                </a:extLst>
              </a:tr>
              <a:tr h="240847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patients with stable chest pain and no known CAD categorized as low risk, exercise testing without imaging is reasonable as a first-line test for excluding myocardial ischemia and determining functional capacity in patients with an interpretable ECG.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89839"/>
                  </a:ext>
                </a:extLst>
              </a:tr>
            </a:tbl>
          </a:graphicData>
        </a:graphic>
      </p:graphicFrame>
    </p:spTree>
    <p:extLst>
      <p:ext uri="{BB962C8B-B14F-4D97-AF65-F5344CB8AC3E}">
        <p14:creationId xmlns:p14="http://schemas.microsoft.com/office/powerpoint/2010/main" val="34957101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6E1FE7-9AB9-4C7E-A348-2844CC293941}"/>
              </a:ext>
            </a:extLst>
          </p:cNvPr>
          <p:cNvSpPr>
            <a:spLocks noGrp="1"/>
          </p:cNvSpPr>
          <p:nvPr>
            <p:ph type="sldNum" sz="quarter" idx="4"/>
          </p:nvPr>
        </p:nvSpPr>
        <p:spPr/>
        <p:txBody>
          <a:bodyPr/>
          <a:lstStyle/>
          <a:p>
            <a:fld id="{01CD3B2E-BC1C-6C4D-9D91-A67B950EE325}" type="slidenum">
              <a:rPr lang="en-US" smtClean="0"/>
              <a:pPr/>
              <a:t>93</a:t>
            </a:fld>
            <a:endParaRPr lang="en-US"/>
          </a:p>
        </p:txBody>
      </p:sp>
      <p:sp>
        <p:nvSpPr>
          <p:cNvPr id="5" name="Subtitle 1">
            <a:extLst>
              <a:ext uri="{FF2B5EF4-FFF2-40B4-BE49-F238E27FC236}">
                <a16:creationId xmlns:a16="http://schemas.microsoft.com/office/drawing/2014/main" id="{46F86F5B-6B24-498E-B6BE-7A6C599D7D35}"/>
              </a:ext>
            </a:extLst>
          </p:cNvPr>
          <p:cNvSpPr txBox="1">
            <a:spLocks/>
          </p:cNvSpPr>
          <p:nvPr/>
        </p:nvSpPr>
        <p:spPr>
          <a:xfrm>
            <a:off x="2200275" y="9144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AA67AF5C-90EA-4FE3-9497-21AEB6F6223F}"/>
              </a:ext>
            </a:extLst>
          </p:cNvPr>
          <p:cNvGraphicFramePr>
            <a:graphicFrameLocks noGrp="1"/>
          </p:cNvGraphicFramePr>
          <p:nvPr>
            <p:extLst>
              <p:ext uri="{D42A27DB-BD31-4B8C-83A1-F6EECF244321}">
                <p14:modId xmlns:p14="http://schemas.microsoft.com/office/powerpoint/2010/main" val="1010196104"/>
              </p:ext>
            </p:extLst>
          </p:nvPr>
        </p:nvGraphicFramePr>
        <p:xfrm>
          <a:off x="1442624" y="2514600"/>
          <a:ext cx="11745151" cy="4495801"/>
        </p:xfrm>
        <a:graphic>
          <a:graphicData uri="http://schemas.openxmlformats.org/drawingml/2006/table">
            <a:tbl>
              <a:tblPr firstRow="1" firstCol="1" bandRow="1"/>
              <a:tblGrid>
                <a:gridCol w="1456399">
                  <a:extLst>
                    <a:ext uri="{9D8B030D-6E8A-4147-A177-3AD203B41FA5}">
                      <a16:colId xmlns:a16="http://schemas.microsoft.com/office/drawing/2014/main" val="790802687"/>
                    </a:ext>
                  </a:extLst>
                </a:gridCol>
                <a:gridCol w="1829895">
                  <a:extLst>
                    <a:ext uri="{9D8B030D-6E8A-4147-A177-3AD203B41FA5}">
                      <a16:colId xmlns:a16="http://schemas.microsoft.com/office/drawing/2014/main" val="3122432790"/>
                    </a:ext>
                  </a:extLst>
                </a:gridCol>
                <a:gridCol w="8458857">
                  <a:extLst>
                    <a:ext uri="{9D8B030D-6E8A-4147-A177-3AD203B41FA5}">
                      <a16:colId xmlns:a16="http://schemas.microsoft.com/office/drawing/2014/main" val="4046855525"/>
                    </a:ext>
                  </a:extLst>
                </a:gridCol>
              </a:tblGrid>
              <a:tr h="1147601">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Recommendations for Intermediate-High Risk Patients With Stable Chest Pain and No Known CAD</a:t>
                      </a:r>
                    </a:p>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Online Data Supplements 29 and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6471289"/>
                  </a:ext>
                </a:extLst>
              </a:tr>
              <a:tr h="526499">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Index Diagnostic Testing: Selecting the Appropriate Test</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8146382"/>
                  </a:ext>
                </a:extLst>
              </a:tr>
              <a:tr h="52649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088716"/>
                  </a:ext>
                </a:extLst>
              </a:tr>
              <a:tr h="526499">
                <a:tc gridSpan="3">
                  <a:txBody>
                    <a:bodyPr/>
                    <a:lstStyle/>
                    <a:p>
                      <a:pPr marL="0" marR="0" algn="l"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Anatomic Testing</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6813984"/>
                  </a:ext>
                </a:extLst>
              </a:tr>
              <a:tr h="1768703">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CCTA is effective for diagnosis of CAD, for risk stratification, and for guiding treatment decisions.</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032445"/>
                  </a:ext>
                </a:extLst>
              </a:tr>
            </a:tbl>
          </a:graphicData>
        </a:graphic>
      </p:graphicFrame>
    </p:spTree>
    <p:extLst>
      <p:ext uri="{BB962C8B-B14F-4D97-AF65-F5344CB8AC3E}">
        <p14:creationId xmlns:p14="http://schemas.microsoft.com/office/powerpoint/2010/main" val="40909510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290324-93F5-4B06-8E5D-2A73ECB3A9CF}"/>
              </a:ext>
            </a:extLst>
          </p:cNvPr>
          <p:cNvSpPr>
            <a:spLocks noGrp="1"/>
          </p:cNvSpPr>
          <p:nvPr>
            <p:ph type="sldNum" sz="quarter" idx="4"/>
          </p:nvPr>
        </p:nvSpPr>
        <p:spPr/>
        <p:txBody>
          <a:bodyPr/>
          <a:lstStyle/>
          <a:p>
            <a:fld id="{01CD3B2E-BC1C-6C4D-9D91-A67B950EE325}" type="slidenum">
              <a:rPr lang="en-US" smtClean="0"/>
              <a:pPr/>
              <a:t>94</a:t>
            </a:fld>
            <a:endParaRPr lang="en-US"/>
          </a:p>
        </p:txBody>
      </p:sp>
      <p:sp>
        <p:nvSpPr>
          <p:cNvPr id="7" name="Subtitle 1">
            <a:extLst>
              <a:ext uri="{FF2B5EF4-FFF2-40B4-BE49-F238E27FC236}">
                <a16:creationId xmlns:a16="http://schemas.microsoft.com/office/drawing/2014/main" id="{6C958BF5-25B3-40F2-976A-E8A586472BF2}"/>
              </a:ext>
            </a:extLst>
          </p:cNvPr>
          <p:cNvSpPr txBox="1">
            <a:spLocks/>
          </p:cNvSpPr>
          <p:nvPr/>
        </p:nvSpPr>
        <p:spPr>
          <a:xfrm>
            <a:off x="2200275" y="685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B1DB36EF-A85E-45D7-A753-F2A9BD03F333}"/>
              </a:ext>
            </a:extLst>
          </p:cNvPr>
          <p:cNvGraphicFramePr>
            <a:graphicFrameLocks noGrp="1"/>
          </p:cNvGraphicFramePr>
          <p:nvPr>
            <p:extLst>
              <p:ext uri="{D42A27DB-BD31-4B8C-83A1-F6EECF244321}">
                <p14:modId xmlns:p14="http://schemas.microsoft.com/office/powerpoint/2010/main" val="1656666544"/>
              </p:ext>
            </p:extLst>
          </p:nvPr>
        </p:nvGraphicFramePr>
        <p:xfrm>
          <a:off x="1137825" y="2209800"/>
          <a:ext cx="12354750" cy="4724400"/>
        </p:xfrm>
        <a:graphic>
          <a:graphicData uri="http://schemas.openxmlformats.org/drawingml/2006/table">
            <a:tbl>
              <a:tblPr firstRow="1" firstCol="1" bandRow="1"/>
              <a:tblGrid>
                <a:gridCol w="1531989">
                  <a:extLst>
                    <a:ext uri="{9D8B030D-6E8A-4147-A177-3AD203B41FA5}">
                      <a16:colId xmlns:a16="http://schemas.microsoft.com/office/drawing/2014/main" val="2220356610"/>
                    </a:ext>
                  </a:extLst>
                </a:gridCol>
                <a:gridCol w="1924870">
                  <a:extLst>
                    <a:ext uri="{9D8B030D-6E8A-4147-A177-3AD203B41FA5}">
                      <a16:colId xmlns:a16="http://schemas.microsoft.com/office/drawing/2014/main" val="1317676593"/>
                    </a:ext>
                  </a:extLst>
                </a:gridCol>
                <a:gridCol w="8897891">
                  <a:extLst>
                    <a:ext uri="{9D8B030D-6E8A-4147-A177-3AD203B41FA5}">
                      <a16:colId xmlns:a16="http://schemas.microsoft.com/office/drawing/2014/main" val="1983242131"/>
                    </a:ext>
                  </a:extLst>
                </a:gridCol>
              </a:tblGrid>
              <a:tr h="582594">
                <a:tc gridSpan="3">
                  <a:txBody>
                    <a:bodyPr/>
                    <a:lstStyle/>
                    <a:p>
                      <a:pPr marL="0" marR="0">
                        <a:lnSpc>
                          <a:spcPct val="200000"/>
                        </a:lnSpc>
                        <a:spcBef>
                          <a:spcPts val="0"/>
                        </a:spcBef>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Stress Testing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9278219"/>
                  </a:ext>
                </a:extLst>
              </a:tr>
              <a:tr h="1761599">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2"/>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stress imaging (stress echocardiography, PET/SPECT MPI or CMR) is effective for diagnosis of myocardial ischemia and for estimating risk of MACE.</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190482"/>
                  </a:ext>
                </a:extLst>
              </a:tr>
              <a:tr h="238020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for whom rest/stress nuclear MPI is selected, PET is reasonable in preference to SPECT, if available to improve diagnostic accuracy and decrease the rate of non-diagnostic test results.</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3257046"/>
                  </a:ext>
                </a:extLst>
              </a:tr>
            </a:tbl>
          </a:graphicData>
        </a:graphic>
      </p:graphicFrame>
    </p:spTree>
    <p:extLst>
      <p:ext uri="{BB962C8B-B14F-4D97-AF65-F5344CB8AC3E}">
        <p14:creationId xmlns:p14="http://schemas.microsoft.com/office/powerpoint/2010/main" val="17060410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5760BE-97A0-4743-B28D-D9F46584F039}"/>
              </a:ext>
            </a:extLst>
          </p:cNvPr>
          <p:cNvSpPr>
            <a:spLocks noGrp="1"/>
          </p:cNvSpPr>
          <p:nvPr>
            <p:ph type="sldNum" sz="quarter" idx="4"/>
          </p:nvPr>
        </p:nvSpPr>
        <p:spPr/>
        <p:txBody>
          <a:bodyPr/>
          <a:lstStyle/>
          <a:p>
            <a:fld id="{01CD3B2E-BC1C-6C4D-9D91-A67B950EE325}" type="slidenum">
              <a:rPr lang="en-US" smtClean="0"/>
              <a:pPr/>
              <a:t>95</a:t>
            </a:fld>
            <a:endParaRPr lang="en-US"/>
          </a:p>
        </p:txBody>
      </p:sp>
      <p:sp>
        <p:nvSpPr>
          <p:cNvPr id="5" name="Subtitle 1">
            <a:extLst>
              <a:ext uri="{FF2B5EF4-FFF2-40B4-BE49-F238E27FC236}">
                <a16:creationId xmlns:a16="http://schemas.microsoft.com/office/drawing/2014/main" id="{522AB816-02F1-48B6-A7CE-E1E85467B615}"/>
              </a:ext>
            </a:extLst>
          </p:cNvPr>
          <p:cNvSpPr txBox="1">
            <a:spLocks/>
          </p:cNvSpPr>
          <p:nvPr/>
        </p:nvSpPr>
        <p:spPr>
          <a:xfrm>
            <a:off x="2200275" y="12192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7A39D3A3-9E4D-4AF3-9235-B76DB69A0773}"/>
              </a:ext>
            </a:extLst>
          </p:cNvPr>
          <p:cNvGraphicFramePr>
            <a:graphicFrameLocks noGrp="1"/>
          </p:cNvGraphicFramePr>
          <p:nvPr>
            <p:extLst>
              <p:ext uri="{D42A27DB-BD31-4B8C-83A1-F6EECF244321}">
                <p14:modId xmlns:p14="http://schemas.microsoft.com/office/powerpoint/2010/main" val="1864404543"/>
              </p:ext>
            </p:extLst>
          </p:nvPr>
        </p:nvGraphicFramePr>
        <p:xfrm>
          <a:off x="1175924" y="2895600"/>
          <a:ext cx="12278551" cy="3733800"/>
        </p:xfrm>
        <a:graphic>
          <a:graphicData uri="http://schemas.openxmlformats.org/drawingml/2006/table">
            <a:tbl>
              <a:tblPr firstRow="1" firstCol="1" bandRow="1"/>
              <a:tblGrid>
                <a:gridCol w="1522541">
                  <a:extLst>
                    <a:ext uri="{9D8B030D-6E8A-4147-A177-3AD203B41FA5}">
                      <a16:colId xmlns:a16="http://schemas.microsoft.com/office/drawing/2014/main" val="66460168"/>
                    </a:ext>
                  </a:extLst>
                </a:gridCol>
                <a:gridCol w="1912998">
                  <a:extLst>
                    <a:ext uri="{9D8B030D-6E8A-4147-A177-3AD203B41FA5}">
                      <a16:colId xmlns:a16="http://schemas.microsoft.com/office/drawing/2014/main" val="4249758601"/>
                    </a:ext>
                  </a:extLst>
                </a:gridCol>
                <a:gridCol w="8843012">
                  <a:extLst>
                    <a:ext uri="{9D8B030D-6E8A-4147-A177-3AD203B41FA5}">
                      <a16:colId xmlns:a16="http://schemas.microsoft.com/office/drawing/2014/main" val="442301485"/>
                    </a:ext>
                  </a:extLst>
                </a:gridCol>
              </a:tblGrid>
              <a:tr h="186690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with an interpretable ECG and ability to achieve maximal levels of exercise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METs),</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exercise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electrocardiography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reasonable</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97996"/>
                  </a:ext>
                </a:extLst>
              </a:tr>
              <a:tr h="18669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intermediate-high risk patients with stable chest pain selected for stress </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MPI</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using SPECT, the use of attenuation correction or prone imaging may be reasonable to decrease the rate of false-positive findings.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9290028"/>
                  </a:ext>
                </a:extLst>
              </a:tr>
            </a:tbl>
          </a:graphicData>
        </a:graphic>
      </p:graphicFrame>
    </p:spTree>
    <p:extLst>
      <p:ext uri="{BB962C8B-B14F-4D97-AF65-F5344CB8AC3E}">
        <p14:creationId xmlns:p14="http://schemas.microsoft.com/office/powerpoint/2010/main" val="32769117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D5BF4C-9E6A-4469-BFB4-E02AE577C588}"/>
              </a:ext>
            </a:extLst>
          </p:cNvPr>
          <p:cNvSpPr>
            <a:spLocks noGrp="1"/>
          </p:cNvSpPr>
          <p:nvPr>
            <p:ph type="sldNum" sz="quarter" idx="4"/>
          </p:nvPr>
        </p:nvSpPr>
        <p:spPr/>
        <p:txBody>
          <a:bodyPr/>
          <a:lstStyle/>
          <a:p>
            <a:fld id="{01CD3B2E-BC1C-6C4D-9D91-A67B950EE325}" type="slidenum">
              <a:rPr lang="en-US" smtClean="0"/>
              <a:pPr/>
              <a:t>96</a:t>
            </a:fld>
            <a:endParaRPr lang="en-US"/>
          </a:p>
        </p:txBody>
      </p:sp>
      <p:sp>
        <p:nvSpPr>
          <p:cNvPr id="7" name="Subtitle 1">
            <a:extLst>
              <a:ext uri="{FF2B5EF4-FFF2-40B4-BE49-F238E27FC236}">
                <a16:creationId xmlns:a16="http://schemas.microsoft.com/office/drawing/2014/main" id="{777FF3FF-3108-4B8E-BAE7-DCE1BB843C19}"/>
              </a:ext>
            </a:extLst>
          </p:cNvPr>
          <p:cNvSpPr txBox="1">
            <a:spLocks/>
          </p:cNvSpPr>
          <p:nvPr/>
        </p:nvSpPr>
        <p:spPr>
          <a:xfrm>
            <a:off x="2200275" y="13716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66DDDB6A-F2BD-4C0D-9DCF-CE57F158BDA0}"/>
              </a:ext>
            </a:extLst>
          </p:cNvPr>
          <p:cNvGraphicFramePr>
            <a:graphicFrameLocks noGrp="1"/>
          </p:cNvGraphicFramePr>
          <p:nvPr>
            <p:extLst>
              <p:ext uri="{D42A27DB-BD31-4B8C-83A1-F6EECF244321}">
                <p14:modId xmlns:p14="http://schemas.microsoft.com/office/powerpoint/2010/main" val="1463054168"/>
              </p:ext>
            </p:extLst>
          </p:nvPr>
        </p:nvGraphicFramePr>
        <p:xfrm>
          <a:off x="1137825" y="2971800"/>
          <a:ext cx="12354750" cy="3886200"/>
        </p:xfrm>
        <a:graphic>
          <a:graphicData uri="http://schemas.openxmlformats.org/drawingml/2006/table">
            <a:tbl>
              <a:tblPr firstRow="1" firstCol="1" bandRow="1"/>
              <a:tblGrid>
                <a:gridCol w="1531989">
                  <a:extLst>
                    <a:ext uri="{9D8B030D-6E8A-4147-A177-3AD203B41FA5}">
                      <a16:colId xmlns:a16="http://schemas.microsoft.com/office/drawing/2014/main" val="2517940601"/>
                    </a:ext>
                  </a:extLst>
                </a:gridCol>
                <a:gridCol w="1924870">
                  <a:extLst>
                    <a:ext uri="{9D8B030D-6E8A-4147-A177-3AD203B41FA5}">
                      <a16:colId xmlns:a16="http://schemas.microsoft.com/office/drawing/2014/main" val="3622988343"/>
                    </a:ext>
                  </a:extLst>
                </a:gridCol>
                <a:gridCol w="8897891">
                  <a:extLst>
                    <a:ext uri="{9D8B030D-6E8A-4147-A177-3AD203B41FA5}">
                      <a16:colId xmlns:a16="http://schemas.microsoft.com/office/drawing/2014/main" val="726707035"/>
                    </a:ext>
                  </a:extLst>
                </a:gridCol>
              </a:tblGrid>
              <a:tr h="578413">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Assessment of Left Ventricular Function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4554393"/>
                  </a:ext>
                </a:extLst>
              </a:tr>
              <a:tr h="3307787">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6"/>
                      </a:pPr>
                      <a:r>
                        <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intermediate-high risk patients with stable chest pain who have pathological Q waves, symptoms or signs suggestive of heart failure, complex ventricular arrhythmias, or a heart murmur with unclear diagnosis, use of TTE is effective for diagnosis of resting left ventricular systolic and diastolic ventricular function and detection of myocardial, valvular, and pericardial abnormalities.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685826"/>
                  </a:ext>
                </a:extLst>
              </a:tr>
            </a:tbl>
          </a:graphicData>
        </a:graphic>
      </p:graphicFrame>
    </p:spTree>
    <p:extLst>
      <p:ext uri="{BB962C8B-B14F-4D97-AF65-F5344CB8AC3E}">
        <p14:creationId xmlns:p14="http://schemas.microsoft.com/office/powerpoint/2010/main" val="15136683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6B8FFD-99C6-4575-9953-77B11BCFCF57}"/>
              </a:ext>
            </a:extLst>
          </p:cNvPr>
          <p:cNvSpPr>
            <a:spLocks noGrp="1"/>
          </p:cNvSpPr>
          <p:nvPr>
            <p:ph type="sldNum" sz="quarter" idx="4"/>
          </p:nvPr>
        </p:nvSpPr>
        <p:spPr/>
        <p:txBody>
          <a:bodyPr/>
          <a:lstStyle/>
          <a:p>
            <a:fld id="{01CD3B2E-BC1C-6C4D-9D91-A67B950EE325}" type="slidenum">
              <a:rPr lang="en-US" smtClean="0"/>
              <a:pPr/>
              <a:t>97</a:t>
            </a:fld>
            <a:endParaRPr lang="en-US"/>
          </a:p>
        </p:txBody>
      </p:sp>
      <p:sp>
        <p:nvSpPr>
          <p:cNvPr id="5" name="Subtitle 1">
            <a:extLst>
              <a:ext uri="{FF2B5EF4-FFF2-40B4-BE49-F238E27FC236}">
                <a16:creationId xmlns:a16="http://schemas.microsoft.com/office/drawing/2014/main" id="{8C9952F2-871C-4F5F-BA0D-7DCD51133019}"/>
              </a:ext>
            </a:extLst>
          </p:cNvPr>
          <p:cNvSpPr txBox="1">
            <a:spLocks/>
          </p:cNvSpPr>
          <p:nvPr/>
        </p:nvSpPr>
        <p:spPr>
          <a:xfrm>
            <a:off x="2200275" y="6858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E0D9657C-7B57-46D4-8C7B-787D7D2B3995}"/>
              </a:ext>
            </a:extLst>
          </p:cNvPr>
          <p:cNvGraphicFramePr>
            <a:graphicFrameLocks noGrp="1"/>
          </p:cNvGraphicFramePr>
          <p:nvPr>
            <p:extLst>
              <p:ext uri="{D42A27DB-BD31-4B8C-83A1-F6EECF244321}">
                <p14:modId xmlns:p14="http://schemas.microsoft.com/office/powerpoint/2010/main" val="244834305"/>
              </p:ext>
            </p:extLst>
          </p:nvPr>
        </p:nvGraphicFramePr>
        <p:xfrm>
          <a:off x="1137825" y="2209800"/>
          <a:ext cx="12354750" cy="4648200"/>
        </p:xfrm>
        <a:graphic>
          <a:graphicData uri="http://schemas.openxmlformats.org/drawingml/2006/table">
            <a:tbl>
              <a:tblPr firstRow="1" firstCol="1" bandRow="1"/>
              <a:tblGrid>
                <a:gridCol w="1531989">
                  <a:extLst>
                    <a:ext uri="{9D8B030D-6E8A-4147-A177-3AD203B41FA5}">
                      <a16:colId xmlns:a16="http://schemas.microsoft.com/office/drawing/2014/main" val="3673664066"/>
                    </a:ext>
                  </a:extLst>
                </a:gridCol>
                <a:gridCol w="1924870">
                  <a:extLst>
                    <a:ext uri="{9D8B030D-6E8A-4147-A177-3AD203B41FA5}">
                      <a16:colId xmlns:a16="http://schemas.microsoft.com/office/drawing/2014/main" val="1301032424"/>
                    </a:ext>
                  </a:extLst>
                </a:gridCol>
                <a:gridCol w="8897891">
                  <a:extLst>
                    <a:ext uri="{9D8B030D-6E8A-4147-A177-3AD203B41FA5}">
                      <a16:colId xmlns:a16="http://schemas.microsoft.com/office/drawing/2014/main" val="3295684872"/>
                    </a:ext>
                  </a:extLst>
                </a:gridCol>
              </a:tblGrid>
              <a:tr h="533128">
                <a:tc gridSpan="3">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Secondary Diagnostic Testing: What to Do If Index Test Results Are Positive or Inconclusive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845186"/>
                  </a:ext>
                </a:extLst>
              </a:tr>
              <a:tr h="533128">
                <a:tc gridSpan="3">
                  <a:txBody>
                    <a:bodyPr/>
                    <a:lstStyle/>
                    <a:p>
                      <a:pPr marL="0" marR="0" algn="l"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Sequential or Add-on Testing</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1159830"/>
                  </a:ext>
                </a:extLst>
              </a:tr>
              <a:tr h="2419894">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7"/>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known coronary stenosis of 40% to 90% in a proximal or middle coronary segment on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 FFR-CT can be useful for diagnosis of vessel-specific ischemia and</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guide decision-making regarding the use of coronary revascularization.</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449106"/>
                  </a:ext>
                </a:extLst>
              </a:tr>
              <a:tr h="116205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8"/>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after an inconclusive or abnormal exercise ECG or stress imaging study, </a:t>
                      </a: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CCTA</a:t>
                      </a: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reasonable.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208108"/>
                  </a:ext>
                </a:extLst>
              </a:tr>
            </a:tbl>
          </a:graphicData>
        </a:graphic>
      </p:graphicFrame>
    </p:spTree>
    <p:extLst>
      <p:ext uri="{BB962C8B-B14F-4D97-AF65-F5344CB8AC3E}">
        <p14:creationId xmlns:p14="http://schemas.microsoft.com/office/powerpoint/2010/main" val="22383172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12DE76-AEFF-473C-AD86-784ED2A6AB64}"/>
              </a:ext>
            </a:extLst>
          </p:cNvPr>
          <p:cNvSpPr>
            <a:spLocks noGrp="1"/>
          </p:cNvSpPr>
          <p:nvPr>
            <p:ph type="sldNum" sz="quarter" idx="4"/>
          </p:nvPr>
        </p:nvSpPr>
        <p:spPr/>
        <p:txBody>
          <a:bodyPr/>
          <a:lstStyle/>
          <a:p>
            <a:fld id="{01CD3B2E-BC1C-6C4D-9D91-A67B950EE325}" type="slidenum">
              <a:rPr lang="en-US" smtClean="0"/>
              <a:pPr/>
              <a:t>98</a:t>
            </a:fld>
            <a:endParaRPr lang="en-US"/>
          </a:p>
        </p:txBody>
      </p:sp>
      <p:sp>
        <p:nvSpPr>
          <p:cNvPr id="7" name="Subtitle 1">
            <a:extLst>
              <a:ext uri="{FF2B5EF4-FFF2-40B4-BE49-F238E27FC236}">
                <a16:creationId xmlns:a16="http://schemas.microsoft.com/office/drawing/2014/main" id="{116B74E7-A51E-44A9-9B5D-40CE0FEF756B}"/>
              </a:ext>
            </a:extLst>
          </p:cNvPr>
          <p:cNvSpPr txBox="1">
            <a:spLocks/>
          </p:cNvSpPr>
          <p:nvPr/>
        </p:nvSpPr>
        <p:spPr>
          <a:xfrm>
            <a:off x="2200275" y="990600"/>
            <a:ext cx="1022985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3600" b="1">
                <a:effectLst/>
                <a:latin typeface="Lub Dub Medium" panose="020B0603030403020204" pitchFamily="34" charset="0"/>
                <a:ea typeface="Times New Roman" panose="02020603050405020304" pitchFamily="18" charset="0"/>
              </a:rPr>
              <a:t>Intermediate-High Risk Patients With Stable Chest Pain and No Known CAD (con’t.)</a:t>
            </a:r>
            <a:endParaRPr lang="en-US" sz="3600">
              <a:effectLst/>
              <a:latin typeface="Lub Dub Medium" panose="020B0603030403020204" pitchFamily="34"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id="{49402EE9-3588-4C85-9429-A32C69BB79C0}"/>
              </a:ext>
            </a:extLst>
          </p:cNvPr>
          <p:cNvGraphicFramePr>
            <a:graphicFrameLocks noGrp="1"/>
          </p:cNvGraphicFramePr>
          <p:nvPr>
            <p:extLst>
              <p:ext uri="{D42A27DB-BD31-4B8C-83A1-F6EECF244321}">
                <p14:modId xmlns:p14="http://schemas.microsoft.com/office/powerpoint/2010/main" val="813700571"/>
              </p:ext>
            </p:extLst>
          </p:nvPr>
        </p:nvGraphicFramePr>
        <p:xfrm>
          <a:off x="1137824" y="2667000"/>
          <a:ext cx="12354751" cy="4343400"/>
        </p:xfrm>
        <a:graphic>
          <a:graphicData uri="http://schemas.openxmlformats.org/drawingml/2006/table">
            <a:tbl>
              <a:tblPr firstRow="1" firstCol="1" bandRow="1"/>
              <a:tblGrid>
                <a:gridCol w="1531990">
                  <a:extLst>
                    <a:ext uri="{9D8B030D-6E8A-4147-A177-3AD203B41FA5}">
                      <a16:colId xmlns:a16="http://schemas.microsoft.com/office/drawing/2014/main" val="2861659781"/>
                    </a:ext>
                  </a:extLst>
                </a:gridCol>
                <a:gridCol w="1924870">
                  <a:extLst>
                    <a:ext uri="{9D8B030D-6E8A-4147-A177-3AD203B41FA5}">
                      <a16:colId xmlns:a16="http://schemas.microsoft.com/office/drawing/2014/main" val="3839378198"/>
                    </a:ext>
                  </a:extLst>
                </a:gridCol>
                <a:gridCol w="8897891">
                  <a:extLst>
                    <a:ext uri="{9D8B030D-6E8A-4147-A177-3AD203B41FA5}">
                      <a16:colId xmlns:a16="http://schemas.microsoft.com/office/drawing/2014/main" val="3221040103"/>
                    </a:ext>
                  </a:extLst>
                </a:gridCol>
              </a:tblGrid>
              <a:tr h="1447800">
                <a:tc>
                  <a:txBody>
                    <a:bodyPr/>
                    <a:lstStyle/>
                    <a:p>
                      <a:pPr marL="0" marR="0" algn="ctr" defTabSz="914400" rtl="0" eaLnBrk="1" latinLnBrk="0" hangingPunct="1">
                        <a:lnSpc>
                          <a:spcPct val="200000"/>
                        </a:lnSpc>
                        <a:spcBef>
                          <a:spcPts val="0"/>
                        </a:spcBef>
                        <a:spcAft>
                          <a:spcPts val="0"/>
                        </a:spcAft>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9"/>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and no known CAD undergoing stress testing, the addition of CAC testing can be useful. </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223914"/>
                  </a:ext>
                </a:extLst>
              </a:tr>
              <a:tr h="14478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10"/>
                      </a:pPr>
                      <a:r>
                        <a:rPr lang="en-US" sz="18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 intermediate-high risk patients with stable chest pain after inconclusive CCTA, stress imaging is reasonable.</a:t>
                      </a:r>
                      <a:endPar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07100"/>
                  </a:ext>
                </a:extLst>
              </a:tr>
              <a:tr h="1447800">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C-EO</a:t>
                      </a:r>
                      <a:endParaRPr lang="en-US" sz="18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11"/>
                      </a:pPr>
                      <a:r>
                        <a:rPr lang="en-US" sz="1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intermediate-high risk patients with stable chest pain after a negative stress test but with high clinical suspicion of CAD, CCTA or ICA may be reasonable.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723888"/>
                  </a:ext>
                </a:extLst>
              </a:tr>
            </a:tbl>
          </a:graphicData>
        </a:graphic>
      </p:graphicFrame>
    </p:spTree>
    <p:extLst>
      <p:ext uri="{BB962C8B-B14F-4D97-AF65-F5344CB8AC3E}">
        <p14:creationId xmlns:p14="http://schemas.microsoft.com/office/powerpoint/2010/main" val="36827986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D5A164-B13D-48CB-AFFF-0276DD2974D4}"/>
              </a:ext>
            </a:extLst>
          </p:cNvPr>
          <p:cNvSpPr>
            <a:spLocks noGrp="1"/>
          </p:cNvSpPr>
          <p:nvPr>
            <p:ph type="sldNum" sz="quarter" idx="4"/>
          </p:nvPr>
        </p:nvSpPr>
        <p:spPr/>
        <p:txBody>
          <a:bodyPr/>
          <a:lstStyle/>
          <a:p>
            <a:fld id="{01CD3B2E-BC1C-6C4D-9D91-A67B950EE325}" type="slidenum">
              <a:rPr lang="en-US" smtClean="0"/>
              <a:pPr/>
              <a:t>99</a:t>
            </a:fld>
            <a:endParaRPr lang="en-US"/>
          </a:p>
        </p:txBody>
      </p:sp>
      <p:sp>
        <p:nvSpPr>
          <p:cNvPr id="5" name="Subtitle 1">
            <a:extLst>
              <a:ext uri="{FF2B5EF4-FFF2-40B4-BE49-F238E27FC236}">
                <a16:creationId xmlns:a16="http://schemas.microsoft.com/office/drawing/2014/main" id="{D87AA9D4-F2CB-45D9-8562-928A524E81F1}"/>
              </a:ext>
            </a:extLst>
          </p:cNvPr>
          <p:cNvSpPr txBox="1">
            <a:spLocks/>
          </p:cNvSpPr>
          <p:nvPr/>
        </p:nvSpPr>
        <p:spPr>
          <a:xfrm>
            <a:off x="457200" y="1600200"/>
            <a:ext cx="3581400" cy="9144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chemeClr val="tx1"/>
                </a:solidFill>
                <a:latin typeface="Lub Dub Medium" panose="020B0603030403020204"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algn="ctr">
              <a:lnSpc>
                <a:spcPct val="100000"/>
              </a:lnSpc>
              <a:spcBef>
                <a:spcPts val="0"/>
              </a:spcBef>
              <a:spcAft>
                <a:spcPts val="0"/>
              </a:spcAft>
            </a:pPr>
            <a:r>
              <a:rPr lang="en-US" sz="2800" b="1">
                <a:effectLst/>
                <a:latin typeface="Lub Dub Medium" panose="020B0603030403020204" pitchFamily="34" charset="0"/>
                <a:ea typeface="Times New Roman" panose="02020603050405020304" pitchFamily="18" charset="0"/>
              </a:rPr>
              <a:t>Figure 12. Clinical Decision Pathway for Patients With Stable Chest Pain and No Known CAD</a:t>
            </a:r>
            <a:endParaRPr lang="en-US" sz="2800">
              <a:effectLst/>
              <a:latin typeface="Lub Dub Medium" panose="020B0603030403020204" pitchFamily="34" charset="0"/>
              <a:ea typeface="Times New Roman" panose="02020603050405020304" pitchFamily="18" charset="0"/>
            </a:endParaRPr>
          </a:p>
        </p:txBody>
      </p:sp>
      <p:pic>
        <p:nvPicPr>
          <p:cNvPr id="6" name="Picture 5">
            <a:extLst>
              <a:ext uri="{FF2B5EF4-FFF2-40B4-BE49-F238E27FC236}">
                <a16:creationId xmlns:a16="http://schemas.microsoft.com/office/drawing/2014/main" id="{47105BB0-F326-44B3-88CB-BF3B22DCB145}"/>
              </a:ext>
            </a:extLst>
          </p:cNvPr>
          <p:cNvPicPr>
            <a:picLocks noChangeAspect="1"/>
          </p:cNvPicPr>
          <p:nvPr/>
        </p:nvPicPr>
        <p:blipFill>
          <a:blip r:embed="rId2"/>
          <a:stretch>
            <a:fillRect/>
          </a:stretch>
        </p:blipFill>
        <p:spPr>
          <a:xfrm>
            <a:off x="4724400" y="76200"/>
            <a:ext cx="7919048" cy="7315200"/>
          </a:xfrm>
          <a:prstGeom prst="rect">
            <a:avLst/>
          </a:prstGeom>
        </p:spPr>
      </p:pic>
      <p:sp>
        <p:nvSpPr>
          <p:cNvPr id="9" name="TextBox 8">
            <a:extLst>
              <a:ext uri="{FF2B5EF4-FFF2-40B4-BE49-F238E27FC236}">
                <a16:creationId xmlns:a16="http://schemas.microsoft.com/office/drawing/2014/main" id="{2B812759-CB89-44C8-ABE0-D686FB8E1885}"/>
              </a:ext>
            </a:extLst>
          </p:cNvPr>
          <p:cNvSpPr txBox="1"/>
          <p:nvPr/>
        </p:nvSpPr>
        <p:spPr>
          <a:xfrm>
            <a:off x="457200" y="4391562"/>
            <a:ext cx="2819400" cy="1323439"/>
          </a:xfrm>
          <a:prstGeom prst="rect">
            <a:avLst/>
          </a:prstGeom>
          <a:noFill/>
        </p:spPr>
        <p:txBody>
          <a:bodyPr wrap="square">
            <a:spAutoFit/>
          </a:bodyPr>
          <a:lstStyle/>
          <a:p>
            <a:r>
              <a:rPr lang="en-US" sz="2000" b="1">
                <a:latin typeface="Lub Dub Medium" panose="020B0603030403020204" pitchFamily="34" charset="0"/>
              </a:rPr>
              <a:t>Colors correspond to the Class of Recommendation in Table 1.</a:t>
            </a:r>
          </a:p>
        </p:txBody>
      </p:sp>
    </p:spTree>
    <p:extLst>
      <p:ext uri="{BB962C8B-B14F-4D97-AF65-F5344CB8AC3E}">
        <p14:creationId xmlns:p14="http://schemas.microsoft.com/office/powerpoint/2010/main" val="2286201099"/>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A8831BF62A3E34590989F9AED71B787" ma:contentTypeVersion="1" ma:contentTypeDescription="Create a new document." ma:contentTypeScope="" ma:versionID="7b00934ffaf1de72538918d583254db4">
  <xsd:schema xmlns:xsd="http://www.w3.org/2001/XMLSchema" xmlns:xs="http://www.w3.org/2001/XMLSchema" xmlns:p="http://schemas.microsoft.com/office/2006/metadata/properties" xmlns:ns2="9ce6e8b2-8cbb-4f04-b2bc-073592fc7910" targetNamespace="http://schemas.microsoft.com/office/2006/metadata/properties" ma:root="true" ma:fieldsID="399a2af15228a144db04eb9a2a620ecd" ns2:_="">
    <xsd:import namespace="9ce6e8b2-8cbb-4f04-b2bc-073592fc7910"/>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e6e8b2-8cbb-4f04-b2bc-073592fc7910"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dexed="true" ma:internalName="Category">
      <xsd:simpleType>
        <xsd:restriction base="dms:Choice">
          <xsd:enumeration value="--Select--"/>
          <xsd:enumeration value="Guides, Instructions"/>
          <xsd:enumeration value="Meetings - Agenda"/>
          <xsd:enumeration value="Meetings - Logistics"/>
          <xsd:enumeration value="Meetings - Memos"/>
          <xsd:enumeration value="Meetings - Minutes"/>
          <xsd:enumeration value="Meetings - Slides"/>
          <xsd:enumeration value="Policies"/>
          <xsd:enumeration value="Report"/>
          <xsd:enumeration value="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9ce6e8b2-8cbb-4f04-b2bc-073592fc7910">--Select--</Category>
  </documentManagement>
</p:properties>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40ACD7C5-9A85-4D70-AA56-101F5892C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e6e8b2-8cbb-4f04-b2bc-073592fc79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80DD31-0EB4-468C-A389-0ED885791036}">
  <ds:schemaRefs>
    <ds:schemaRef ds:uri="http://schemas.microsoft.com/office/2006/metadata/properties"/>
    <ds:schemaRef ds:uri="http://schemas.microsoft.com/office/2006/documentManagement/types"/>
    <ds:schemaRef ds:uri="9ce6e8b2-8cbb-4f04-b2bc-073592fc7910"/>
    <ds:schemaRef ds:uri="http://purl.org/dc/dcmitype/"/>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37</TotalTime>
  <Words>10758</Words>
  <Application>Microsoft Office PowerPoint</Application>
  <PresentationFormat>Custom</PresentationFormat>
  <Paragraphs>1282</Paragraphs>
  <Slides>118</Slides>
  <Notes>2</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118</vt:i4>
      </vt:variant>
    </vt:vector>
  </HeadingPairs>
  <TitlesOfParts>
    <vt:vector size="135" baseType="lpstr">
      <vt:lpstr>Arial</vt:lpstr>
      <vt:lpstr>Calibri</vt:lpstr>
      <vt:lpstr>Calibri Light</vt:lpstr>
      <vt:lpstr>Courier New</vt:lpstr>
      <vt:lpstr>Lub Dub Heavy</vt:lpstr>
      <vt:lpstr>Lub Dub Medium</vt:lpstr>
      <vt:lpstr>LubDubMedium</vt:lpstr>
      <vt:lpstr>Symbol</vt:lpstr>
      <vt:lpstr>Times New Roman</vt:lpstr>
      <vt:lpstr>Wingdings</vt:lpstr>
      <vt:lpstr>Title Slides</vt:lpstr>
      <vt:lpstr>Transition Slides</vt:lpstr>
      <vt:lpstr>Simple Slides</vt:lpstr>
      <vt:lpstr>Photo Slides</vt:lpstr>
      <vt:lpstr>Split Content</vt:lpstr>
      <vt:lpstr>Image Right</vt:lpstr>
      <vt:lpstr>Closing Slides</vt:lpstr>
      <vt:lpstr>2021 AHA/ACC/ASE/CHEST/SAEM/SCCT/SCMR Guideline for the Evaluation and Diagnosis of Chest Pain</vt:lpstr>
      <vt:lpstr>Citation</vt:lpstr>
      <vt:lpstr>2021 Writing Committee Members*</vt:lpstr>
      <vt:lpstr>Top 10 Take-Home Messages</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Top 10 Take Home Messages  </vt:lpstr>
      <vt:lpstr>PowerPoint Presentation</vt:lpstr>
      <vt:lpstr>PowerPoint Presentation</vt:lpstr>
      <vt:lpstr>Defining Chest Pain</vt:lpstr>
      <vt:lpstr>PowerPoint Presentation</vt:lpstr>
      <vt:lpstr>Figure 2. Index of Suspicion That Chest “Pain” Is Ischemic in Origin on the Basis of Commonly Used Descriptors.</vt:lpstr>
      <vt:lpstr>PowerPoint Presentation</vt:lpstr>
      <vt:lpstr>PowerPoint Presentation</vt:lpstr>
      <vt:lpstr>Figure 3. Top 10 Causes of Chest Pain in the ED Based on Age  (Weighted Percentage).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AHA/ACC 2021 Chest Pain Guideline powerpoint</dc:title>
  <dc:creator>Thomas Getchius</dc:creator>
  <cp:lastModifiedBy>Stehlik, Dr. Edward</cp:lastModifiedBy>
  <cp:revision>11</cp:revision>
  <dcterms:created xsi:type="dcterms:W3CDTF">2020-01-10T22:06:40Z</dcterms:created>
  <dcterms:modified xsi:type="dcterms:W3CDTF">2022-08-30T12:31:10Z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0x0101001A8831BF62A3E34590989F9AED71B787</vt:lpwstr>
  </property>
  <property fmtid="{D5CDD505-2E9C-101B-9397-08002B2CF9AE}" pid="6" name="_AdHocReviewCycleID">
    <vt:i4>1633686768</vt:i4>
  </property>
  <property fmtid="{D5CDD505-2E9C-101B-9397-08002B2CF9AE}" pid="7" name="_NewReviewCycle">
    <vt:lpwstr/>
  </property>
  <property fmtid="{D5CDD505-2E9C-101B-9397-08002B2CF9AE}" pid="8" name="_EmailSubject">
    <vt:lpwstr>Chest pain</vt:lpwstr>
  </property>
  <property fmtid="{D5CDD505-2E9C-101B-9397-08002B2CF9AE}" pid="9" name="_AuthorEmail">
    <vt:lpwstr>estehlik@chsbuffalo.org</vt:lpwstr>
  </property>
  <property fmtid="{D5CDD505-2E9C-101B-9397-08002B2CF9AE}" pid="10" name="_AuthorEmailDisplayName">
    <vt:lpwstr>Stehlik, MD Edward A</vt:lpwstr>
  </property>
</Properties>
</file>