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s/slide1.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39.xml" ContentType="application/vnd.openxmlformats-officedocument.presentationml.slide+xml"/>
  <Override PartName="/ppt/slides/slide22.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45.xml" ContentType="application/vnd.openxmlformats-officedocument.presentationml.slide+xml"/>
  <Override PartName="/ppt/slides/slide44.xml" ContentType="application/vnd.openxmlformats-officedocument.presentationml.slide+xml"/>
  <Override PartName="/ppt/slides/slide43.xml" ContentType="application/vnd.openxmlformats-officedocument.presentationml.slide+xml"/>
  <Override PartName="/ppt/slides/slide42.xml" ContentType="application/vnd.openxmlformats-officedocument.presentationml.slide+xml"/>
  <Override PartName="/ppt/slides/slide41.xml" ContentType="application/vnd.openxmlformats-officedocument.presentationml.slide+xml"/>
  <Override PartName="/ppt/slides/slide40.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3.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4.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30.xml" ContentType="application/vnd.openxmlformats-officedocument.presentationml.slide+xml"/>
  <Override PartName="/ppt/slides/slide32.xml" ContentType="application/vnd.openxmlformats-officedocument.presentationml.slide+xml"/>
  <Override PartName="/ppt/slides/slide29.xml" ContentType="application/vnd.openxmlformats-officedocument.presentationml.slide+xml"/>
  <Override PartName="/ppt/slides/slide31.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19.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notesSlides/notesSlide15.xml" ContentType="application/vnd.openxmlformats-officedocument.presentationml.notesSlide+xml"/>
  <Override PartName="/ppt/notesSlides/notesSlide11.xml" ContentType="application/vnd.openxmlformats-officedocument.presentationml.notesSlide+xml"/>
  <Override PartName="/ppt/notesSlides/notesSlide18.xml" ContentType="application/vnd.openxmlformats-officedocument.presentationml.notesSlide+xml"/>
  <Override PartName="/ppt/notesSlides/notesSlide28.xml" ContentType="application/vnd.openxmlformats-officedocument.presentationml.notesSlide+xml"/>
  <Override PartName="/ppt/notesSlides/notesSlide27.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19.xml" ContentType="application/vnd.openxmlformats-officedocument.presentationml.notesSlide+xml"/>
  <Override PartName="/ppt/notesSlides/notesSlide17.xml" ContentType="application/vnd.openxmlformats-officedocument.presentationml.notesSlide+xml"/>
  <Override PartName="/ppt/notesSlides/notesSlide26.xml" ContentType="application/vnd.openxmlformats-officedocument.presentationml.notesSlide+xml"/>
  <Override PartName="/ppt/notesSlides/notesSlide25.xml" ContentType="application/vnd.openxmlformats-officedocument.presentationml.notesSlide+xml"/>
  <Override PartName="/ppt/notesSlides/notesSlide29.xml" ContentType="application/vnd.openxmlformats-officedocument.presentationml.notesSlide+xml"/>
  <Override PartName="/ppt/notesSlides/notesSlide31.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20.xml" ContentType="application/vnd.openxmlformats-officedocument.presentationml.notesSlide+xml"/>
  <Override PartName="/ppt/notesSlides/notesSlide16.xml" ContentType="application/vnd.openxmlformats-officedocument.presentationml.notesSlide+xml"/>
  <Override PartName="/ppt/notesSlides/notesSlide22.xml" ContentType="application/vnd.openxmlformats-officedocument.presentationml.notesSlide+xml"/>
  <Override PartName="/ppt/theme/theme1.xml" ContentType="application/vnd.openxmlformats-officedocument.theme+xml"/>
  <Override PartName="/ppt/notesMasters/notesMaster1.xml" ContentType="application/vnd.openxmlformats-officedocument.presentationml.notesMaster+xml"/>
  <Override PartName="/ppt/charts/chart1.xml" ContentType="application/vnd.openxmlformats-officedocument.drawingml.chart+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bookmarkIdSeed="2">
  <p:sldMasterIdLst>
    <p:sldMasterId id="2147483648" r:id="rId1"/>
  </p:sldMasterIdLst>
  <p:notesMasterIdLst>
    <p:notesMasterId r:id="rId47"/>
  </p:notesMasterIdLst>
  <p:sldIdLst>
    <p:sldId id="257" r:id="rId2"/>
    <p:sldId id="437" r:id="rId3"/>
    <p:sldId id="258" r:id="rId4"/>
    <p:sldId id="260" r:id="rId5"/>
    <p:sldId id="375" r:id="rId6"/>
    <p:sldId id="373" r:id="rId7"/>
    <p:sldId id="263" r:id="rId8"/>
    <p:sldId id="264" r:id="rId9"/>
    <p:sldId id="265" r:id="rId10"/>
    <p:sldId id="266" r:id="rId11"/>
    <p:sldId id="273" r:id="rId12"/>
    <p:sldId id="275" r:id="rId13"/>
    <p:sldId id="374" r:id="rId14"/>
    <p:sldId id="376" r:id="rId15"/>
    <p:sldId id="276" r:id="rId16"/>
    <p:sldId id="274" r:id="rId17"/>
    <p:sldId id="270" r:id="rId18"/>
    <p:sldId id="382" r:id="rId19"/>
    <p:sldId id="383" r:id="rId20"/>
    <p:sldId id="279" r:id="rId21"/>
    <p:sldId id="280" r:id="rId22"/>
    <p:sldId id="281" r:id="rId23"/>
    <p:sldId id="283" r:id="rId24"/>
    <p:sldId id="380" r:id="rId25"/>
    <p:sldId id="289" r:id="rId26"/>
    <p:sldId id="379" r:id="rId27"/>
    <p:sldId id="284" r:id="rId28"/>
    <p:sldId id="290" r:id="rId29"/>
    <p:sldId id="292" r:id="rId30"/>
    <p:sldId id="293" r:id="rId31"/>
    <p:sldId id="294" r:id="rId32"/>
    <p:sldId id="324" r:id="rId33"/>
    <p:sldId id="325" r:id="rId34"/>
    <p:sldId id="377" r:id="rId35"/>
    <p:sldId id="331" r:id="rId36"/>
    <p:sldId id="336" r:id="rId37"/>
    <p:sldId id="347" r:id="rId38"/>
    <p:sldId id="352" r:id="rId39"/>
    <p:sldId id="378" r:id="rId40"/>
    <p:sldId id="360" r:id="rId41"/>
    <p:sldId id="361" r:id="rId42"/>
    <p:sldId id="364" r:id="rId43"/>
    <p:sldId id="366" r:id="rId44"/>
    <p:sldId id="363" r:id="rId45"/>
    <p:sldId id="381" r:id="rId4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1" d="100"/>
          <a:sy n="81" d="100"/>
        </p:scale>
        <p:origin x="126" y="840"/>
      </p:cViewPr>
      <p:guideLst/>
    </p:cSldViewPr>
  </p:slideViewPr>
  <p:notesTextViewPr>
    <p:cViewPr>
      <p:scale>
        <a:sx n="3" d="2"/>
        <a:sy n="3" d="2"/>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hPercent val="90"/>
      <c:rotY val="20"/>
      <c:depthPercent val="100"/>
      <c:rAngAx val="1"/>
    </c:view3D>
    <c:floor>
      <c:thickness val="0"/>
      <c:spPr>
        <a:solidFill>
          <a:srgbClr val="C0C0C0"/>
        </a:solidFill>
        <a:ln w="3175">
          <a:solidFill>
            <a:schemeClr val="tx1"/>
          </a:solidFill>
          <a:prstDash val="solid"/>
        </a:ln>
      </c:spPr>
    </c:floor>
    <c:sideWall>
      <c:thickness val="0"/>
      <c:spPr>
        <a:noFill/>
        <a:ln w="25400">
          <a:noFill/>
        </a:ln>
      </c:spPr>
    </c:sideWall>
    <c:backWall>
      <c:thickness val="0"/>
      <c:spPr>
        <a:noFill/>
        <a:ln w="25400">
          <a:noFill/>
        </a:ln>
      </c:spPr>
    </c:backWall>
    <c:plotArea>
      <c:layout>
        <c:manualLayout>
          <c:layoutTarget val="inner"/>
          <c:xMode val="edge"/>
          <c:yMode val="edge"/>
          <c:x val="8.3885209713024281E-2"/>
          <c:y val="2.8571428571428571E-2"/>
          <c:w val="0.89183222958057395"/>
          <c:h val="0.830952380952381"/>
        </c:manualLayout>
      </c:layout>
      <c:bar3DChart>
        <c:barDir val="col"/>
        <c:grouping val="clustered"/>
        <c:varyColors val="0"/>
        <c:ser>
          <c:idx val="0"/>
          <c:order val="0"/>
          <c:tx>
            <c:strRef>
              <c:f>Sheet1!$A$2</c:f>
              <c:strCache>
                <c:ptCount val="1"/>
                <c:pt idx="0">
                  <c:v>East</c:v>
                </c:pt>
              </c:strCache>
            </c:strRef>
          </c:tx>
          <c:spPr>
            <a:solidFill>
              <a:srgbClr val="FF9900"/>
            </a:solidFill>
            <a:ln w="25399">
              <a:noFill/>
            </a:ln>
          </c:spPr>
          <c:invertIfNegative val="0"/>
          <c:dPt>
            <c:idx val="0"/>
            <c:invertIfNegative val="0"/>
            <c:bubble3D val="0"/>
            <c:spPr>
              <a:solidFill>
                <a:srgbClr val="FFCC00"/>
              </a:solidFill>
              <a:ln w="25399">
                <a:noFill/>
              </a:ln>
            </c:spPr>
            <c:extLst xmlns:c16r2="http://schemas.microsoft.com/office/drawing/2015/06/chart">
              <c:ext xmlns:c16="http://schemas.microsoft.com/office/drawing/2014/chart" uri="{C3380CC4-5D6E-409C-BE32-E72D297353CC}">
                <c16:uniqueId val="{00000001-A81F-4B8B-80F7-E4850EC89667}"/>
              </c:ext>
            </c:extLst>
          </c:dPt>
          <c:dPt>
            <c:idx val="1"/>
            <c:invertIfNegative val="0"/>
            <c:bubble3D val="0"/>
            <c:spPr>
              <a:solidFill>
                <a:srgbClr val="99CCFF"/>
              </a:solidFill>
              <a:ln w="25399">
                <a:noFill/>
              </a:ln>
            </c:spPr>
            <c:extLst xmlns:c16r2="http://schemas.microsoft.com/office/drawing/2015/06/chart">
              <c:ext xmlns:c16="http://schemas.microsoft.com/office/drawing/2014/chart" uri="{C3380CC4-5D6E-409C-BE32-E72D297353CC}">
                <c16:uniqueId val="{00000003-A81F-4B8B-80F7-E4850EC89667}"/>
              </c:ext>
            </c:extLst>
          </c:dPt>
          <c:cat>
            <c:strRef>
              <c:f>Sheet1!$B$1:$E$1</c:f>
              <c:strCache>
                <c:ptCount val="2"/>
                <c:pt idx="0">
                  <c:v>No Pacing</c:v>
                </c:pt>
                <c:pt idx="1">
                  <c:v>Pacing</c:v>
                </c:pt>
              </c:strCache>
            </c:strRef>
          </c:cat>
          <c:val>
            <c:numRef>
              <c:f>Sheet1!$B$2:$E$2</c:f>
              <c:numCache>
                <c:formatCode>General</c:formatCode>
                <c:ptCount val="2"/>
                <c:pt idx="0">
                  <c:v>57</c:v>
                </c:pt>
                <c:pt idx="1">
                  <c:v>9</c:v>
                </c:pt>
              </c:numCache>
            </c:numRef>
          </c:val>
          <c:extLst xmlns:c16r2="http://schemas.microsoft.com/office/drawing/2015/06/chart">
            <c:ext xmlns:c16="http://schemas.microsoft.com/office/drawing/2014/chart" uri="{C3380CC4-5D6E-409C-BE32-E72D297353CC}">
              <c16:uniqueId val="{00000004-A81F-4B8B-80F7-E4850EC89667}"/>
            </c:ext>
          </c:extLst>
        </c:ser>
        <c:dLbls>
          <c:showLegendKey val="0"/>
          <c:showVal val="0"/>
          <c:showCatName val="0"/>
          <c:showSerName val="0"/>
          <c:showPercent val="0"/>
          <c:showBubbleSize val="0"/>
        </c:dLbls>
        <c:gapWidth val="170"/>
        <c:gapDepth val="10"/>
        <c:shape val="box"/>
        <c:axId val="248246928"/>
        <c:axId val="248249280"/>
        <c:axId val="0"/>
      </c:bar3DChart>
      <c:catAx>
        <c:axId val="248246928"/>
        <c:scaling>
          <c:orientation val="minMax"/>
        </c:scaling>
        <c:delete val="0"/>
        <c:axPos val="b"/>
        <c:numFmt formatCode="General" sourceLinked="1"/>
        <c:majorTickMark val="out"/>
        <c:minorTickMark val="none"/>
        <c:tickLblPos val="low"/>
        <c:spPr>
          <a:ln w="3636">
            <a:solidFill>
              <a:schemeClr val="tx1"/>
            </a:solidFill>
            <a:prstDash val="solid"/>
          </a:ln>
        </c:spPr>
        <c:txPr>
          <a:bodyPr rot="0" vert="horz"/>
          <a:lstStyle/>
          <a:p>
            <a:pPr>
              <a:defRPr sz="2061" b="1" i="0" u="none" strike="noStrike" baseline="0">
                <a:solidFill>
                  <a:schemeClr val="tx1"/>
                </a:solidFill>
                <a:latin typeface="Arial"/>
                <a:ea typeface="Arial"/>
                <a:cs typeface="Arial"/>
              </a:defRPr>
            </a:pPr>
            <a:endParaRPr lang="en-US"/>
          </a:p>
        </c:txPr>
        <c:crossAx val="248249280"/>
        <c:crosses val="autoZero"/>
        <c:auto val="0"/>
        <c:lblAlgn val="ctr"/>
        <c:lblOffset val="100"/>
        <c:tickLblSkip val="1"/>
        <c:tickMarkSkip val="1"/>
        <c:noMultiLvlLbl val="0"/>
      </c:catAx>
      <c:valAx>
        <c:axId val="248249280"/>
        <c:scaling>
          <c:orientation val="minMax"/>
          <c:max val="75"/>
        </c:scaling>
        <c:delete val="0"/>
        <c:axPos val="l"/>
        <c:numFmt formatCode="General" sourceLinked="0"/>
        <c:majorTickMark val="out"/>
        <c:minorTickMark val="none"/>
        <c:tickLblPos val="nextTo"/>
        <c:spPr>
          <a:ln w="3636">
            <a:solidFill>
              <a:srgbClr val="FFFFFF"/>
            </a:solidFill>
            <a:prstDash val="solid"/>
          </a:ln>
        </c:spPr>
        <c:txPr>
          <a:bodyPr rot="0" vert="horz"/>
          <a:lstStyle/>
          <a:p>
            <a:pPr>
              <a:defRPr sz="2061" b="1" i="0" u="none" strike="noStrike" baseline="0">
                <a:solidFill>
                  <a:schemeClr val="tx1"/>
                </a:solidFill>
                <a:latin typeface="Arial"/>
                <a:ea typeface="Arial"/>
                <a:cs typeface="Arial"/>
              </a:defRPr>
            </a:pPr>
            <a:endParaRPr lang="en-US"/>
          </a:p>
        </c:txPr>
        <c:crossAx val="248246928"/>
        <c:crosses val="autoZero"/>
        <c:crossBetween val="between"/>
        <c:majorUnit val="25"/>
        <c:minorUnit val="0.25"/>
      </c:valAx>
      <c:spPr>
        <a:noFill/>
        <a:ln w="25399">
          <a:noFill/>
        </a:ln>
      </c:spPr>
    </c:plotArea>
    <c:plotVisOnly val="1"/>
    <c:dispBlanksAs val="gap"/>
    <c:showDLblsOverMax val="0"/>
  </c:chart>
  <c:spPr>
    <a:noFill/>
    <a:ln>
      <a:noFill/>
    </a:ln>
  </c:spPr>
  <c:txPr>
    <a:bodyPr/>
    <a:lstStyle/>
    <a:p>
      <a:pPr>
        <a:defRPr sz="1947" b="1" i="0" u="none" strike="noStrike" baseline="0">
          <a:solidFill>
            <a:schemeClr val="tx1"/>
          </a:solidFill>
          <a:latin typeface="Arial"/>
          <a:ea typeface="Arial"/>
          <a:cs typeface="Arial"/>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204A01-2454-477A-B008-E61DE6EF876C}" type="datetimeFigureOut">
              <a:rPr lang="en-US" smtClean="0"/>
              <a:t>11/29/2021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3C9C93-9A87-46FD-8157-DAD4FBD7120F}" type="slidenum">
              <a:rPr lang="en-US" smtClean="0"/>
              <a:t>‹#›</a:t>
            </a:fld>
            <a:endParaRPr lang="en-US"/>
          </a:p>
        </p:txBody>
      </p:sp>
    </p:spTree>
    <p:extLst>
      <p:ext uri="{BB962C8B-B14F-4D97-AF65-F5344CB8AC3E}">
        <p14:creationId xmlns:p14="http://schemas.microsoft.com/office/powerpoint/2010/main" val="5156191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www.ncbi.nlm.nih.gov/entrez/query.fcgi?cmd=Retrieve&amp;db=pubmed&amp;dopt=Abstract&amp;list_uids=11513446"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defTabSz="930275"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defTabSz="930275"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defTabSz="930275"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defTabSz="930275"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F3BD62B-8559-4868-8B70-DCADAD845E16}" type="slidenum">
              <a:rPr lang="en-US" altLang="en-US" sz="1200">
                <a:latin typeface="Times New Roman" panose="02020603050405020304" pitchFamily="18" charset="0"/>
              </a:rPr>
              <a:pPr/>
              <a:t>1</a:t>
            </a:fld>
            <a:endParaRPr lang="en-US" altLang="en-US" sz="1200">
              <a:latin typeface="Times New Roman" panose="02020603050405020304" pitchFamily="18" charset="0"/>
            </a:endParaRPr>
          </a:p>
        </p:txBody>
      </p:sp>
      <p:sp>
        <p:nvSpPr>
          <p:cNvPr id="200707" name="Rectangle 2"/>
          <p:cNvSpPr>
            <a:spLocks noGrp="1" noRot="1" noChangeAspect="1" noChangeArrowheads="1" noTextEdit="1"/>
          </p:cNvSpPr>
          <p:nvPr>
            <p:ph type="sldImg"/>
          </p:nvPr>
        </p:nvSpPr>
        <p:spPr>
          <a:xfrm>
            <a:off x="415925" y="703263"/>
            <a:ext cx="6164263" cy="3468687"/>
          </a:xfrm>
          <a:ln/>
        </p:spPr>
      </p:sp>
      <p:sp>
        <p:nvSpPr>
          <p:cNvPr id="200708" name="Rectangle 3"/>
          <p:cNvSpPr>
            <a:spLocks noGrp="1" noChangeArrowheads="1"/>
          </p:cNvSpPr>
          <p:nvPr>
            <p:ph type="body" idx="1"/>
          </p:nvPr>
        </p:nvSpPr>
        <p:spPr>
          <a:xfrm>
            <a:off x="933450" y="4294188"/>
            <a:ext cx="5129213" cy="41767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en-US">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18194970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xmlns="" id="{3B6393DF-5001-4C2A-88EA-C7D305C21C45}"/>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cs typeface="Geneva" charset="0"/>
              </a:defRPr>
            </a:lvl1pPr>
            <a:lvl2pPr marL="742950" indent="-285750">
              <a:spcBef>
                <a:spcPct val="30000"/>
              </a:spcBef>
              <a:defRPr sz="1200">
                <a:solidFill>
                  <a:schemeClr val="tx1"/>
                </a:solidFill>
                <a:latin typeface="Arial" panose="020B0604020202020204" pitchFamily="34" charset="0"/>
                <a:ea typeface="Geneva" charset="0"/>
                <a:cs typeface="Geneva" charset="0"/>
              </a:defRPr>
            </a:lvl2pPr>
            <a:lvl3pPr marL="1143000" indent="-228600">
              <a:spcBef>
                <a:spcPct val="30000"/>
              </a:spcBef>
              <a:defRPr sz="1200">
                <a:solidFill>
                  <a:schemeClr val="tx1"/>
                </a:solidFill>
                <a:latin typeface="Arial" panose="020B0604020202020204" pitchFamily="34" charset="0"/>
                <a:ea typeface="Geneva" charset="0"/>
                <a:cs typeface="Geneva" charset="0"/>
              </a:defRPr>
            </a:lvl3pPr>
            <a:lvl4pPr marL="1600200" indent="-228600">
              <a:spcBef>
                <a:spcPct val="30000"/>
              </a:spcBef>
              <a:defRPr sz="1200">
                <a:solidFill>
                  <a:schemeClr val="tx1"/>
                </a:solidFill>
                <a:latin typeface="Arial" panose="020B0604020202020204" pitchFamily="34" charset="0"/>
                <a:ea typeface="Geneva" charset="0"/>
                <a:cs typeface="Geneva" charset="0"/>
              </a:defRPr>
            </a:lvl4pPr>
            <a:lvl5pPr marL="2057400" indent="-228600">
              <a:spcBef>
                <a:spcPct val="30000"/>
              </a:spcBef>
              <a:defRPr sz="1200">
                <a:solidFill>
                  <a:schemeClr val="tx1"/>
                </a:solidFill>
                <a:latin typeface="Arial" panose="020B0604020202020204" pitchFamily="34" charset="0"/>
                <a:ea typeface="Geneva" charset="0"/>
                <a:cs typeface="Geneva"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Geneva" charset="0"/>
                <a:cs typeface="Geneva"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Geneva" charset="0"/>
                <a:cs typeface="Geneva"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Geneva" charset="0"/>
                <a:cs typeface="Geneva"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Geneva" charset="0"/>
                <a:cs typeface="Geneva" charset="0"/>
              </a:defRPr>
            </a:lvl9pPr>
          </a:lstStyle>
          <a:p>
            <a:pPr>
              <a:spcBef>
                <a:spcPct val="0"/>
              </a:spcBef>
            </a:pPr>
            <a:fld id="{1C6C06C0-6600-4829-8159-D1C11D552539}" type="slidenum">
              <a:rPr lang="en-US" altLang="en-US"/>
              <a:pPr>
                <a:spcBef>
                  <a:spcPct val="0"/>
                </a:spcBef>
              </a:pPr>
              <a:t>18</a:t>
            </a:fld>
            <a:endParaRPr lang="en-US" altLang="en-US"/>
          </a:p>
        </p:txBody>
      </p:sp>
      <p:sp>
        <p:nvSpPr>
          <p:cNvPr id="24579" name="Rectangle 2">
            <a:extLst>
              <a:ext uri="{FF2B5EF4-FFF2-40B4-BE49-F238E27FC236}">
                <a16:creationId xmlns:a16="http://schemas.microsoft.com/office/drawing/2014/main" xmlns="" id="{B0F425EE-3131-4D01-8AC1-06CF19612950}"/>
              </a:ext>
            </a:extLst>
          </p:cNvPr>
          <p:cNvSpPr>
            <a:spLocks noGrp="1" noRot="1" noChangeAspect="1" noChangeArrowheads="1" noTextEdit="1"/>
          </p:cNvSpPr>
          <p:nvPr>
            <p:ph type="sldImg"/>
          </p:nvPr>
        </p:nvSpPr>
        <p:spPr>
          <a:xfrm>
            <a:off x="-2744788" y="609600"/>
            <a:ext cx="12461876" cy="7010400"/>
          </a:xfrm>
          <a:ln/>
        </p:spPr>
      </p:sp>
      <p:sp>
        <p:nvSpPr>
          <p:cNvPr id="24580" name="Rectangle 3">
            <a:extLst>
              <a:ext uri="{FF2B5EF4-FFF2-40B4-BE49-F238E27FC236}">
                <a16:creationId xmlns:a16="http://schemas.microsoft.com/office/drawing/2014/main" xmlns="" id="{5E5FB134-CBF0-4358-96EE-B00FE7F64195}"/>
              </a:ext>
            </a:extLst>
          </p:cNvPr>
          <p:cNvSpPr>
            <a:spLocks noGrp="1" noChangeArrowheads="1"/>
          </p:cNvSpPr>
          <p:nvPr>
            <p:ph type="body" idx="1"/>
          </p:nvPr>
        </p:nvSpPr>
        <p:spPr>
          <a:xfrm>
            <a:off x="914400" y="4368800"/>
            <a:ext cx="5029200" cy="406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z="2400">
              <a:latin typeface="Arial" panose="020B0604020202020204" pitchFamily="34" charset="0"/>
            </a:endParaRPr>
          </a:p>
        </p:txBody>
      </p:sp>
    </p:spTree>
    <p:extLst>
      <p:ext uri="{BB962C8B-B14F-4D97-AF65-F5344CB8AC3E}">
        <p14:creationId xmlns:p14="http://schemas.microsoft.com/office/powerpoint/2010/main" val="14639455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a:extLst>
              <a:ext uri="{FF2B5EF4-FFF2-40B4-BE49-F238E27FC236}">
                <a16:creationId xmlns:a16="http://schemas.microsoft.com/office/drawing/2014/main" xmlns="" id="{BF7D64CF-3EBD-4518-A2CD-83B749E2550A}"/>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cs typeface="Geneva" charset="0"/>
              </a:defRPr>
            </a:lvl1pPr>
            <a:lvl2pPr marL="742950" indent="-285750">
              <a:spcBef>
                <a:spcPct val="30000"/>
              </a:spcBef>
              <a:defRPr sz="1200">
                <a:solidFill>
                  <a:schemeClr val="tx1"/>
                </a:solidFill>
                <a:latin typeface="Arial" panose="020B0604020202020204" pitchFamily="34" charset="0"/>
                <a:ea typeface="Geneva" charset="0"/>
                <a:cs typeface="Geneva" charset="0"/>
              </a:defRPr>
            </a:lvl2pPr>
            <a:lvl3pPr marL="1143000" indent="-228600">
              <a:spcBef>
                <a:spcPct val="30000"/>
              </a:spcBef>
              <a:defRPr sz="1200">
                <a:solidFill>
                  <a:schemeClr val="tx1"/>
                </a:solidFill>
                <a:latin typeface="Arial" panose="020B0604020202020204" pitchFamily="34" charset="0"/>
                <a:ea typeface="Geneva" charset="0"/>
                <a:cs typeface="Geneva" charset="0"/>
              </a:defRPr>
            </a:lvl3pPr>
            <a:lvl4pPr marL="1600200" indent="-228600">
              <a:spcBef>
                <a:spcPct val="30000"/>
              </a:spcBef>
              <a:defRPr sz="1200">
                <a:solidFill>
                  <a:schemeClr val="tx1"/>
                </a:solidFill>
                <a:latin typeface="Arial" panose="020B0604020202020204" pitchFamily="34" charset="0"/>
                <a:ea typeface="Geneva" charset="0"/>
                <a:cs typeface="Geneva" charset="0"/>
              </a:defRPr>
            </a:lvl4pPr>
            <a:lvl5pPr marL="2057400" indent="-228600">
              <a:spcBef>
                <a:spcPct val="30000"/>
              </a:spcBef>
              <a:defRPr sz="1200">
                <a:solidFill>
                  <a:schemeClr val="tx1"/>
                </a:solidFill>
                <a:latin typeface="Arial" panose="020B0604020202020204" pitchFamily="34" charset="0"/>
                <a:ea typeface="Geneva" charset="0"/>
                <a:cs typeface="Geneva"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Geneva" charset="0"/>
                <a:cs typeface="Geneva"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Geneva" charset="0"/>
                <a:cs typeface="Geneva"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Geneva" charset="0"/>
                <a:cs typeface="Geneva"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Geneva" charset="0"/>
                <a:cs typeface="Geneva" charset="0"/>
              </a:defRPr>
            </a:lvl9pPr>
          </a:lstStyle>
          <a:p>
            <a:pPr>
              <a:spcBef>
                <a:spcPct val="0"/>
              </a:spcBef>
            </a:pPr>
            <a:fld id="{0C76E728-2E42-41EE-9683-2E14215600B3}" type="slidenum">
              <a:rPr lang="en-US" altLang="en-US"/>
              <a:pPr>
                <a:spcBef>
                  <a:spcPct val="0"/>
                </a:spcBef>
              </a:pPr>
              <a:t>19</a:t>
            </a:fld>
            <a:endParaRPr lang="en-US" altLang="en-US"/>
          </a:p>
        </p:txBody>
      </p:sp>
      <p:sp>
        <p:nvSpPr>
          <p:cNvPr id="26627" name="Rectangle 2">
            <a:extLst>
              <a:ext uri="{FF2B5EF4-FFF2-40B4-BE49-F238E27FC236}">
                <a16:creationId xmlns:a16="http://schemas.microsoft.com/office/drawing/2014/main" xmlns="" id="{5EFA0F78-DA07-42AF-8DCA-F33EBAE15B13}"/>
              </a:ext>
            </a:extLst>
          </p:cNvPr>
          <p:cNvSpPr>
            <a:spLocks noGrp="1" noRot="1" noChangeAspect="1" noChangeArrowheads="1" noTextEdit="1"/>
          </p:cNvSpPr>
          <p:nvPr>
            <p:ph type="sldImg"/>
          </p:nvPr>
        </p:nvSpPr>
        <p:spPr>
          <a:xfrm>
            <a:off x="-2744788" y="609600"/>
            <a:ext cx="12461876" cy="7010400"/>
          </a:xfrm>
          <a:ln/>
        </p:spPr>
      </p:sp>
      <p:sp>
        <p:nvSpPr>
          <p:cNvPr id="26628" name="Rectangle 3">
            <a:extLst>
              <a:ext uri="{FF2B5EF4-FFF2-40B4-BE49-F238E27FC236}">
                <a16:creationId xmlns:a16="http://schemas.microsoft.com/office/drawing/2014/main" xmlns="" id="{DED840DC-CB9B-4ADA-AE7A-63DD4BAD18B0}"/>
              </a:ext>
            </a:extLst>
          </p:cNvPr>
          <p:cNvSpPr>
            <a:spLocks noGrp="1" noChangeArrowheads="1"/>
          </p:cNvSpPr>
          <p:nvPr>
            <p:ph type="body" idx="1"/>
          </p:nvPr>
        </p:nvSpPr>
        <p:spPr>
          <a:xfrm>
            <a:off x="914400" y="4368800"/>
            <a:ext cx="5029200" cy="406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z="2400">
              <a:latin typeface="Arial" panose="020B0604020202020204" pitchFamily="34" charset="0"/>
            </a:endParaRPr>
          </a:p>
        </p:txBody>
      </p:sp>
    </p:spTree>
    <p:extLst>
      <p:ext uri="{BB962C8B-B14F-4D97-AF65-F5344CB8AC3E}">
        <p14:creationId xmlns:p14="http://schemas.microsoft.com/office/powerpoint/2010/main" val="16113646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Slide Image Placeholder 1"/>
          <p:cNvSpPr>
            <a:spLocks noGrp="1" noRot="1" noChangeAspect="1" noTextEdit="1"/>
          </p:cNvSpPr>
          <p:nvPr>
            <p:ph type="sldImg"/>
          </p:nvPr>
        </p:nvSpPr>
        <p:spPr>
          <a:ln/>
        </p:spPr>
      </p:sp>
      <p:sp>
        <p:nvSpPr>
          <p:cNvPr id="2600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altLang="en-US">
              <a:latin typeface="Times New Roman" panose="02020603050405020304" pitchFamily="18" charset="0"/>
              <a:ea typeface="ＭＳ Ｐゴシック" panose="020B0600070205080204" pitchFamily="34" charset="-128"/>
            </a:endParaRPr>
          </a:p>
        </p:txBody>
      </p:sp>
      <p:sp>
        <p:nvSpPr>
          <p:cNvPr id="260100"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defTabSz="930275"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defTabSz="930275"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defTabSz="930275"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defTabSz="930275"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16F9749-1D49-4710-ABA7-C93819C1488B}" type="slidenum">
              <a:rPr lang="en-US" altLang="en-US" sz="1200">
                <a:latin typeface="Times New Roman" panose="02020603050405020304" pitchFamily="18" charset="0"/>
              </a:rPr>
              <a:pPr/>
              <a:t>20</a:t>
            </a:fld>
            <a:endParaRPr lang="en-US" altLang="en-US" sz="1200">
              <a:latin typeface="Times New Roman" panose="02020603050405020304" pitchFamily="18" charset="0"/>
            </a:endParaRPr>
          </a:p>
        </p:txBody>
      </p:sp>
    </p:spTree>
    <p:extLst>
      <p:ext uri="{BB962C8B-B14F-4D97-AF65-F5344CB8AC3E}">
        <p14:creationId xmlns:p14="http://schemas.microsoft.com/office/powerpoint/2010/main" val="14238572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defTabSz="930275"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defTabSz="930275"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defTabSz="930275"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defTabSz="930275"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9187F8AE-E6F1-42E1-B131-3B69D13ABC67}" type="slidenum">
              <a:rPr lang="en-US" altLang="en-US" sz="1200">
                <a:latin typeface="Times New Roman" panose="02020603050405020304" pitchFamily="18" charset="0"/>
              </a:rPr>
              <a:pPr/>
              <a:t>21</a:t>
            </a:fld>
            <a:endParaRPr lang="en-US" altLang="en-US" sz="1200">
              <a:latin typeface="Times New Roman" panose="02020603050405020304" pitchFamily="18" charset="0"/>
            </a:endParaRPr>
          </a:p>
        </p:txBody>
      </p:sp>
      <p:sp>
        <p:nvSpPr>
          <p:cNvPr id="262147" name="Rectangle 2"/>
          <p:cNvSpPr>
            <a:spLocks noGrp="1" noRot="1" noChangeAspect="1" noChangeArrowheads="1" noTextEdit="1"/>
          </p:cNvSpPr>
          <p:nvPr>
            <p:ph type="sldImg"/>
          </p:nvPr>
        </p:nvSpPr>
        <p:spPr>
          <a:xfrm>
            <a:off x="415925" y="703263"/>
            <a:ext cx="6164263" cy="3468687"/>
          </a:xfrm>
          <a:ln w="12700" cap="flat">
            <a:solidFill>
              <a:schemeClr val="tx1"/>
            </a:solidFill>
          </a:ln>
        </p:spPr>
      </p:sp>
      <p:sp>
        <p:nvSpPr>
          <p:cNvPr id="262148" name="Rectangle 3"/>
          <p:cNvSpPr>
            <a:spLocks noGrp="1" noChangeArrowheads="1"/>
          </p:cNvSpPr>
          <p:nvPr>
            <p:ph type="body" idx="1"/>
          </p:nvPr>
        </p:nvSpPr>
        <p:spPr>
          <a:xfrm>
            <a:off x="933450" y="4294188"/>
            <a:ext cx="5129213" cy="41767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43" tIns="45215" rIns="92043" bIns="45215"/>
          <a:lstStyle/>
          <a:p>
            <a:pPr eaLnBrk="1" hangingPunct="1"/>
            <a:r>
              <a:rPr lang="en-US" altLang="en-US">
                <a:latin typeface="Times New Roman" panose="02020603050405020304" pitchFamily="18" charset="0"/>
                <a:ea typeface="ＭＳ Ｐゴシック" panose="020B0600070205080204" pitchFamily="34" charset="-128"/>
              </a:rPr>
              <a:t>Carotid sinus massage (CSM) is an often overlooked, yet highly cost effective test, especially in older syncope patients.  CSM must be applied with care, and the method described here has proven both safe and effective. </a:t>
            </a:r>
          </a:p>
          <a:p>
            <a:pPr eaLnBrk="1" hangingPunct="1"/>
            <a:r>
              <a:rPr lang="en-US" altLang="en-US">
                <a:latin typeface="Times New Roman" panose="02020603050405020304" pitchFamily="18" charset="0"/>
                <a:ea typeface="ＭＳ Ｐゴシック" panose="020B0600070205080204" pitchFamily="34" charset="-128"/>
              </a:rPr>
              <a:t>Note that an abnormal response to CSM (i.e., Carotid Sinus Hypersensitivity, CSH) is not diagnostic of Carotid Sinus Syndrome (CSS). Reproduction of symptoms is a crucial diagnostic element. To achieve symptom reproduction, it may be useful to conduct CSM with the patient in the upright posture.  If the latter is to be done, the patient should be safely secured to a tilt-table in order to prevent injury from a fall.  </a:t>
            </a:r>
          </a:p>
          <a:p>
            <a:pPr eaLnBrk="1" hangingPunct="1"/>
            <a:endParaRPr lang="en-US" altLang="en-US">
              <a:latin typeface="Times New Roman" panose="02020603050405020304" pitchFamily="18" charset="0"/>
              <a:ea typeface="ＭＳ Ｐゴシック" panose="020B0600070205080204" pitchFamily="34" charset="-128"/>
            </a:endParaRPr>
          </a:p>
          <a:p>
            <a:pPr eaLnBrk="1" hangingPunct="1"/>
            <a:r>
              <a:rPr lang="en-US" altLang="en-US">
                <a:latin typeface="Times New Roman" panose="02020603050405020304" pitchFamily="18" charset="0"/>
                <a:ea typeface="ＭＳ Ｐゴシック" panose="020B0600070205080204" pitchFamily="34" charset="-128"/>
              </a:rPr>
              <a:t>Note: May perform during tilt-table test.</a:t>
            </a:r>
          </a:p>
          <a:p>
            <a:pPr eaLnBrk="1" hangingPunct="1"/>
            <a:endParaRPr lang="en-US" altLang="en-US">
              <a:latin typeface="Times New Roman" panose="02020603050405020304" pitchFamily="18" charset="0"/>
              <a:ea typeface="ＭＳ Ｐゴシック" panose="020B0600070205080204" pitchFamily="34" charset="-128"/>
            </a:endParaRPr>
          </a:p>
          <a:p>
            <a:pPr eaLnBrk="1" hangingPunct="1"/>
            <a:r>
              <a:rPr lang="en-US" altLang="en-US" sz="900">
                <a:latin typeface="Times New Roman" panose="02020603050405020304" pitchFamily="18" charset="0"/>
                <a:ea typeface="ＭＳ Ｐゴシック" panose="020B0600070205080204" pitchFamily="34" charset="-128"/>
              </a:rPr>
              <a:t>*Munro N, McIntosh S, Lawson J, et al. Incidence of complications after carotid sinus massage in older </a:t>
            </a:r>
            <a:br>
              <a:rPr lang="en-US" altLang="en-US" sz="900">
                <a:latin typeface="Times New Roman" panose="02020603050405020304" pitchFamily="18" charset="0"/>
                <a:ea typeface="ＭＳ Ｐゴシック" panose="020B0600070205080204" pitchFamily="34" charset="-128"/>
              </a:rPr>
            </a:br>
            <a:r>
              <a:rPr lang="en-US" altLang="en-US" sz="900">
                <a:latin typeface="Times New Roman" panose="02020603050405020304" pitchFamily="18" charset="0"/>
                <a:ea typeface="ＭＳ Ｐゴシック" panose="020B0600070205080204" pitchFamily="34" charset="-128"/>
              </a:rPr>
              <a:t>  patients with syncope. </a:t>
            </a:r>
            <a:r>
              <a:rPr lang="en-US" altLang="en-US" sz="900" i="1">
                <a:latin typeface="Times New Roman" panose="02020603050405020304" pitchFamily="18" charset="0"/>
                <a:ea typeface="ＭＳ Ｐゴシック" panose="020B0600070205080204" pitchFamily="34" charset="-128"/>
              </a:rPr>
              <a:t>J Am Geriatr Soc</a:t>
            </a:r>
            <a:r>
              <a:rPr lang="en-US" altLang="en-US" sz="900">
                <a:latin typeface="Times New Roman" panose="02020603050405020304" pitchFamily="18" charset="0"/>
                <a:ea typeface="ＭＳ Ｐゴシック" panose="020B0600070205080204" pitchFamily="34" charset="-128"/>
              </a:rPr>
              <a:t>. 1994;42:1248-1251.</a:t>
            </a:r>
          </a:p>
          <a:p>
            <a:pPr eaLnBrk="1" hangingPunct="1"/>
            <a:endParaRPr lang="en-US" altLang="en-US">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22135440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defTabSz="930275"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defTabSz="930275"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defTabSz="930275"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defTabSz="930275"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63ECCF4F-6248-4B3E-9862-EC9D7ACDC49D}" type="slidenum">
              <a:rPr lang="en-US" altLang="en-US" sz="1200">
                <a:latin typeface="Times New Roman" panose="02020603050405020304" pitchFamily="18" charset="0"/>
              </a:rPr>
              <a:pPr/>
              <a:t>22</a:t>
            </a:fld>
            <a:endParaRPr lang="en-US" altLang="en-US" sz="1200">
              <a:latin typeface="Times New Roman" panose="02020603050405020304" pitchFamily="18" charset="0"/>
            </a:endParaRPr>
          </a:p>
        </p:txBody>
      </p:sp>
      <p:sp>
        <p:nvSpPr>
          <p:cNvPr id="264195" name="Rectangle 2"/>
          <p:cNvSpPr>
            <a:spLocks noGrp="1" noRot="1" noChangeAspect="1" noChangeArrowheads="1" noTextEdit="1"/>
          </p:cNvSpPr>
          <p:nvPr>
            <p:ph type="sldImg"/>
          </p:nvPr>
        </p:nvSpPr>
        <p:spPr>
          <a:ln/>
        </p:spPr>
      </p:sp>
      <p:sp>
        <p:nvSpPr>
          <p:cNvPr id="264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en-US">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22613279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defTabSz="930275"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defTabSz="930275"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defTabSz="930275"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defTabSz="930275"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68A26A5A-B9D6-4062-BEAB-3EDDDFEDE023}" type="slidenum">
              <a:rPr lang="en-US" altLang="en-US" sz="1200">
                <a:latin typeface="Times New Roman" panose="02020603050405020304" pitchFamily="18" charset="0"/>
              </a:rPr>
              <a:pPr/>
              <a:t>23</a:t>
            </a:fld>
            <a:endParaRPr lang="en-US" altLang="en-US" sz="1200">
              <a:latin typeface="Times New Roman" panose="02020603050405020304" pitchFamily="18" charset="0"/>
            </a:endParaRPr>
          </a:p>
        </p:txBody>
      </p:sp>
      <p:sp>
        <p:nvSpPr>
          <p:cNvPr id="266243" name="Rectangle 2"/>
          <p:cNvSpPr>
            <a:spLocks noGrp="1" noRot="1" noChangeAspect="1" noChangeArrowheads="1" noTextEdit="1"/>
          </p:cNvSpPr>
          <p:nvPr>
            <p:ph type="sldImg"/>
          </p:nvPr>
        </p:nvSpPr>
        <p:spPr>
          <a:ln/>
        </p:spPr>
      </p:sp>
      <p:sp>
        <p:nvSpPr>
          <p:cNvPr id="266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en-US">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18523097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defTabSz="930275"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defTabSz="930275"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defTabSz="930275"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defTabSz="930275"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B426B5A-6413-4577-95DB-F95EDEAECB36}" type="slidenum">
              <a:rPr lang="en-US" altLang="en-US" sz="1200">
                <a:latin typeface="Times New Roman" panose="02020603050405020304" pitchFamily="18" charset="0"/>
              </a:rPr>
              <a:pPr/>
              <a:t>25</a:t>
            </a:fld>
            <a:endParaRPr lang="en-US" altLang="en-US" sz="1200">
              <a:latin typeface="Times New Roman" panose="02020603050405020304" pitchFamily="18" charset="0"/>
            </a:endParaRPr>
          </a:p>
        </p:txBody>
      </p:sp>
      <p:sp>
        <p:nvSpPr>
          <p:cNvPr id="272387" name="Rectangle 2"/>
          <p:cNvSpPr>
            <a:spLocks noGrp="1" noRot="1" noChangeAspect="1" noChangeArrowheads="1" noTextEdit="1"/>
          </p:cNvSpPr>
          <p:nvPr>
            <p:ph type="sldImg"/>
          </p:nvPr>
        </p:nvSpPr>
        <p:spPr>
          <a:xfrm>
            <a:off x="415925" y="703263"/>
            <a:ext cx="6164263" cy="3468687"/>
          </a:xfrm>
          <a:ln w="12700" cap="flat">
            <a:solidFill>
              <a:schemeClr val="tx1"/>
            </a:solidFill>
          </a:ln>
        </p:spPr>
      </p:sp>
      <p:sp>
        <p:nvSpPr>
          <p:cNvPr id="272388" name="Rectangle 3"/>
          <p:cNvSpPr>
            <a:spLocks noGrp="1" noChangeArrowheads="1"/>
          </p:cNvSpPr>
          <p:nvPr>
            <p:ph type="body" idx="1"/>
          </p:nvPr>
        </p:nvSpPr>
        <p:spPr>
          <a:xfrm>
            <a:off x="552450" y="4562475"/>
            <a:ext cx="5800725" cy="40243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73" tIns="48445" rIns="95273" bIns="48445"/>
          <a:lstStyle/>
          <a:p>
            <a:pPr eaLnBrk="1" hangingPunct="1"/>
            <a:r>
              <a:rPr lang="en-US" altLang="en-US" dirty="0">
                <a:latin typeface="Times New Roman" panose="02020603050405020304" pitchFamily="18" charset="0"/>
                <a:ea typeface="ＭＳ Ｐゴシック" panose="020B0600070205080204" pitchFamily="34" charset="-128"/>
              </a:rPr>
              <a:t>These are examples of ECG recordings obtained by the Reveal® ILR system in two symptomatic patients. </a:t>
            </a:r>
          </a:p>
          <a:p>
            <a:pPr eaLnBrk="1" hangingPunct="1"/>
            <a:r>
              <a:rPr lang="en-US" altLang="en-US" dirty="0">
                <a:latin typeface="Times New Roman" panose="02020603050405020304" pitchFamily="18" charset="0"/>
                <a:ea typeface="ＭＳ Ｐゴシック" panose="020B0600070205080204" pitchFamily="34" charset="-128"/>
              </a:rPr>
              <a:t>The gold standard for determining if a syncope episode is due to an arrhythmia is to record the rhythm during symptoms, </a:t>
            </a:r>
            <a:r>
              <a:rPr lang="en-US" altLang="en-US" dirty="0" err="1">
                <a:latin typeface="Times New Roman" panose="02020603050405020304" pitchFamily="18" charset="0"/>
                <a:ea typeface="ＭＳ Ｐゴシック" panose="020B0600070205080204" pitchFamily="34" charset="-128"/>
              </a:rPr>
              <a:t>ie</a:t>
            </a:r>
            <a:r>
              <a:rPr lang="en-US" altLang="en-US" dirty="0">
                <a:latin typeface="Times New Roman" panose="02020603050405020304" pitchFamily="18" charset="0"/>
                <a:ea typeface="ＭＳ Ｐゴシック" panose="020B0600070205080204" pitchFamily="34" charset="-128"/>
              </a:rPr>
              <a:t>, symptom-rhythm correlation. The ILR may help rule-in or rule-out </a:t>
            </a:r>
            <a:r>
              <a:rPr lang="en-US" altLang="en-US" dirty="0" err="1">
                <a:latin typeface="Times New Roman" panose="02020603050405020304" pitchFamily="18" charset="0"/>
                <a:ea typeface="ＭＳ Ｐゴシック" panose="020B0600070205080204" pitchFamily="34" charset="-128"/>
              </a:rPr>
              <a:t>arrhythmogenic</a:t>
            </a:r>
            <a:r>
              <a:rPr lang="en-US" altLang="en-US" dirty="0">
                <a:latin typeface="Times New Roman" panose="02020603050405020304" pitchFamily="18" charset="0"/>
                <a:ea typeface="ＭＳ Ｐゴシック" panose="020B0600070205080204" pitchFamily="34" charset="-128"/>
              </a:rPr>
              <a:t> causes.</a:t>
            </a:r>
          </a:p>
          <a:p>
            <a:pPr eaLnBrk="1" hangingPunct="1"/>
            <a:r>
              <a:rPr lang="en-US" altLang="en-US" dirty="0">
                <a:latin typeface="Times New Roman" panose="02020603050405020304" pitchFamily="18" charset="0"/>
                <a:ea typeface="ＭＳ Ｐゴシック" panose="020B0600070205080204" pitchFamily="34" charset="-128"/>
              </a:rPr>
              <a:t>These strips depict findings from an ILR interrogation as they appear on the programmer screen. In order to view the event in greater detail, one taps the screen over the ECG of interest.  </a:t>
            </a:r>
          </a:p>
          <a:p>
            <a:pPr eaLnBrk="1" hangingPunct="1"/>
            <a:r>
              <a:rPr lang="en-US" altLang="en-US" dirty="0">
                <a:latin typeface="Times New Roman" panose="02020603050405020304" pitchFamily="18" charset="0"/>
                <a:ea typeface="ＭＳ Ｐゴシック" panose="020B0600070205080204" pitchFamily="34" charset="-128"/>
              </a:rPr>
              <a:t>On-screen calipers are available at every zoom level to measure cycle length in milliseconds or beats per minute.</a:t>
            </a:r>
          </a:p>
          <a:p>
            <a:pPr eaLnBrk="1" hangingPunct="1"/>
            <a:r>
              <a:rPr lang="en-US" altLang="en-US" dirty="0">
                <a:latin typeface="Times New Roman" panose="02020603050405020304" pitchFamily="18" charset="0"/>
                <a:ea typeface="ＭＳ Ｐゴシック" panose="020B0600070205080204" pitchFamily="34" charset="-128"/>
              </a:rPr>
              <a:t>Note that the ‘A’ represents an auto-activated event; the P indicates when the patient activated the device.</a:t>
            </a:r>
          </a:p>
          <a:p>
            <a:pPr eaLnBrk="1" hangingPunct="1"/>
            <a:r>
              <a:rPr lang="en-US" altLang="en-US" dirty="0">
                <a:latin typeface="Times New Roman" panose="02020603050405020304" pitchFamily="18" charset="0"/>
                <a:ea typeface="ＭＳ Ｐゴシック" panose="020B0600070205080204" pitchFamily="34" charset="-128"/>
              </a:rPr>
              <a:t>Upper strip: Infra-</a:t>
            </a:r>
            <a:r>
              <a:rPr lang="en-US" altLang="en-US" dirty="0" err="1">
                <a:latin typeface="Times New Roman" panose="02020603050405020304" pitchFamily="18" charset="0"/>
                <a:ea typeface="ＭＳ Ｐゴシック" panose="020B0600070205080204" pitchFamily="34" charset="-128"/>
              </a:rPr>
              <a:t>Hisian</a:t>
            </a:r>
            <a:r>
              <a:rPr lang="en-US" altLang="en-US" dirty="0">
                <a:latin typeface="Times New Roman" panose="02020603050405020304" pitchFamily="18" charset="0"/>
                <a:ea typeface="ＭＳ Ｐゴシック" panose="020B0600070205080204" pitchFamily="34" charset="-128"/>
              </a:rPr>
              <a:t> AV block: dual chamber pacemaker.</a:t>
            </a:r>
          </a:p>
          <a:p>
            <a:pPr eaLnBrk="1" hangingPunct="1"/>
            <a:r>
              <a:rPr lang="en-US" altLang="en-US" dirty="0">
                <a:latin typeface="Times New Roman" panose="02020603050405020304" pitchFamily="18" charset="0"/>
                <a:ea typeface="ＭＳ Ｐゴシック" panose="020B0600070205080204" pitchFamily="34" charset="-128"/>
              </a:rPr>
              <a:t>Lower strip: VT and VF: ICD, meds.</a:t>
            </a:r>
          </a:p>
          <a:p>
            <a:pPr eaLnBrk="1" hangingPunct="1"/>
            <a:endParaRPr lang="en-US" altLang="en-US" dirty="0">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25804648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defTabSz="930275"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defTabSz="930275"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defTabSz="930275"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defTabSz="930275"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DDC02CF5-6EFA-40D7-97D4-DAD675C98828}" type="slidenum">
              <a:rPr lang="en-US" altLang="en-US" sz="1200">
                <a:latin typeface="Times New Roman" panose="02020603050405020304" pitchFamily="18" charset="0"/>
              </a:rPr>
              <a:pPr/>
              <a:t>28</a:t>
            </a:fld>
            <a:endParaRPr lang="en-US" altLang="en-US" sz="1200">
              <a:latin typeface="Times New Roman" panose="02020603050405020304" pitchFamily="18" charset="0"/>
            </a:endParaRPr>
          </a:p>
        </p:txBody>
      </p:sp>
      <p:sp>
        <p:nvSpPr>
          <p:cNvPr id="273411" name="Rectangle 2"/>
          <p:cNvSpPr>
            <a:spLocks noGrp="1" noRot="1" noChangeAspect="1" noChangeArrowheads="1" noTextEdit="1"/>
          </p:cNvSpPr>
          <p:nvPr>
            <p:ph type="sldImg"/>
          </p:nvPr>
        </p:nvSpPr>
        <p:spPr>
          <a:xfrm>
            <a:off x="415925" y="703263"/>
            <a:ext cx="6164263" cy="3468687"/>
          </a:xfrm>
          <a:solidFill>
            <a:srgbClr val="FFFFFF"/>
          </a:solidFill>
          <a:ln w="12700" cap="flat"/>
        </p:spPr>
      </p:sp>
      <p:sp>
        <p:nvSpPr>
          <p:cNvPr id="273412" name="Rectangle 3"/>
          <p:cNvSpPr>
            <a:spLocks noGrp="1" noChangeArrowheads="1"/>
          </p:cNvSpPr>
          <p:nvPr>
            <p:ph type="body" idx="1"/>
          </p:nvPr>
        </p:nvSpPr>
        <p:spPr>
          <a:xfrm>
            <a:off x="935038" y="4411663"/>
            <a:ext cx="5126037" cy="41735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43" tIns="45215" rIns="92043" bIns="45215"/>
          <a:lstStyle/>
          <a:p>
            <a:pPr eaLnBrk="1" hangingPunct="1"/>
            <a:r>
              <a:rPr lang="en-US" altLang="en-US">
                <a:latin typeface="Times New Roman" panose="02020603050405020304" pitchFamily="18" charset="0"/>
                <a:ea typeface="ＭＳ Ｐゴシック" panose="020B0600070205080204" pitchFamily="34" charset="-128"/>
              </a:rPr>
              <a:t>The rationale for undertaking head-up tilt (HUT) testing in patients suspected of having vasovagal (VVS) syncope is summarized here.  In essence, the test may not only provide useful diagnostic information, but it also provides an opportunity for patients to become more familiar with the condition and its possible warning signs. The latter may prove to be of considerable diagnostic utility in many individuals.</a:t>
            </a:r>
          </a:p>
          <a:p>
            <a:pPr eaLnBrk="1" hangingPunct="1"/>
            <a:r>
              <a:rPr lang="en-US" altLang="en-US">
                <a:latin typeface="Times New Roman" panose="02020603050405020304" pitchFamily="18" charset="0"/>
                <a:ea typeface="ＭＳ Ｐゴシック" panose="020B0600070205080204" pitchFamily="34" charset="-128"/>
              </a:rPr>
              <a:t>Provocative drugs: isoproterenol vs. sublingual nitroglycerin—discuss pros and cons</a:t>
            </a:r>
          </a:p>
        </p:txBody>
      </p:sp>
    </p:spTree>
    <p:extLst>
      <p:ext uri="{BB962C8B-B14F-4D97-AF65-F5344CB8AC3E}">
        <p14:creationId xmlns:p14="http://schemas.microsoft.com/office/powerpoint/2010/main" val="6671523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defTabSz="930275"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defTabSz="930275"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defTabSz="930275"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defTabSz="930275"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45CD16D7-B3F2-432C-85B5-AFE1978AF018}" type="slidenum">
              <a:rPr lang="en-US" altLang="en-US" sz="1200">
                <a:latin typeface="Times New Roman" panose="02020603050405020304" pitchFamily="18" charset="0"/>
              </a:rPr>
              <a:pPr/>
              <a:t>29</a:t>
            </a:fld>
            <a:endParaRPr lang="en-US" altLang="en-US" sz="1200">
              <a:latin typeface="Times New Roman" panose="02020603050405020304" pitchFamily="18" charset="0"/>
            </a:endParaRPr>
          </a:p>
        </p:txBody>
      </p:sp>
      <p:sp>
        <p:nvSpPr>
          <p:cNvPr id="275459" name="Rectangle 2"/>
          <p:cNvSpPr>
            <a:spLocks noGrp="1" noRot="1" noChangeAspect="1" noChangeArrowheads="1" noTextEdit="1"/>
          </p:cNvSpPr>
          <p:nvPr>
            <p:ph type="sldImg"/>
          </p:nvPr>
        </p:nvSpPr>
        <p:spPr>
          <a:xfrm>
            <a:off x="415925" y="703263"/>
            <a:ext cx="6164263" cy="3468687"/>
          </a:xfrm>
          <a:ln w="12700" cap="flat">
            <a:solidFill>
              <a:schemeClr val="tx1"/>
            </a:solidFill>
          </a:ln>
        </p:spPr>
      </p:sp>
      <p:sp>
        <p:nvSpPr>
          <p:cNvPr id="275460" name="Rectangle 3"/>
          <p:cNvSpPr>
            <a:spLocks noGrp="1" noChangeArrowheads="1"/>
          </p:cNvSpPr>
          <p:nvPr>
            <p:ph type="body" idx="1"/>
          </p:nvPr>
        </p:nvSpPr>
        <p:spPr>
          <a:xfrm>
            <a:off x="466725" y="4254500"/>
            <a:ext cx="6140450" cy="47974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43" tIns="45215" rIns="92043" bIns="45215"/>
          <a:lstStyle/>
          <a:p>
            <a:pPr algn="ctr" eaLnBrk="1" hangingPunct="1"/>
            <a:r>
              <a:rPr lang="en-US" altLang="en-US" sz="1100" b="1">
                <a:latin typeface="Times New Roman" panose="02020603050405020304" pitchFamily="18" charset="0"/>
                <a:ea typeface="ＭＳ Ｐゴシック" panose="020B0600070205080204" pitchFamily="34" charset="-128"/>
              </a:rPr>
              <a:t>Diagnosing VVS</a:t>
            </a:r>
          </a:p>
          <a:p>
            <a:pPr eaLnBrk="1" hangingPunct="1"/>
            <a:r>
              <a:rPr lang="en-US" altLang="en-US" sz="1100">
                <a:latin typeface="Times New Roman" panose="02020603050405020304" pitchFamily="18" charset="0"/>
                <a:ea typeface="ＭＳ Ｐゴシック" panose="020B0600070205080204" pitchFamily="34" charset="-128"/>
              </a:rPr>
              <a:t>VVS is most effectively diagnosed if the detailed medical history is ‘classic’.  However, this is not often the case, and supporting evidence is needed,  Such supportive evidence may include:</a:t>
            </a:r>
          </a:p>
          <a:p>
            <a:pPr marL="228600" lvl="1" indent="-114300" eaLnBrk="1" hangingPunct="1">
              <a:buFontTx/>
              <a:buChar char="•"/>
            </a:pPr>
            <a:r>
              <a:rPr lang="en-US" altLang="en-US" sz="1100">
                <a:latin typeface="Times New Roman" panose="02020603050405020304" pitchFamily="18" charset="0"/>
                <a:ea typeface="ＭＳ Ｐゴシック" panose="020B0600070205080204" pitchFamily="34" charset="-128"/>
              </a:rPr>
              <a:t>Patient history, physical examination, ECG, and other tests provide no diagnosis for patient complaints of syncope.</a:t>
            </a:r>
          </a:p>
          <a:p>
            <a:pPr marL="228600" lvl="1" indent="-114300" eaLnBrk="1" hangingPunct="1">
              <a:buFontTx/>
              <a:buChar char="•"/>
            </a:pPr>
            <a:r>
              <a:rPr lang="en-US" altLang="en-US" sz="1100">
                <a:latin typeface="Times New Roman" panose="02020603050405020304" pitchFamily="18" charset="0"/>
                <a:ea typeface="ＭＳ Ｐゴシック" panose="020B0600070205080204" pitchFamily="34" charset="-128"/>
              </a:rPr>
              <a:t>Patient experiences syncope during head-up tilt-table testing.  Test completion without syncope is a negative result.</a:t>
            </a:r>
          </a:p>
          <a:p>
            <a:pPr marL="228600" lvl="1" indent="-114300" eaLnBrk="1" hangingPunct="1">
              <a:buFontTx/>
              <a:buChar char="•"/>
            </a:pPr>
            <a:r>
              <a:rPr lang="en-US" altLang="en-US" sz="1100">
                <a:latin typeface="Times New Roman" panose="02020603050405020304" pitchFamily="18" charset="0"/>
                <a:ea typeface="ＭＳ Ｐゴシック" panose="020B0600070205080204" pitchFamily="34" charset="-128"/>
              </a:rPr>
              <a:t>The following HUT protocol is based on the ACC Consensus Document on tilt-table testing (Benditt 1996).  Other accepted HUT protocols do exist.</a:t>
            </a:r>
          </a:p>
          <a:p>
            <a:pPr marL="457200" lvl="2" indent="-114300" eaLnBrk="1" hangingPunct="1">
              <a:buFontTx/>
              <a:buChar char="-"/>
            </a:pPr>
            <a:r>
              <a:rPr lang="en-US" altLang="en-US" sz="1100">
                <a:latin typeface="Times New Roman" panose="02020603050405020304" pitchFamily="18" charset="0"/>
                <a:ea typeface="ＭＳ Ｐゴシック" panose="020B0600070205080204" pitchFamily="34" charset="-128"/>
              </a:rPr>
              <a:t>Overnight fast, morning test</a:t>
            </a:r>
          </a:p>
          <a:p>
            <a:pPr marL="457200" lvl="2" indent="-114300" eaLnBrk="1" hangingPunct="1">
              <a:buFontTx/>
              <a:buChar char="-"/>
            </a:pPr>
            <a:r>
              <a:rPr lang="en-US" altLang="en-US" sz="1100">
                <a:latin typeface="Times New Roman" panose="02020603050405020304" pitchFamily="18" charset="0"/>
                <a:ea typeface="ＭＳ Ｐゴシック" panose="020B0600070205080204" pitchFamily="34" charset="-128"/>
              </a:rPr>
              <a:t>ECG (at least 3 leads)</a:t>
            </a:r>
          </a:p>
          <a:p>
            <a:pPr marL="457200" lvl="2" indent="-114300" eaLnBrk="1" hangingPunct="1">
              <a:buFontTx/>
              <a:buChar char="-"/>
            </a:pPr>
            <a:r>
              <a:rPr lang="en-US" altLang="en-US" sz="1100">
                <a:latin typeface="Times New Roman" panose="02020603050405020304" pitchFamily="18" charset="0"/>
                <a:ea typeface="ＭＳ Ｐゴシック" panose="020B0600070205080204" pitchFamily="34" charset="-128"/>
              </a:rPr>
              <a:t>Continuous blood pressure monitoring</a:t>
            </a:r>
          </a:p>
          <a:p>
            <a:pPr marL="457200" lvl="2" indent="-114300" eaLnBrk="1" hangingPunct="1">
              <a:buFontTx/>
              <a:buChar char="-"/>
            </a:pPr>
            <a:r>
              <a:rPr lang="en-US" altLang="en-US" sz="1100">
                <a:latin typeface="Times New Roman" panose="02020603050405020304" pitchFamily="18" charset="0"/>
                <a:ea typeface="ＭＳ Ｐゴシック" panose="020B0600070205080204" pitchFamily="34" charset="-128"/>
              </a:rPr>
              <a:t>Patient remains supine on the table for 15-30 minutes.</a:t>
            </a:r>
          </a:p>
          <a:p>
            <a:pPr marL="457200" lvl="2" indent="-114300" eaLnBrk="1" hangingPunct="1">
              <a:buFontTx/>
              <a:buChar char="-"/>
            </a:pPr>
            <a:r>
              <a:rPr lang="en-US" altLang="en-US" sz="1100">
                <a:latin typeface="Times New Roman" panose="02020603050405020304" pitchFamily="18" charset="0"/>
                <a:ea typeface="ＭＳ Ｐゴシック" panose="020B0600070205080204" pitchFamily="34" charset="-128"/>
              </a:rPr>
              <a:t>Tilt to 60-80 degrees for 20-45 minutes.</a:t>
            </a:r>
          </a:p>
          <a:p>
            <a:pPr marL="457200" lvl="2" indent="-114300" eaLnBrk="1" hangingPunct="1">
              <a:buFontTx/>
              <a:buChar char="-"/>
            </a:pPr>
            <a:r>
              <a:rPr lang="en-US" altLang="en-US" sz="1100">
                <a:latin typeface="Times New Roman" panose="02020603050405020304" pitchFamily="18" charset="0"/>
                <a:ea typeface="ＭＳ Ｐゴシック" panose="020B0600070205080204" pitchFamily="34" charset="-128"/>
              </a:rPr>
              <a:t>Lower to horizontal and administer isoproterenol at 1-5 </a:t>
            </a:r>
            <a:r>
              <a:rPr lang="en-US" altLang="en-US" sz="1100">
                <a:latin typeface="Symbol" panose="05050102010706020507" pitchFamily="18" charset="2"/>
                <a:ea typeface="ＭＳ Ｐゴシック" panose="020B0600070205080204" pitchFamily="34" charset="-128"/>
              </a:rPr>
              <a:t></a:t>
            </a:r>
            <a:r>
              <a:rPr lang="en-US" altLang="en-US" sz="1100">
                <a:latin typeface="Times New Roman" panose="02020603050405020304" pitchFamily="18" charset="0"/>
                <a:ea typeface="ＭＳ Ｐゴシック" panose="020B0600070205080204" pitchFamily="34" charset="-128"/>
              </a:rPr>
              <a:t>g/min until heart rate increases 25%.</a:t>
            </a:r>
          </a:p>
          <a:p>
            <a:pPr marL="457200" lvl="2" indent="-114300" eaLnBrk="1" hangingPunct="1">
              <a:buFontTx/>
              <a:buChar char="-"/>
            </a:pPr>
            <a:r>
              <a:rPr lang="en-US" altLang="en-US" sz="1100">
                <a:latin typeface="Times New Roman" panose="02020603050405020304" pitchFamily="18" charset="0"/>
                <a:ea typeface="ＭＳ Ｐゴシック" panose="020B0600070205080204" pitchFamily="34" charset="-128"/>
              </a:rPr>
              <a:t>Re-tilt for 10 minutes</a:t>
            </a:r>
            <a:br>
              <a:rPr lang="en-US" altLang="en-US" sz="1100">
                <a:latin typeface="Times New Roman" panose="02020603050405020304" pitchFamily="18" charset="0"/>
                <a:ea typeface="ＭＳ Ｐゴシック" panose="020B0600070205080204" pitchFamily="34" charset="-128"/>
              </a:rPr>
            </a:br>
            <a:endParaRPr lang="en-US" altLang="en-US" sz="1100">
              <a:latin typeface="Times New Roman" panose="02020603050405020304" pitchFamily="18" charset="0"/>
              <a:ea typeface="ＭＳ Ｐゴシック" panose="020B0600070205080204" pitchFamily="34" charset="-128"/>
            </a:endParaRPr>
          </a:p>
          <a:p>
            <a:pPr eaLnBrk="1" hangingPunct="1"/>
            <a:r>
              <a:rPr lang="en-US" altLang="en-US" sz="1100">
                <a:latin typeface="Times New Roman" panose="02020603050405020304" pitchFamily="18" charset="0"/>
                <a:ea typeface="ＭＳ Ｐゴシック" panose="020B0600070205080204" pitchFamily="34" charset="-128"/>
              </a:rPr>
              <a:t>REFERENCE:</a:t>
            </a:r>
          </a:p>
          <a:p>
            <a:pPr eaLnBrk="1" hangingPunct="1"/>
            <a:r>
              <a:rPr lang="en-US" altLang="en-US" sz="1100">
                <a:latin typeface="Times New Roman" panose="02020603050405020304" pitchFamily="18" charset="0"/>
                <a:ea typeface="ＭＳ Ｐゴシック" panose="020B0600070205080204" pitchFamily="34" charset="-128"/>
              </a:rPr>
              <a:t>Benditt DG, Ferguson DW, Grubb BP, et al. Tilt table testing for syncope. ACC Expert Consensus Document.  </a:t>
            </a:r>
            <a:r>
              <a:rPr lang="en-US" altLang="en-US" sz="1100" i="1">
                <a:latin typeface="Times New Roman" panose="02020603050405020304" pitchFamily="18" charset="0"/>
                <a:ea typeface="ＭＳ Ｐゴシック" panose="020B0600070205080204" pitchFamily="34" charset="-128"/>
              </a:rPr>
              <a:t>JACC.</a:t>
            </a:r>
            <a:r>
              <a:rPr lang="en-US" altLang="en-US" sz="1100">
                <a:latin typeface="Times New Roman" panose="02020603050405020304" pitchFamily="18" charset="0"/>
                <a:ea typeface="ＭＳ Ｐゴシック" panose="020B0600070205080204" pitchFamily="34" charset="-128"/>
              </a:rPr>
              <a:t> 1996;28(1):263-275.</a:t>
            </a:r>
          </a:p>
          <a:p>
            <a:pPr eaLnBrk="1" hangingPunct="1"/>
            <a:endParaRPr lang="en-US" altLang="en-US" sz="1000">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13781646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defTabSz="930275"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defTabSz="930275"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defTabSz="930275"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defTabSz="930275"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487B117A-ED3F-4E8F-A0CE-01145BD8AA80}" type="slidenum">
              <a:rPr lang="en-US" altLang="en-US" sz="1200">
                <a:latin typeface="Times New Roman" panose="02020603050405020304" pitchFamily="18" charset="0"/>
              </a:rPr>
              <a:pPr/>
              <a:t>30</a:t>
            </a:fld>
            <a:endParaRPr lang="en-US" altLang="en-US" sz="1200">
              <a:latin typeface="Times New Roman" panose="02020603050405020304" pitchFamily="18" charset="0"/>
            </a:endParaRPr>
          </a:p>
        </p:txBody>
      </p:sp>
      <p:sp>
        <p:nvSpPr>
          <p:cNvPr id="276483" name="Rectangle 2"/>
          <p:cNvSpPr>
            <a:spLocks noGrp="1" noRot="1" noChangeAspect="1" noChangeArrowheads="1" noTextEdit="1"/>
          </p:cNvSpPr>
          <p:nvPr>
            <p:ph type="sldImg"/>
          </p:nvPr>
        </p:nvSpPr>
        <p:spPr>
          <a:xfrm>
            <a:off x="415925" y="703263"/>
            <a:ext cx="6164263" cy="3468687"/>
          </a:xfrm>
          <a:solidFill>
            <a:srgbClr val="FFFFFF"/>
          </a:solidFill>
          <a:ln w="12700" cap="flat"/>
        </p:spPr>
      </p:sp>
      <p:sp>
        <p:nvSpPr>
          <p:cNvPr id="276484" name="Rectangle 3"/>
          <p:cNvSpPr>
            <a:spLocks noGrp="1" noChangeArrowheads="1"/>
          </p:cNvSpPr>
          <p:nvPr>
            <p:ph type="body" idx="1"/>
          </p:nvPr>
        </p:nvSpPr>
        <p:spPr>
          <a:xfrm>
            <a:off x="935038" y="4411663"/>
            <a:ext cx="5126037" cy="41735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43" tIns="45215" rIns="92043" bIns="45215"/>
          <a:lstStyle/>
          <a:p>
            <a:pPr eaLnBrk="1" hangingPunct="1"/>
            <a:r>
              <a:rPr lang="en-US" altLang="en-US">
                <a:latin typeface="Times New Roman" panose="02020603050405020304" pitchFamily="18" charset="0"/>
                <a:ea typeface="ＭＳ Ｐゴシック" panose="020B0600070205080204" pitchFamily="34" charset="-128"/>
              </a:rPr>
              <a:t>Heart Rate monitor and Finapres® pressure tracing illustrating posture-induced vasovagal syncope.  Note that the initial sinus tachycardia. Thereafter, blood pressure tended to fall in advance of the bradycardia component.  </a:t>
            </a:r>
          </a:p>
        </p:txBody>
      </p:sp>
    </p:spTree>
    <p:extLst>
      <p:ext uri="{BB962C8B-B14F-4D97-AF65-F5344CB8AC3E}">
        <p14:creationId xmlns:p14="http://schemas.microsoft.com/office/powerpoint/2010/main" val="20779788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defTabSz="930275"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defTabSz="930275"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defTabSz="930275"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defTabSz="930275"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3102C1B-C9A4-4698-B3E6-3BE6657CA58A}" type="slidenum">
              <a:rPr lang="en-US" altLang="en-US" sz="1200">
                <a:latin typeface="Times New Roman" panose="02020603050405020304" pitchFamily="18" charset="0"/>
              </a:rPr>
              <a:pPr/>
              <a:t>3</a:t>
            </a:fld>
            <a:endParaRPr lang="en-US" altLang="en-US" sz="1200">
              <a:latin typeface="Times New Roman" panose="02020603050405020304" pitchFamily="18" charset="0"/>
            </a:endParaRPr>
          </a:p>
        </p:txBody>
      </p:sp>
      <p:sp>
        <p:nvSpPr>
          <p:cNvPr id="204803" name="Rectangle 2"/>
          <p:cNvSpPr>
            <a:spLocks noGrp="1" noRot="1" noChangeAspect="1" noChangeArrowheads="1" noTextEdit="1"/>
          </p:cNvSpPr>
          <p:nvPr>
            <p:ph type="sldImg"/>
          </p:nvPr>
        </p:nvSpPr>
        <p:spPr>
          <a:ln/>
        </p:spPr>
      </p:sp>
      <p:sp>
        <p:nvSpPr>
          <p:cNvPr id="204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900">
                <a:latin typeface="Times New Roman" panose="02020603050405020304" pitchFamily="18" charset="0"/>
                <a:ea typeface="ＭＳ Ｐゴシック" panose="020B0600070205080204" pitchFamily="34" charset="-128"/>
              </a:rPr>
              <a:t>Transient Loss of Consciousness, or TLOC, is just that—as is illustrated here.</a:t>
            </a:r>
          </a:p>
          <a:p>
            <a:pPr eaLnBrk="1" hangingPunct="1"/>
            <a:r>
              <a:rPr lang="en-US" altLang="en-US" sz="900">
                <a:latin typeface="Times New Roman" panose="02020603050405020304" pitchFamily="18" charset="0"/>
                <a:ea typeface="ＭＳ Ｐゴシック" panose="020B0600070205080204" pitchFamily="34" charset="-128"/>
              </a:rPr>
              <a:t>It can be as simple as a benign ‘faint’ or a symptom of an underlying disease that may lead to sudden death. Or it may not be syncope at all.</a:t>
            </a:r>
          </a:p>
          <a:p>
            <a:pPr eaLnBrk="1" hangingPunct="1"/>
            <a:endParaRPr lang="en-US" altLang="en-US">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7490421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defTabSz="930275"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defTabSz="930275"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defTabSz="930275"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defTabSz="930275"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5D2DF3C-E6E6-4E5E-9189-FE2D11DDB1C7}" type="slidenum">
              <a:rPr lang="en-US" altLang="en-US" sz="1200">
                <a:latin typeface="Times New Roman" panose="02020603050405020304" pitchFamily="18" charset="0"/>
              </a:rPr>
              <a:pPr/>
              <a:t>31</a:t>
            </a:fld>
            <a:endParaRPr lang="en-US" altLang="en-US" sz="1200">
              <a:latin typeface="Times New Roman" panose="02020603050405020304" pitchFamily="18" charset="0"/>
            </a:endParaRPr>
          </a:p>
        </p:txBody>
      </p:sp>
      <p:sp>
        <p:nvSpPr>
          <p:cNvPr id="277507" name="Rectangle 2"/>
          <p:cNvSpPr>
            <a:spLocks noGrp="1" noRot="1" noChangeAspect="1" noChangeArrowheads="1" noTextEdit="1"/>
          </p:cNvSpPr>
          <p:nvPr>
            <p:ph type="sldImg"/>
          </p:nvPr>
        </p:nvSpPr>
        <p:spPr>
          <a:xfrm>
            <a:off x="415925" y="703263"/>
            <a:ext cx="6164263" cy="3468687"/>
          </a:xfrm>
          <a:ln w="12700" cap="flat"/>
        </p:spPr>
      </p:sp>
      <p:sp>
        <p:nvSpPr>
          <p:cNvPr id="277508" name="Rectangle 3"/>
          <p:cNvSpPr>
            <a:spLocks noGrp="1" noChangeArrowheads="1"/>
          </p:cNvSpPr>
          <p:nvPr>
            <p:ph type="body" idx="1"/>
          </p:nvPr>
        </p:nvSpPr>
        <p:spPr>
          <a:xfrm>
            <a:off x="935038" y="4411663"/>
            <a:ext cx="5126037" cy="41735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43" tIns="45215" rIns="92043" bIns="45215"/>
          <a:lstStyle/>
          <a:p>
            <a:pPr eaLnBrk="1" hangingPunct="1"/>
            <a:r>
              <a:rPr lang="en-US" altLang="en-US">
                <a:latin typeface="Times New Roman" panose="02020603050405020304" pitchFamily="18" charset="0"/>
                <a:ea typeface="ＭＳ Ｐゴシック" panose="020B0600070205080204" pitchFamily="34" charset="-128"/>
              </a:rPr>
              <a:t>Conventional EP testing (i.e. EPS, electrical stimulation without autonomic studies such as HUT) has not been highly effective in substantiating a basis for syncope.  In this regard, EPS has been more effective in patients with structural cardiovascular disease than in those with normal cardiovascular status.  </a:t>
            </a:r>
          </a:p>
          <a:p>
            <a:pPr eaLnBrk="1" hangingPunct="1"/>
            <a:endParaRPr lang="en-US" altLang="en-US">
              <a:latin typeface="Times New Roman" panose="02020603050405020304" pitchFamily="18" charset="0"/>
              <a:ea typeface="ＭＳ Ｐゴシック" panose="020B0600070205080204" pitchFamily="34" charset="-128"/>
            </a:endParaRPr>
          </a:p>
          <a:p>
            <a:pPr>
              <a:spcBef>
                <a:spcPct val="50000"/>
              </a:spcBef>
            </a:pPr>
            <a:r>
              <a:rPr lang="en-US" altLang="en-US" sz="1000">
                <a:latin typeface="Times New Roman" panose="02020603050405020304" pitchFamily="18" charset="0"/>
                <a:ea typeface="ＭＳ Ｐゴシック" panose="020B0600070205080204" pitchFamily="34" charset="-128"/>
              </a:rPr>
              <a:t>Brignole M, Alboni P, Benditt DG, et al. Guidelines on Management (Diagnosed Treatment) of Syncope-Update 2004. </a:t>
            </a:r>
            <a:r>
              <a:rPr lang="en-US" altLang="en-US" sz="1000" i="1">
                <a:latin typeface="Times New Roman" panose="02020603050405020304" pitchFamily="18" charset="0"/>
                <a:ea typeface="ＭＳ Ｐゴシック" panose="020B0600070205080204" pitchFamily="34" charset="-128"/>
              </a:rPr>
              <a:t>Europace</a:t>
            </a:r>
            <a:r>
              <a:rPr lang="en-US" altLang="en-US" sz="1000">
                <a:latin typeface="Times New Roman" panose="02020603050405020304" pitchFamily="18" charset="0"/>
                <a:ea typeface="ＭＳ Ｐゴシック" panose="020B0600070205080204" pitchFamily="34" charset="-128"/>
              </a:rPr>
              <a:t>. 2004;6:467-537.</a:t>
            </a:r>
          </a:p>
        </p:txBody>
      </p:sp>
    </p:spTree>
    <p:extLst>
      <p:ext uri="{BB962C8B-B14F-4D97-AF65-F5344CB8AC3E}">
        <p14:creationId xmlns:p14="http://schemas.microsoft.com/office/powerpoint/2010/main" val="629905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defTabSz="930275"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defTabSz="930275"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defTabSz="930275"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defTabSz="930275"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19F3908C-8635-41EE-BE35-E66EAF6520E8}" type="slidenum">
              <a:rPr lang="en-US" altLang="en-US" sz="1200">
                <a:latin typeface="Times New Roman" panose="02020603050405020304" pitchFamily="18" charset="0"/>
              </a:rPr>
              <a:pPr/>
              <a:t>32</a:t>
            </a:fld>
            <a:endParaRPr lang="en-US" altLang="en-US" sz="1200">
              <a:latin typeface="Times New Roman" panose="02020603050405020304" pitchFamily="18" charset="0"/>
            </a:endParaRPr>
          </a:p>
        </p:txBody>
      </p:sp>
      <p:sp>
        <p:nvSpPr>
          <p:cNvPr id="313347" name="Rectangle 2"/>
          <p:cNvSpPr>
            <a:spLocks noGrp="1" noRot="1" noChangeAspect="1" noChangeArrowheads="1" noTextEdit="1"/>
          </p:cNvSpPr>
          <p:nvPr>
            <p:ph type="sldImg"/>
          </p:nvPr>
        </p:nvSpPr>
        <p:spPr>
          <a:ln/>
        </p:spPr>
      </p:sp>
      <p:sp>
        <p:nvSpPr>
          <p:cNvPr id="313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en-US">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19060448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defTabSz="930275"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defTabSz="930275"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defTabSz="930275"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defTabSz="930275"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696CE8B4-2818-44C1-8D7A-DC09BA54DA41}" type="slidenum">
              <a:rPr lang="en-US" altLang="en-US" sz="1200">
                <a:latin typeface="Times New Roman" panose="02020603050405020304" pitchFamily="18" charset="0"/>
              </a:rPr>
              <a:pPr/>
              <a:t>33</a:t>
            </a:fld>
            <a:endParaRPr lang="en-US" altLang="en-US" sz="1200">
              <a:latin typeface="Times New Roman" panose="02020603050405020304" pitchFamily="18" charset="0"/>
            </a:endParaRPr>
          </a:p>
        </p:txBody>
      </p:sp>
      <p:sp>
        <p:nvSpPr>
          <p:cNvPr id="314371" name="Rectangle 2"/>
          <p:cNvSpPr>
            <a:spLocks noGrp="1" noRot="1" noChangeAspect="1" noChangeArrowheads="1" noTextEdit="1"/>
          </p:cNvSpPr>
          <p:nvPr>
            <p:ph type="sldImg"/>
          </p:nvPr>
        </p:nvSpPr>
        <p:spPr>
          <a:xfrm>
            <a:off x="415925" y="703263"/>
            <a:ext cx="6164263" cy="3468687"/>
          </a:xfrm>
          <a:solidFill>
            <a:srgbClr val="FFFFFF"/>
          </a:solidFill>
          <a:ln w="12700" cap="flat"/>
        </p:spPr>
      </p:sp>
      <p:sp>
        <p:nvSpPr>
          <p:cNvPr id="314372" name="Rectangle 3"/>
          <p:cNvSpPr>
            <a:spLocks noGrp="1" noChangeArrowheads="1"/>
          </p:cNvSpPr>
          <p:nvPr>
            <p:ph type="body" idx="1"/>
          </p:nvPr>
        </p:nvSpPr>
        <p:spPr>
          <a:xfrm>
            <a:off x="935038" y="4411663"/>
            <a:ext cx="5126037" cy="41735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43" tIns="45215" rIns="92043" bIns="45215"/>
          <a:lstStyle/>
          <a:p>
            <a:pPr eaLnBrk="1" hangingPunct="1"/>
            <a:r>
              <a:rPr lang="en-US" altLang="en-US">
                <a:latin typeface="Times New Roman" panose="02020603050405020304" pitchFamily="18" charset="0"/>
                <a:ea typeface="ＭＳ Ｐゴシック" panose="020B0600070205080204" pitchFamily="34" charset="-128"/>
              </a:rPr>
              <a:t>The neurally-mediated reflex causes of syncope are a group of related conditions in terms of symptomatic hypotension being caused by a variable combination of bradycardia and vasodilatation.  </a:t>
            </a:r>
          </a:p>
          <a:p>
            <a:pPr eaLnBrk="1" hangingPunct="1"/>
            <a:endParaRPr lang="en-US" altLang="en-US">
              <a:latin typeface="Times New Roman" panose="02020603050405020304" pitchFamily="18" charset="0"/>
              <a:ea typeface="ＭＳ Ｐゴシック" panose="020B0600070205080204" pitchFamily="34" charset="-128"/>
            </a:endParaRPr>
          </a:p>
          <a:p>
            <a:pPr eaLnBrk="1" hangingPunct="1"/>
            <a:r>
              <a:rPr lang="en-US" altLang="en-US">
                <a:latin typeface="Times New Roman" panose="02020603050405020304" pitchFamily="18" charset="0"/>
                <a:ea typeface="ＭＳ Ｐゴシック" panose="020B0600070205080204" pitchFamily="34" charset="-128"/>
              </a:rPr>
              <a:t>Vasovagal syncope and carotid sinus syndrome are the most frequent conditions in this group.  The others occur from time-to-time and are usually recognized only if a detailed medical history is obtained.</a:t>
            </a:r>
          </a:p>
        </p:txBody>
      </p:sp>
    </p:spTree>
    <p:extLst>
      <p:ext uri="{BB962C8B-B14F-4D97-AF65-F5344CB8AC3E}">
        <p14:creationId xmlns:p14="http://schemas.microsoft.com/office/powerpoint/2010/main" val="24297421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defTabSz="930275"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defTabSz="930275"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defTabSz="930275"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defTabSz="930275"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69B1F92F-4C75-444F-B7C9-CCADE2B81B59}" type="slidenum">
              <a:rPr lang="en-US" altLang="en-US" sz="1200">
                <a:latin typeface="Times New Roman" panose="02020603050405020304" pitchFamily="18" charset="0"/>
              </a:rPr>
              <a:pPr/>
              <a:t>35</a:t>
            </a:fld>
            <a:endParaRPr lang="en-US" altLang="en-US" sz="1200">
              <a:latin typeface="Times New Roman" panose="02020603050405020304" pitchFamily="18" charset="0"/>
            </a:endParaRPr>
          </a:p>
        </p:txBody>
      </p:sp>
      <p:sp>
        <p:nvSpPr>
          <p:cNvPr id="320515" name="Rectangle 2"/>
          <p:cNvSpPr>
            <a:spLocks noGrp="1" noRot="1" noChangeAspect="1" noChangeArrowheads="1" noTextEdit="1"/>
          </p:cNvSpPr>
          <p:nvPr>
            <p:ph type="sldImg"/>
          </p:nvPr>
        </p:nvSpPr>
        <p:spPr>
          <a:xfrm>
            <a:off x="415925" y="703263"/>
            <a:ext cx="6164263" cy="3468687"/>
          </a:xfrm>
          <a:ln w="12700" cap="flat">
            <a:solidFill>
              <a:schemeClr val="tx1"/>
            </a:solidFill>
          </a:ln>
        </p:spPr>
      </p:sp>
      <p:sp>
        <p:nvSpPr>
          <p:cNvPr id="320516" name="Rectangle 3"/>
          <p:cNvSpPr>
            <a:spLocks noGrp="1" noChangeArrowheads="1"/>
          </p:cNvSpPr>
          <p:nvPr>
            <p:ph type="body" idx="1"/>
          </p:nvPr>
        </p:nvSpPr>
        <p:spPr>
          <a:xfrm>
            <a:off x="407988" y="4303713"/>
            <a:ext cx="6032500" cy="42830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43" tIns="45215" rIns="92043" bIns="45215"/>
          <a:lstStyle/>
          <a:p>
            <a:pPr algn="ctr" eaLnBrk="1" hangingPunct="1"/>
            <a:r>
              <a:rPr lang="en-US" altLang="en-US" sz="1400" b="1">
                <a:latin typeface="Times New Roman" panose="02020603050405020304" pitchFamily="18" charset="0"/>
                <a:ea typeface="ＭＳ Ｐゴシック" panose="020B0600070205080204" pitchFamily="34" charset="-128"/>
              </a:rPr>
              <a:t>Management Strategies for VV</a:t>
            </a:r>
            <a:r>
              <a:rPr lang="en-US" altLang="en-US" sz="1400">
                <a:latin typeface="Times New Roman" panose="02020603050405020304" pitchFamily="18" charset="0"/>
                <a:ea typeface="ＭＳ Ｐゴシック" panose="020B0600070205080204" pitchFamily="34" charset="-128"/>
              </a:rPr>
              <a:t>S</a:t>
            </a:r>
            <a:endParaRPr lang="en-US" altLang="en-US">
              <a:latin typeface="Times New Roman" panose="02020603050405020304" pitchFamily="18" charset="0"/>
              <a:ea typeface="ＭＳ Ｐゴシック" panose="020B0600070205080204" pitchFamily="34" charset="-128"/>
            </a:endParaRPr>
          </a:p>
          <a:p>
            <a:pPr marL="228600" lvl="1" indent="-114300" eaLnBrk="1" hangingPunct="1">
              <a:lnSpc>
                <a:spcPct val="110000"/>
              </a:lnSpc>
              <a:buFontTx/>
              <a:buChar char="•"/>
            </a:pPr>
            <a:r>
              <a:rPr lang="en-US" altLang="en-US">
                <a:latin typeface="Times New Roman" panose="02020603050405020304" pitchFamily="18" charset="0"/>
                <a:ea typeface="ＭＳ Ｐゴシック" panose="020B0600070205080204" pitchFamily="34" charset="-128"/>
              </a:rPr>
              <a:t>Optimal management strategies for VVS are a source of debate.</a:t>
            </a:r>
          </a:p>
          <a:p>
            <a:pPr marL="457200" lvl="2" indent="-114300" eaLnBrk="1" hangingPunct="1">
              <a:buFontTx/>
              <a:buChar char="-"/>
            </a:pPr>
            <a:r>
              <a:rPr lang="en-US" altLang="en-US">
                <a:latin typeface="Times New Roman" panose="02020603050405020304" pitchFamily="18" charset="0"/>
                <a:ea typeface="ＭＳ Ｐゴシック" panose="020B0600070205080204" pitchFamily="34" charset="-128"/>
              </a:rPr>
              <a:t>Patient education, reassurance, and instruction.  When the patient has a relatively long prodrome, evasive action may prevent injury if not syncope.</a:t>
            </a:r>
          </a:p>
          <a:p>
            <a:pPr marL="457200" lvl="2" indent="-114300" eaLnBrk="1" hangingPunct="1">
              <a:buFontTx/>
              <a:buChar char="-"/>
            </a:pPr>
            <a:r>
              <a:rPr lang="en-US" altLang="en-US">
                <a:latin typeface="Times New Roman" panose="02020603050405020304" pitchFamily="18" charset="0"/>
                <a:ea typeface="ＭＳ Ｐゴシック" panose="020B0600070205080204" pitchFamily="34" charset="-128"/>
              </a:rPr>
              <a:t>Control of fluids, salt, and diet may help reduce incidence.</a:t>
            </a:r>
          </a:p>
          <a:p>
            <a:pPr marL="457200" lvl="2" indent="-114300" eaLnBrk="1" hangingPunct="1">
              <a:buFontTx/>
              <a:buChar char="-"/>
            </a:pPr>
            <a:r>
              <a:rPr lang="en-US" altLang="en-US">
                <a:latin typeface="Times New Roman" panose="02020603050405020304" pitchFamily="18" charset="0"/>
                <a:ea typeface="ＭＳ Ｐゴシック" panose="020B0600070205080204" pitchFamily="34" charset="-128"/>
              </a:rPr>
              <a:t>Support hose may limit blood pooling in the legs and feet.</a:t>
            </a:r>
          </a:p>
          <a:p>
            <a:pPr marL="228600" lvl="1" indent="-114300" eaLnBrk="1" hangingPunct="1">
              <a:buFontTx/>
              <a:buChar char="•"/>
            </a:pPr>
            <a:r>
              <a:rPr lang="en-US" altLang="en-US">
                <a:latin typeface="Times New Roman" panose="02020603050405020304" pitchFamily="18" charset="0"/>
                <a:ea typeface="ＭＳ Ｐゴシック" panose="020B0600070205080204" pitchFamily="34" charset="-128"/>
              </a:rPr>
              <a:t>Drug therapy should be used as a second line option. Midodrine and beta-adrenergic blockers are the agents most thoroughly studied to date</a:t>
            </a:r>
          </a:p>
          <a:p>
            <a:pPr marL="228600" lvl="1" indent="-114300" eaLnBrk="1" hangingPunct="1">
              <a:buFontTx/>
              <a:buChar char="•"/>
            </a:pPr>
            <a:r>
              <a:rPr lang="en-US" altLang="en-US">
                <a:latin typeface="Times New Roman" panose="02020603050405020304" pitchFamily="18" charset="0"/>
                <a:ea typeface="ＭＳ Ｐゴシック" panose="020B0600070205080204" pitchFamily="34" charset="-128"/>
              </a:rPr>
              <a:t>Pacing may benefit some patients</a:t>
            </a:r>
          </a:p>
          <a:p>
            <a:pPr marL="457200" lvl="2" indent="-114300" eaLnBrk="1" hangingPunct="1">
              <a:buFontTx/>
              <a:buChar char="-"/>
            </a:pPr>
            <a:r>
              <a:rPr lang="en-US" altLang="en-US">
                <a:latin typeface="Times New Roman" panose="02020603050405020304" pitchFamily="18" charset="0"/>
                <a:ea typeface="ＭＳ Ｐゴシック" panose="020B0600070205080204" pitchFamily="34" charset="-128"/>
              </a:rPr>
              <a:t>Pacing today is generally considered a last resort unless the patient experiences prolonged asystole during episodes.</a:t>
            </a:r>
          </a:p>
          <a:p>
            <a:pPr marL="457200" lvl="2" indent="-114300" eaLnBrk="1" hangingPunct="1">
              <a:buFontTx/>
              <a:buChar char="-"/>
            </a:pPr>
            <a:r>
              <a:rPr lang="en-US" altLang="en-US">
                <a:latin typeface="Times New Roman" panose="02020603050405020304" pitchFamily="18" charset="0"/>
                <a:ea typeface="ＭＳ Ｐゴシック" panose="020B0600070205080204" pitchFamily="34" charset="-128"/>
              </a:rPr>
              <a:t>Diagnosis of VVS with positive head-up tilt test and a cardioinhibitory or mixed reflex is a Class II indication for pacing.</a:t>
            </a:r>
          </a:p>
          <a:p>
            <a:pPr marL="457200" lvl="2" indent="-114300" eaLnBrk="1" hangingPunct="1">
              <a:buFontTx/>
              <a:buChar char="-"/>
            </a:pPr>
            <a:r>
              <a:rPr lang="en-US" altLang="en-US">
                <a:latin typeface="Times New Roman" panose="02020603050405020304" pitchFamily="18" charset="0"/>
                <a:ea typeface="ＭＳ Ｐゴシック" panose="020B0600070205080204" pitchFamily="34" charset="-128"/>
              </a:rPr>
              <a:t>2 large randomized controlled trials support the utility of pacing in very symptomatic VVS patients</a:t>
            </a:r>
          </a:p>
          <a:p>
            <a:pPr marL="457200" lvl="2" indent="-114300" eaLnBrk="1" hangingPunct="1">
              <a:buFontTx/>
              <a:buChar char="-"/>
            </a:pPr>
            <a:endParaRPr lang="en-US" altLang="en-US">
              <a:latin typeface="Times New Roman" panose="02020603050405020304" pitchFamily="18" charset="0"/>
              <a:ea typeface="ＭＳ Ｐゴシック" panose="020B0600070205080204" pitchFamily="34" charset="-128"/>
            </a:endParaRPr>
          </a:p>
          <a:p>
            <a:pPr eaLnBrk="1" hangingPunct="1"/>
            <a:endParaRPr lang="en-US" altLang="en-US">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33913457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defTabSz="930275"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defTabSz="930275"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defTabSz="930275"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defTabSz="930275"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DBAF8D0D-A8A8-4301-8083-F61B73749D5A}" type="slidenum">
              <a:rPr lang="en-US" altLang="en-US" sz="1200">
                <a:latin typeface="Times New Roman" panose="02020603050405020304" pitchFamily="18" charset="0"/>
              </a:rPr>
              <a:pPr/>
              <a:t>36</a:t>
            </a:fld>
            <a:endParaRPr lang="en-US" altLang="en-US" sz="1200">
              <a:latin typeface="Times New Roman" panose="02020603050405020304" pitchFamily="18" charset="0"/>
            </a:endParaRPr>
          </a:p>
        </p:txBody>
      </p:sp>
      <p:sp>
        <p:nvSpPr>
          <p:cNvPr id="325635" name="Rectangle 2"/>
          <p:cNvSpPr>
            <a:spLocks noGrp="1" noRot="1" noChangeAspect="1" noChangeArrowheads="1" noTextEdit="1"/>
          </p:cNvSpPr>
          <p:nvPr>
            <p:ph type="sldImg"/>
          </p:nvPr>
        </p:nvSpPr>
        <p:spPr>
          <a:xfrm>
            <a:off x="415925" y="703263"/>
            <a:ext cx="6164263" cy="3468687"/>
          </a:xfrm>
          <a:solidFill>
            <a:srgbClr val="FFFFFF"/>
          </a:solidFill>
          <a:ln w="12700" cap="flat"/>
        </p:spPr>
      </p:sp>
      <p:sp>
        <p:nvSpPr>
          <p:cNvPr id="325636" name="Rectangle 3"/>
          <p:cNvSpPr>
            <a:spLocks noGrp="1" noChangeArrowheads="1"/>
          </p:cNvSpPr>
          <p:nvPr>
            <p:ph type="body" idx="1"/>
          </p:nvPr>
        </p:nvSpPr>
        <p:spPr>
          <a:xfrm>
            <a:off x="935038" y="4411663"/>
            <a:ext cx="5126037" cy="41735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43" tIns="45215" rIns="92043" bIns="45215"/>
          <a:lstStyle/>
          <a:p>
            <a:pPr eaLnBrk="1" hangingPunct="1"/>
            <a:r>
              <a:rPr lang="en-US" altLang="en-US">
                <a:latin typeface="Times New Roman" panose="02020603050405020304" pitchFamily="18" charset="0"/>
                <a:ea typeface="ＭＳ Ｐゴシック" panose="020B0600070205080204" pitchFamily="34" charset="-128"/>
              </a:rPr>
              <a:t>Findings from a recent clinical trial in which salt/volume therapy and midodrine treatment were compared in VVS patients.  Midodrine proved to be more effective than volume alone in this selected patient population. </a:t>
            </a:r>
          </a:p>
          <a:p>
            <a:pPr eaLnBrk="1" hangingPunct="1"/>
            <a:endParaRPr lang="en-US" altLang="en-US">
              <a:latin typeface="Times New Roman" panose="02020603050405020304" pitchFamily="18" charset="0"/>
              <a:ea typeface="ＭＳ Ｐゴシック" panose="020B0600070205080204" pitchFamily="34" charset="-128"/>
            </a:endParaRPr>
          </a:p>
          <a:p>
            <a:pPr eaLnBrk="1" hangingPunct="1"/>
            <a:r>
              <a:rPr lang="en-US" altLang="en-US" sz="1000">
                <a:latin typeface="Times New Roman" panose="02020603050405020304" pitchFamily="18" charset="0"/>
                <a:ea typeface="ＭＳ Ｐゴシック" panose="020B0600070205080204" pitchFamily="34" charset="-128"/>
                <a:hlinkClick r:id="rId3"/>
              </a:rPr>
              <a:t>Perez-Lugones A, Schweikert R, Pavia S, Sra J, Akhtar M, Jaeger F, Tomassoni GF, Saliba W, Leonelli FM, Bash D, Beheiry S, Shewchik J, Tchou PJ, Natale A.</a:t>
            </a:r>
            <a:r>
              <a:rPr lang="en-US" altLang="en-US" sz="1000">
                <a:latin typeface="Arial" panose="020B0604020202020204" pitchFamily="34" charset="0"/>
                <a:ea typeface="ＭＳ Ｐゴシック" panose="020B0600070205080204" pitchFamily="34" charset="-128"/>
                <a:cs typeface="Arial" panose="020B0604020202020204" pitchFamily="34" charset="0"/>
              </a:rPr>
              <a:t> </a:t>
            </a:r>
            <a:r>
              <a:rPr lang="en-US" altLang="en-US" sz="1000">
                <a:latin typeface="Times New Roman" panose="02020603050405020304" pitchFamily="18" charset="0"/>
                <a:ea typeface="ＭＳ Ｐゴシック" panose="020B0600070205080204" pitchFamily="34" charset="-128"/>
              </a:rPr>
              <a:t>Usefulness of midodrine in patients with severely symptomatic neurocardiogenic syncope: a randomized control study. </a:t>
            </a:r>
            <a:r>
              <a:rPr lang="en-US" altLang="en-US" sz="1000" i="1">
                <a:latin typeface="Times New Roman" panose="02020603050405020304" pitchFamily="18" charset="0"/>
                <a:ea typeface="ＭＳ Ｐゴシック" panose="020B0600070205080204" pitchFamily="34" charset="-128"/>
              </a:rPr>
              <a:t>J Cardiovasc Electrophysiol</a:t>
            </a:r>
            <a:r>
              <a:rPr lang="en-US" altLang="en-US" sz="1000">
                <a:latin typeface="Times New Roman" panose="02020603050405020304" pitchFamily="18" charset="0"/>
                <a:ea typeface="ＭＳ Ｐゴシック" panose="020B0600070205080204" pitchFamily="34" charset="-128"/>
              </a:rPr>
              <a:t>. 2001;12(8):935-938.</a:t>
            </a:r>
            <a:br>
              <a:rPr lang="en-US" altLang="en-US" sz="1000">
                <a:latin typeface="Times New Roman" panose="02020603050405020304" pitchFamily="18" charset="0"/>
                <a:ea typeface="ＭＳ Ｐゴシック" panose="020B0600070205080204" pitchFamily="34" charset="-128"/>
              </a:rPr>
            </a:br>
            <a:endParaRPr lang="en-US" altLang="en-US" sz="1000">
              <a:latin typeface="Times New Roman" panose="02020603050405020304" pitchFamily="18" charset="0"/>
              <a:ea typeface="ＭＳ Ｐゴシック" panose="020B0600070205080204" pitchFamily="34" charset="-128"/>
            </a:endParaRPr>
          </a:p>
          <a:p>
            <a:pPr eaLnBrk="1" hangingPunct="1"/>
            <a:endParaRPr lang="en-US" altLang="en-US" sz="1400" b="1">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11306361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defTabSz="930275"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defTabSz="930275"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defTabSz="930275"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defTabSz="930275"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76CDC7D8-91A3-47CA-A2BD-D2AE5BF0BD48}" type="slidenum">
              <a:rPr lang="en-US" altLang="en-US" sz="1200">
                <a:latin typeface="Times New Roman" panose="02020603050405020304" pitchFamily="18" charset="0"/>
              </a:rPr>
              <a:pPr/>
              <a:t>37</a:t>
            </a:fld>
            <a:endParaRPr lang="en-US" altLang="en-US" sz="1200">
              <a:latin typeface="Times New Roman" panose="02020603050405020304" pitchFamily="18" charset="0"/>
            </a:endParaRPr>
          </a:p>
        </p:txBody>
      </p:sp>
      <p:sp>
        <p:nvSpPr>
          <p:cNvPr id="336899" name="Rectangle 2"/>
          <p:cNvSpPr>
            <a:spLocks noGrp="1" noRot="1" noChangeAspect="1" noChangeArrowheads="1" noTextEdit="1"/>
          </p:cNvSpPr>
          <p:nvPr>
            <p:ph type="sldImg"/>
          </p:nvPr>
        </p:nvSpPr>
        <p:spPr>
          <a:xfrm>
            <a:off x="406400" y="696913"/>
            <a:ext cx="6183313" cy="3479800"/>
          </a:xfrm>
          <a:solidFill>
            <a:srgbClr val="FFFFFF"/>
          </a:solidFill>
          <a:ln/>
        </p:spPr>
      </p:sp>
      <p:sp>
        <p:nvSpPr>
          <p:cNvPr id="336900" name="Rectangle 3"/>
          <p:cNvSpPr>
            <a:spLocks noGrp="1" noChangeArrowheads="1"/>
          </p:cNvSpPr>
          <p:nvPr>
            <p:ph type="body" idx="1"/>
          </p:nvPr>
        </p:nvSpPr>
        <p:spPr>
          <a:xfrm>
            <a:off x="427038" y="4408488"/>
            <a:ext cx="6142037" cy="4178300"/>
          </a:xfr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Times New Roman" panose="02020603050405020304" pitchFamily="18" charset="0"/>
                <a:ea typeface="ＭＳ Ｐゴシック" panose="020B0600070205080204" pitchFamily="34" charset="-128"/>
              </a:rPr>
              <a:t>A comparison of the patient populations of the four pacemaker trials raises the question of whether the differences in study results could be due to differences in the study populations or in tilt-testing methods. </a:t>
            </a:r>
          </a:p>
          <a:p>
            <a:pPr marL="228600" lvl="1" indent="-114300" eaLnBrk="1" hangingPunct="1">
              <a:buFontTx/>
              <a:buChar char="•"/>
            </a:pPr>
            <a:r>
              <a:rPr lang="en-US" altLang="en-US">
                <a:latin typeface="Times New Roman" panose="02020603050405020304" pitchFamily="18" charset="0"/>
                <a:ea typeface="ＭＳ Ｐゴシック" panose="020B0600070205080204" pitchFamily="34" charset="-128"/>
              </a:rPr>
              <a:t>VPS and VPS II – &lt; 30% of patients had relatively severe bradycardia</a:t>
            </a:r>
          </a:p>
          <a:p>
            <a:pPr marL="228600" lvl="1" indent="-114300" eaLnBrk="1" hangingPunct="1">
              <a:buFontTx/>
              <a:buChar char="•"/>
            </a:pPr>
            <a:r>
              <a:rPr lang="en-US" altLang="en-US">
                <a:latin typeface="Times New Roman" panose="02020603050405020304" pitchFamily="18" charset="0"/>
                <a:ea typeface="ＭＳ Ｐゴシック" panose="020B0600070205080204" pitchFamily="34" charset="-128"/>
              </a:rPr>
              <a:t>VASIS and SYDIT– patients tended to have more severe bradycardia with a vast majority </a:t>
            </a:r>
            <a:br>
              <a:rPr lang="en-US" altLang="en-US">
                <a:latin typeface="Times New Roman" panose="02020603050405020304" pitchFamily="18" charset="0"/>
                <a:ea typeface="ＭＳ Ｐゴシック" panose="020B0600070205080204" pitchFamily="34" charset="-128"/>
              </a:rPr>
            </a:br>
            <a:r>
              <a:rPr lang="en-US" altLang="en-US">
                <a:latin typeface="Times New Roman" panose="02020603050405020304" pitchFamily="18" charset="0"/>
                <a:ea typeface="ＭＳ Ｐゴシック" panose="020B0600070205080204" pitchFamily="34" charset="-128"/>
              </a:rPr>
              <a:t>having asystole</a:t>
            </a:r>
          </a:p>
          <a:p>
            <a:pPr marL="228600" lvl="1" indent="-114300" eaLnBrk="1" hangingPunct="1">
              <a:buFontTx/>
              <a:buChar char="•"/>
            </a:pPr>
            <a:r>
              <a:rPr lang="en-US" altLang="en-US">
                <a:latin typeface="Times New Roman" panose="02020603050405020304" pitchFamily="18" charset="0"/>
                <a:ea typeface="ＭＳ Ｐゴシック" panose="020B0600070205080204" pitchFamily="34" charset="-128"/>
              </a:rPr>
              <a:t>VASIS and SYDIT–tilt-testing was fairly standardized</a:t>
            </a:r>
          </a:p>
          <a:p>
            <a:pPr marL="228600" lvl="1" indent="-114300" eaLnBrk="1" hangingPunct="1">
              <a:buFontTx/>
              <a:buChar char="•"/>
            </a:pPr>
            <a:r>
              <a:rPr lang="en-US" altLang="en-US">
                <a:latin typeface="Times New Roman" panose="02020603050405020304" pitchFamily="18" charset="0"/>
                <a:ea typeface="ＭＳ Ｐゴシック" panose="020B0600070205080204" pitchFamily="34" charset="-128"/>
              </a:rPr>
              <a:t>VPS and VPS II—tilt-testing was not standardized</a:t>
            </a:r>
          </a:p>
          <a:p>
            <a:pPr marL="228600" lvl="1" indent="-114300" eaLnBrk="1" hangingPunct="1">
              <a:buFontTx/>
              <a:buChar char="•"/>
            </a:pPr>
            <a:r>
              <a:rPr lang="en-US" altLang="en-US">
                <a:latin typeface="Times New Roman" panose="02020603050405020304" pitchFamily="18" charset="0"/>
                <a:ea typeface="ＭＳ Ｐゴシック" panose="020B0600070205080204" pitchFamily="34" charset="-128"/>
              </a:rPr>
              <a:t>VASIS and SYDIT–patients were older</a:t>
            </a:r>
          </a:p>
          <a:p>
            <a:pPr marL="228600" lvl="1" indent="-114300" eaLnBrk="1" hangingPunct="1">
              <a:buFontTx/>
              <a:buChar char="•"/>
            </a:pPr>
            <a:r>
              <a:rPr lang="en-US" altLang="en-US">
                <a:latin typeface="Times New Roman" panose="02020603050405020304" pitchFamily="18" charset="0"/>
                <a:ea typeface="ＭＳ Ｐゴシック" panose="020B0600070205080204" pitchFamily="34" charset="-128"/>
              </a:rPr>
              <a:t>Does neurally-mediated syncope in older individuals have a different pathophysiological mechanism requiring different treatments</a:t>
            </a:r>
            <a:r>
              <a:rPr lang="en-US" altLang="en-US" baseline="30000">
                <a:latin typeface="Times New Roman" panose="02020603050405020304" pitchFamily="18" charset="0"/>
                <a:ea typeface="ＭＳ Ｐゴシック" panose="020B0600070205080204" pitchFamily="34" charset="-128"/>
              </a:rPr>
              <a:t>1</a:t>
            </a:r>
            <a:r>
              <a:rPr lang="en-US" altLang="en-US">
                <a:latin typeface="Times New Roman" panose="02020603050405020304" pitchFamily="18" charset="0"/>
                <a:ea typeface="ＭＳ Ｐゴシック" panose="020B0600070205080204" pitchFamily="34" charset="-128"/>
              </a:rPr>
              <a:t>?</a:t>
            </a:r>
          </a:p>
          <a:p>
            <a:pPr eaLnBrk="1" hangingPunct="1"/>
            <a:endParaRPr lang="en-US" altLang="en-US">
              <a:latin typeface="Times New Roman" panose="02020603050405020304" pitchFamily="18" charset="0"/>
              <a:ea typeface="ＭＳ Ｐゴシック" panose="020B0600070205080204" pitchFamily="34" charset="-128"/>
            </a:endParaRPr>
          </a:p>
          <a:p>
            <a:pPr eaLnBrk="1" hangingPunct="1"/>
            <a:r>
              <a:rPr lang="en-US" altLang="en-US">
                <a:latin typeface="Times New Roman" panose="02020603050405020304" pitchFamily="18" charset="0"/>
                <a:ea typeface="ＭＳ Ｐゴシック" panose="020B0600070205080204" pitchFamily="34" charset="-128"/>
              </a:rPr>
              <a:t>In the five  pacing studies, 318 patients were evaluated. Syncope recurred in 33/156 (21%) of the paced patients and 72/162  (44%) of non-paced patients (p&lt;0.000). Follow-up studies are necessary to address the limitations found in all of the studies,</a:t>
            </a:r>
            <a:r>
              <a:rPr lang="en-US" altLang="en-US" baseline="30000">
                <a:latin typeface="Times New Roman" panose="02020603050405020304" pitchFamily="18" charset="0"/>
                <a:ea typeface="ＭＳ Ｐゴシック" panose="020B0600070205080204" pitchFamily="34" charset="-128"/>
              </a:rPr>
              <a:t>2</a:t>
            </a:r>
            <a:r>
              <a:rPr lang="en-US" altLang="en-US">
                <a:latin typeface="Times New Roman" panose="02020603050405020304" pitchFamily="18" charset="0"/>
                <a:ea typeface="ＭＳ Ｐゴシック" panose="020B0600070205080204" pitchFamily="34" charset="-128"/>
              </a:rPr>
              <a:t> including pre-implant selection criteria of the patients who might benefit from pacemaker therapy.</a:t>
            </a:r>
          </a:p>
          <a:p>
            <a:pPr eaLnBrk="1" hangingPunct="1"/>
            <a:endParaRPr lang="en-US" altLang="en-US">
              <a:latin typeface="Times New Roman" panose="02020603050405020304" pitchFamily="18" charset="0"/>
              <a:ea typeface="ＭＳ Ｐゴシック" panose="020B0600070205080204" pitchFamily="34" charset="-128"/>
            </a:endParaRPr>
          </a:p>
          <a:p>
            <a:pPr eaLnBrk="1" hangingPunct="1"/>
            <a:r>
              <a:rPr lang="en-US" altLang="en-US" sz="1000" baseline="30000">
                <a:latin typeface="Times New Roman" panose="02020603050405020304" pitchFamily="18" charset="0"/>
                <a:ea typeface="ＭＳ Ｐゴシック" panose="020B0600070205080204" pitchFamily="34" charset="-128"/>
              </a:rPr>
              <a:t>1</a:t>
            </a:r>
            <a:r>
              <a:rPr lang="en-US" altLang="en-US" sz="1000">
                <a:latin typeface="Times New Roman" panose="02020603050405020304" pitchFamily="18" charset="0"/>
                <a:ea typeface="ＭＳ Ｐゴシック" panose="020B0600070205080204" pitchFamily="34" charset="-128"/>
              </a:rPr>
              <a:t>Kapoor W. Is there an effective treatment for neurally mediated syncope? </a:t>
            </a:r>
            <a:r>
              <a:rPr lang="en-US" altLang="en-US" sz="1000" i="1">
                <a:latin typeface="Times New Roman" panose="02020603050405020304" pitchFamily="18" charset="0"/>
                <a:ea typeface="ＭＳ Ｐゴシック" panose="020B0600070205080204" pitchFamily="34" charset="-128"/>
              </a:rPr>
              <a:t>JAMA</a:t>
            </a:r>
            <a:r>
              <a:rPr lang="en-US" altLang="en-US" sz="1000">
                <a:latin typeface="Times New Roman" panose="02020603050405020304" pitchFamily="18" charset="0"/>
                <a:ea typeface="ＭＳ Ｐゴシック" panose="020B0600070205080204" pitchFamily="34" charset="-128"/>
              </a:rPr>
              <a:t>. </a:t>
            </a:r>
            <a:br>
              <a:rPr lang="en-US" altLang="en-US" sz="1000">
                <a:latin typeface="Times New Roman" panose="02020603050405020304" pitchFamily="18" charset="0"/>
                <a:ea typeface="ＭＳ Ｐゴシック" panose="020B0600070205080204" pitchFamily="34" charset="-128"/>
              </a:rPr>
            </a:br>
            <a:r>
              <a:rPr lang="en-US" altLang="en-US" sz="1000">
                <a:latin typeface="Times New Roman" panose="02020603050405020304" pitchFamily="18" charset="0"/>
                <a:ea typeface="ＭＳ Ｐゴシック" panose="020B0600070205080204" pitchFamily="34" charset="-128"/>
              </a:rPr>
              <a:t>  2003;289:2272-2275.</a:t>
            </a:r>
          </a:p>
          <a:p>
            <a:pPr eaLnBrk="1" hangingPunct="1"/>
            <a:r>
              <a:rPr lang="en-US" altLang="en-US" sz="1000" baseline="30000">
                <a:latin typeface="Times New Roman" panose="02020603050405020304" pitchFamily="18" charset="0"/>
                <a:ea typeface="ＭＳ Ｐゴシック" panose="020B0600070205080204" pitchFamily="34" charset="-128"/>
              </a:rPr>
              <a:t>2</a:t>
            </a:r>
            <a:r>
              <a:rPr lang="en-US" altLang="en-US" sz="1000">
                <a:latin typeface="Times New Roman" panose="02020603050405020304" pitchFamily="18" charset="0"/>
                <a:ea typeface="ＭＳ Ｐゴシック" panose="020B0600070205080204" pitchFamily="34" charset="-128"/>
              </a:rPr>
              <a:t>Brignole M, Alboni P, Benditt D, et al. Guidelines on management (diagnosis and treatment) </a:t>
            </a:r>
            <a:br>
              <a:rPr lang="en-US" altLang="en-US" sz="1000">
                <a:latin typeface="Times New Roman" panose="02020603050405020304" pitchFamily="18" charset="0"/>
                <a:ea typeface="ＭＳ Ｐゴシック" panose="020B0600070205080204" pitchFamily="34" charset="-128"/>
              </a:rPr>
            </a:br>
            <a:r>
              <a:rPr lang="en-US" altLang="en-US" sz="1000">
                <a:latin typeface="Times New Roman" panose="02020603050405020304" pitchFamily="18" charset="0"/>
                <a:ea typeface="ＭＳ Ｐゴシック" panose="020B0600070205080204" pitchFamily="34" charset="-128"/>
              </a:rPr>
              <a:t>  of syncope—Update 2004. </a:t>
            </a:r>
            <a:r>
              <a:rPr lang="en-US" altLang="en-US" sz="1000" i="1">
                <a:latin typeface="Times New Roman" panose="02020603050405020304" pitchFamily="18" charset="0"/>
                <a:ea typeface="ＭＳ Ｐゴシック" panose="020B0600070205080204" pitchFamily="34" charset="-128"/>
              </a:rPr>
              <a:t>Europace</a:t>
            </a:r>
            <a:r>
              <a:rPr lang="en-US" altLang="en-US" sz="1000">
                <a:latin typeface="Times New Roman" panose="02020603050405020304" pitchFamily="18" charset="0"/>
                <a:ea typeface="ＭＳ Ｐゴシック" panose="020B0600070205080204" pitchFamily="34" charset="-128"/>
              </a:rPr>
              <a:t>. 2004;6:467-537.</a:t>
            </a:r>
          </a:p>
        </p:txBody>
      </p:sp>
    </p:spTree>
    <p:extLst>
      <p:ext uri="{BB962C8B-B14F-4D97-AF65-F5344CB8AC3E}">
        <p14:creationId xmlns:p14="http://schemas.microsoft.com/office/powerpoint/2010/main" val="16126086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defTabSz="930275"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defTabSz="930275"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defTabSz="930275"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defTabSz="930275"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F348F86C-9D35-4839-8360-824CE0CAFD89}" type="slidenum">
              <a:rPr lang="en-US" altLang="en-US" sz="1200">
                <a:latin typeface="Times New Roman" panose="02020603050405020304" pitchFamily="18" charset="0"/>
              </a:rPr>
              <a:pPr/>
              <a:t>38</a:t>
            </a:fld>
            <a:endParaRPr lang="en-US" altLang="en-US" sz="1200">
              <a:latin typeface="Times New Roman" panose="02020603050405020304" pitchFamily="18" charset="0"/>
            </a:endParaRPr>
          </a:p>
        </p:txBody>
      </p:sp>
      <p:sp>
        <p:nvSpPr>
          <p:cNvPr id="342019" name="Rectangle 2"/>
          <p:cNvSpPr>
            <a:spLocks noGrp="1" noRot="1" noChangeAspect="1" noChangeArrowheads="1" noTextEdit="1"/>
          </p:cNvSpPr>
          <p:nvPr>
            <p:ph type="sldImg"/>
          </p:nvPr>
        </p:nvSpPr>
        <p:spPr>
          <a:xfrm>
            <a:off x="428625" y="709613"/>
            <a:ext cx="6138863" cy="3454400"/>
          </a:xfrm>
          <a:ln w="12700" cap="flat">
            <a:solidFill>
              <a:schemeClr val="tx1"/>
            </a:solidFill>
          </a:ln>
        </p:spPr>
      </p:sp>
      <p:sp>
        <p:nvSpPr>
          <p:cNvPr id="342020" name="Rectangle 3"/>
          <p:cNvSpPr>
            <a:spLocks noGrp="1" noChangeArrowheads="1"/>
          </p:cNvSpPr>
          <p:nvPr>
            <p:ph type="body" idx="1"/>
          </p:nvPr>
        </p:nvSpPr>
        <p:spPr>
          <a:xfrm>
            <a:off x="933450" y="4294188"/>
            <a:ext cx="5129213" cy="41767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36" tIns="45211" rIns="92036" bIns="45211"/>
          <a:lstStyle/>
          <a:p>
            <a:pPr algn="ctr" eaLnBrk="1" hangingPunct="1"/>
            <a:r>
              <a:rPr lang="en-US" altLang="en-US" sz="1400" b="1">
                <a:latin typeface="Times New Roman" panose="02020603050405020304" pitchFamily="18" charset="0"/>
                <a:ea typeface="ＭＳ Ｐゴシック" panose="020B0600070205080204" pitchFamily="34" charset="-128"/>
              </a:rPr>
              <a:t>Role of Pacing in Treatment of CSS</a:t>
            </a:r>
            <a:endParaRPr lang="en-US" altLang="en-US">
              <a:latin typeface="Times New Roman" panose="02020603050405020304" pitchFamily="18" charset="0"/>
              <a:ea typeface="ＭＳ Ｐゴシック" panose="020B0600070205080204" pitchFamily="34" charset="-128"/>
            </a:endParaRPr>
          </a:p>
          <a:p>
            <a:pPr marL="228600" lvl="1" indent="-114300" eaLnBrk="1" hangingPunct="1">
              <a:buFontTx/>
              <a:buChar char="•"/>
            </a:pPr>
            <a:r>
              <a:rPr lang="en-US" altLang="en-US">
                <a:latin typeface="Times New Roman" panose="02020603050405020304" pitchFamily="18" charset="0"/>
                <a:ea typeface="ＭＳ Ｐゴシック" panose="020B0600070205080204" pitchFamily="34" charset="-128"/>
              </a:rPr>
              <a:t>CSS is a Class I indication for pacing (AHA and BPEG).</a:t>
            </a:r>
          </a:p>
          <a:p>
            <a:pPr marL="228600" lvl="1" indent="-114300" eaLnBrk="1" hangingPunct="1">
              <a:buFontTx/>
              <a:buChar char="•"/>
            </a:pPr>
            <a:r>
              <a:rPr lang="en-US" altLang="en-US">
                <a:latin typeface="Times New Roman" panose="02020603050405020304" pitchFamily="18" charset="0"/>
                <a:ea typeface="ＭＳ Ｐゴシック" panose="020B0600070205080204" pitchFamily="34" charset="-128"/>
              </a:rPr>
              <a:t>Pacing therapy may be effective for CSS that is either</a:t>
            </a:r>
          </a:p>
          <a:p>
            <a:pPr marL="457200" lvl="2" indent="-114300" eaLnBrk="1" hangingPunct="1">
              <a:buFontTx/>
              <a:buChar char="-"/>
            </a:pPr>
            <a:r>
              <a:rPr lang="en-US" altLang="en-US">
                <a:latin typeface="Times New Roman" panose="02020603050405020304" pitchFamily="18" charset="0"/>
                <a:ea typeface="ＭＳ Ｐゴシック" panose="020B0600070205080204" pitchFamily="34" charset="-128"/>
              </a:rPr>
              <a:t>Cardioinhibitory</a:t>
            </a:r>
          </a:p>
          <a:p>
            <a:pPr marL="228600" lvl="1" indent="-114300" eaLnBrk="1" hangingPunct="1"/>
            <a:r>
              <a:rPr lang="en-US" altLang="en-US">
                <a:latin typeface="Times New Roman" panose="02020603050405020304" pitchFamily="18" charset="0"/>
                <a:ea typeface="ＭＳ Ｐゴシック" panose="020B0600070205080204" pitchFamily="34" charset="-128"/>
              </a:rPr>
              <a:t>		</a:t>
            </a:r>
            <a:r>
              <a:rPr lang="en-US" altLang="en-US" i="1">
                <a:latin typeface="Times New Roman" panose="02020603050405020304" pitchFamily="18" charset="0"/>
                <a:ea typeface="ＭＳ Ｐゴシック" panose="020B0600070205080204" pitchFamily="34" charset="-128"/>
              </a:rPr>
              <a:t>or</a:t>
            </a:r>
            <a:endParaRPr lang="en-US" altLang="en-US">
              <a:latin typeface="Times New Roman" panose="02020603050405020304" pitchFamily="18" charset="0"/>
              <a:ea typeface="ＭＳ Ｐゴシック" panose="020B0600070205080204" pitchFamily="34" charset="-128"/>
            </a:endParaRPr>
          </a:p>
          <a:p>
            <a:pPr marL="457200" lvl="2" indent="-114300" eaLnBrk="1" hangingPunct="1">
              <a:buFontTx/>
              <a:buChar char="-"/>
            </a:pPr>
            <a:r>
              <a:rPr lang="en-US" altLang="en-US">
                <a:latin typeface="Times New Roman" panose="02020603050405020304" pitchFamily="18" charset="0"/>
                <a:ea typeface="ＭＳ Ｐゴシック" panose="020B0600070205080204" pitchFamily="34" charset="-128"/>
              </a:rPr>
              <a:t>Mixed cardioinhibitory/vasodepressor</a:t>
            </a:r>
          </a:p>
          <a:p>
            <a:pPr marL="228600" lvl="1" indent="-114300" eaLnBrk="1" hangingPunct="1">
              <a:buFontTx/>
              <a:buChar char="•"/>
            </a:pPr>
            <a:r>
              <a:rPr lang="en-US" altLang="en-US">
                <a:latin typeface="Times New Roman" panose="02020603050405020304" pitchFamily="18" charset="0"/>
                <a:ea typeface="ＭＳ Ｐゴシック" panose="020B0600070205080204" pitchFamily="34" charset="-128"/>
              </a:rPr>
              <a:t>AV sequential pacing (DDD/DDI) is clearly preferable to ventricular demand (VVI) pacing.</a:t>
            </a:r>
          </a:p>
          <a:p>
            <a:pPr marL="228600" lvl="1" indent="-114300" eaLnBrk="1" hangingPunct="1"/>
            <a:endParaRPr lang="en-US" altLang="en-US">
              <a:latin typeface="Times New Roman" panose="02020603050405020304" pitchFamily="18" charset="0"/>
              <a:ea typeface="ＭＳ Ｐゴシック" panose="020B0600070205080204" pitchFamily="34" charset="-128"/>
            </a:endParaRPr>
          </a:p>
          <a:p>
            <a:pPr eaLnBrk="1" hangingPunct="1"/>
            <a:r>
              <a:rPr lang="en-US" altLang="en-US">
                <a:latin typeface="Times New Roman" panose="02020603050405020304" pitchFamily="18" charset="0"/>
                <a:ea typeface="ＭＳ Ｐゴシック" panose="020B0600070205080204" pitchFamily="34" charset="-128"/>
              </a:rPr>
              <a:t>____________________</a:t>
            </a:r>
            <a:endParaRPr lang="en-US" altLang="en-US" sz="900">
              <a:latin typeface="Times New Roman" panose="02020603050405020304" pitchFamily="18" charset="0"/>
              <a:ea typeface="ＭＳ Ｐゴシック" panose="020B0600070205080204" pitchFamily="34" charset="-128"/>
            </a:endParaRPr>
          </a:p>
          <a:p>
            <a:pPr eaLnBrk="1" hangingPunct="1"/>
            <a:r>
              <a:rPr lang="en-US" altLang="en-US" sz="1000">
                <a:latin typeface="Times New Roman" panose="02020603050405020304" pitchFamily="18" charset="0"/>
                <a:ea typeface="ＭＳ Ｐゴシック" panose="020B0600070205080204" pitchFamily="34" charset="-128"/>
              </a:rPr>
              <a:t>Wagshal AB, Wang SKS.  Carotid sinus hypersensitivity.  In: </a:t>
            </a:r>
            <a:r>
              <a:rPr lang="en-US" altLang="en-US" sz="1000" u="sng">
                <a:latin typeface="Times New Roman" panose="02020603050405020304" pitchFamily="18" charset="0"/>
                <a:ea typeface="ＭＳ Ｐゴシック" panose="020B0600070205080204" pitchFamily="34" charset="-128"/>
              </a:rPr>
              <a:t>Syncope: Mechanisms and management</a:t>
            </a:r>
            <a:r>
              <a:rPr lang="en-US" altLang="en-US" sz="1000">
                <a:latin typeface="Times New Roman" panose="02020603050405020304" pitchFamily="18" charset="0"/>
                <a:ea typeface="ＭＳ Ｐゴシック" panose="020B0600070205080204" pitchFamily="34" charset="-128"/>
              </a:rPr>
              <a:t>. Grubb BP, Olshansky B (eds). Armonk, NY: Futura, 1998.</a:t>
            </a:r>
          </a:p>
          <a:p>
            <a:pPr eaLnBrk="1" hangingPunct="1"/>
            <a:r>
              <a:rPr lang="en-US" altLang="en-US" sz="1000">
                <a:latin typeface="Times New Roman" panose="02020603050405020304" pitchFamily="18" charset="0"/>
                <a:ea typeface="ＭＳ Ｐゴシック" panose="020B0600070205080204" pitchFamily="34" charset="-128"/>
              </a:rPr>
              <a:t>Brignole M, Menozzi C. Carotid sinus syndrome: Diagnosis, natural history and treatment. </a:t>
            </a:r>
            <a:r>
              <a:rPr lang="en-US" altLang="en-US" sz="1000" i="1">
                <a:latin typeface="Times New Roman" panose="02020603050405020304" pitchFamily="18" charset="0"/>
                <a:ea typeface="ＭＳ Ｐゴシック" panose="020B0600070205080204" pitchFamily="34" charset="-128"/>
              </a:rPr>
              <a:t>Eur J C P E.</a:t>
            </a:r>
            <a:r>
              <a:rPr lang="en-US" altLang="en-US" sz="1000">
                <a:latin typeface="Times New Roman" panose="02020603050405020304" pitchFamily="18" charset="0"/>
                <a:ea typeface="ＭＳ Ｐゴシック" panose="020B0600070205080204" pitchFamily="34" charset="-128"/>
              </a:rPr>
              <a:t> 1992;4:247-254.</a:t>
            </a:r>
          </a:p>
          <a:p>
            <a:pPr eaLnBrk="1" hangingPunct="1"/>
            <a:endParaRPr lang="en-US" altLang="en-US" sz="1000">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4577647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defTabSz="930275"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defTabSz="930275"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defTabSz="930275"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defTabSz="930275"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0744167B-F1CC-45CA-A8EB-3C9AADE55DE5}" type="slidenum">
              <a:rPr lang="en-US" altLang="en-US" sz="1200">
                <a:latin typeface="Times New Roman" panose="02020603050405020304" pitchFamily="18" charset="0"/>
              </a:rPr>
              <a:pPr/>
              <a:t>40</a:t>
            </a:fld>
            <a:endParaRPr lang="en-US" altLang="en-US" sz="1200">
              <a:latin typeface="Times New Roman" panose="02020603050405020304" pitchFamily="18" charset="0"/>
            </a:endParaRPr>
          </a:p>
        </p:txBody>
      </p:sp>
      <p:sp>
        <p:nvSpPr>
          <p:cNvPr id="350211" name="Rectangle 2"/>
          <p:cNvSpPr>
            <a:spLocks noGrp="1" noRot="1" noChangeAspect="1" noChangeArrowheads="1" noTextEdit="1"/>
          </p:cNvSpPr>
          <p:nvPr>
            <p:ph type="sldImg"/>
          </p:nvPr>
        </p:nvSpPr>
        <p:spPr>
          <a:xfrm>
            <a:off x="404813" y="696913"/>
            <a:ext cx="6188075" cy="3481387"/>
          </a:xfrm>
          <a:ln w="12700" cap="flat">
            <a:solidFill>
              <a:schemeClr val="tx1"/>
            </a:solidFill>
          </a:ln>
        </p:spPr>
      </p:sp>
      <p:sp>
        <p:nvSpPr>
          <p:cNvPr id="350212" name="Rectangle 3"/>
          <p:cNvSpPr>
            <a:spLocks noGrp="1" noChangeArrowheads="1"/>
          </p:cNvSpPr>
          <p:nvPr>
            <p:ph type="body" idx="1"/>
          </p:nvPr>
        </p:nvSpPr>
        <p:spPr>
          <a:xfrm>
            <a:off x="546100" y="4410075"/>
            <a:ext cx="5845175" cy="41767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52" tIns="45219" rIns="92052" bIns="45219"/>
          <a:lstStyle/>
          <a:p>
            <a:pPr algn="ctr" eaLnBrk="1" hangingPunct="1"/>
            <a:r>
              <a:rPr lang="en-US" altLang="en-US" sz="1400" b="1">
                <a:latin typeface="Times New Roman" panose="02020603050405020304" pitchFamily="18" charset="0"/>
                <a:ea typeface="ＭＳ Ｐゴシック" panose="020B0600070205080204" pitchFamily="34" charset="-128"/>
              </a:rPr>
              <a:t>Management Strategies for VV</a:t>
            </a:r>
            <a:r>
              <a:rPr lang="en-US" altLang="en-US" sz="1400">
                <a:latin typeface="Times New Roman" panose="02020603050405020304" pitchFamily="18" charset="0"/>
                <a:ea typeface="ＭＳ Ｐゴシック" panose="020B0600070205080204" pitchFamily="34" charset="-128"/>
              </a:rPr>
              <a:t>S</a:t>
            </a:r>
            <a:endParaRPr lang="en-US" altLang="en-US">
              <a:latin typeface="Times New Roman" panose="02020603050405020304" pitchFamily="18" charset="0"/>
              <a:ea typeface="ＭＳ Ｐゴシック" panose="020B0600070205080204" pitchFamily="34" charset="-128"/>
            </a:endParaRPr>
          </a:p>
          <a:p>
            <a:pPr marL="228600" lvl="1" indent="-114300" eaLnBrk="1" hangingPunct="1">
              <a:lnSpc>
                <a:spcPct val="110000"/>
              </a:lnSpc>
              <a:buFontTx/>
              <a:buChar char="•"/>
            </a:pPr>
            <a:r>
              <a:rPr lang="en-US" altLang="en-US">
                <a:latin typeface="Times New Roman" panose="02020603050405020304" pitchFamily="18" charset="0"/>
                <a:ea typeface="ＭＳ Ｐゴシック" panose="020B0600070205080204" pitchFamily="34" charset="-128"/>
              </a:rPr>
              <a:t>Optimal management strategies for VVS are a source of debate.</a:t>
            </a:r>
          </a:p>
          <a:p>
            <a:pPr marL="457200" lvl="2" indent="-114300" eaLnBrk="1" hangingPunct="1">
              <a:buFontTx/>
              <a:buChar char="-"/>
            </a:pPr>
            <a:r>
              <a:rPr lang="en-US" altLang="en-US">
                <a:latin typeface="Times New Roman" panose="02020603050405020304" pitchFamily="18" charset="0"/>
                <a:ea typeface="ＭＳ Ｐゴシック" panose="020B0600070205080204" pitchFamily="34" charset="-128"/>
              </a:rPr>
              <a:t>Patient education, reassurance, and instruction.  When the patient has a relatively long prodrome, evasive action may prevent injury if not syncope.</a:t>
            </a:r>
          </a:p>
          <a:p>
            <a:pPr marL="457200" lvl="2" indent="-114300" eaLnBrk="1" hangingPunct="1">
              <a:buFontTx/>
              <a:buChar char="-"/>
            </a:pPr>
            <a:r>
              <a:rPr lang="en-US" altLang="en-US">
                <a:latin typeface="Times New Roman" panose="02020603050405020304" pitchFamily="18" charset="0"/>
                <a:ea typeface="ＭＳ Ｐゴシック" panose="020B0600070205080204" pitchFamily="34" charset="-128"/>
              </a:rPr>
              <a:t>Control of fluids, salt, and diet may help reduce incidence.</a:t>
            </a:r>
          </a:p>
          <a:p>
            <a:pPr marL="457200" lvl="2" indent="-114300" eaLnBrk="1" hangingPunct="1">
              <a:buFontTx/>
              <a:buChar char="-"/>
            </a:pPr>
            <a:r>
              <a:rPr lang="en-US" altLang="en-US">
                <a:latin typeface="Times New Roman" panose="02020603050405020304" pitchFamily="18" charset="0"/>
                <a:ea typeface="ＭＳ Ｐゴシック" panose="020B0600070205080204" pitchFamily="34" charset="-128"/>
              </a:rPr>
              <a:t>Support hose may limit blood pooling in the legs and feet.</a:t>
            </a:r>
          </a:p>
          <a:p>
            <a:pPr marL="228600" lvl="1" indent="-114300" eaLnBrk="1" hangingPunct="1">
              <a:buFontTx/>
              <a:buChar char="•"/>
            </a:pPr>
            <a:r>
              <a:rPr lang="en-US" altLang="en-US">
                <a:latin typeface="Times New Roman" panose="02020603050405020304" pitchFamily="18" charset="0"/>
                <a:ea typeface="ＭＳ Ｐゴシック" panose="020B0600070205080204" pitchFamily="34" charset="-128"/>
              </a:rPr>
              <a:t>Drug therapy should be used as a second line option. Midodrine and beta-adrenergic blockers are the agents most thoroughly studied to date/</a:t>
            </a:r>
          </a:p>
          <a:p>
            <a:pPr marL="228600" lvl="1" indent="-114300" eaLnBrk="1" hangingPunct="1">
              <a:buFontTx/>
              <a:buChar char="•"/>
            </a:pPr>
            <a:r>
              <a:rPr lang="en-US" altLang="en-US">
                <a:latin typeface="Times New Roman" panose="02020603050405020304" pitchFamily="18" charset="0"/>
                <a:ea typeface="ＭＳ Ｐゴシック" panose="020B0600070205080204" pitchFamily="34" charset="-128"/>
              </a:rPr>
              <a:t>Pacing may benefit some patients</a:t>
            </a:r>
          </a:p>
          <a:p>
            <a:pPr marL="457200" lvl="2" indent="-114300" eaLnBrk="1" hangingPunct="1">
              <a:buFontTx/>
              <a:buChar char="-"/>
            </a:pPr>
            <a:r>
              <a:rPr lang="en-US" altLang="en-US">
                <a:latin typeface="Times New Roman" panose="02020603050405020304" pitchFamily="18" charset="0"/>
                <a:ea typeface="ＭＳ Ｐゴシック" panose="020B0600070205080204" pitchFamily="34" charset="-128"/>
              </a:rPr>
              <a:t>Pacing today is generally considered a last resort unless the patient experiences prolonged asystole during episodes.</a:t>
            </a:r>
          </a:p>
          <a:p>
            <a:pPr marL="457200" lvl="2" indent="-114300" eaLnBrk="1" hangingPunct="1">
              <a:buFontTx/>
              <a:buChar char="-"/>
            </a:pPr>
            <a:r>
              <a:rPr lang="en-US" altLang="en-US">
                <a:latin typeface="Times New Roman" panose="02020603050405020304" pitchFamily="18" charset="0"/>
                <a:ea typeface="ＭＳ Ｐゴシック" panose="020B0600070205080204" pitchFamily="34" charset="-128"/>
              </a:rPr>
              <a:t>Diagnosis of VVS with positive head-up tilt test and a cardioinhibitory or mixed reflex is a Class II indication for pacing.</a:t>
            </a:r>
          </a:p>
          <a:p>
            <a:pPr marL="457200" lvl="2" indent="-114300" eaLnBrk="1" hangingPunct="1">
              <a:buFontTx/>
              <a:buChar char="-"/>
            </a:pPr>
            <a:r>
              <a:rPr lang="en-US" altLang="en-US">
                <a:latin typeface="Times New Roman" panose="02020603050405020304" pitchFamily="18" charset="0"/>
                <a:ea typeface="ＭＳ Ｐゴシック" panose="020B0600070205080204" pitchFamily="34" charset="-128"/>
              </a:rPr>
              <a:t>2 large randomized controlled trials support the utility of pacing in very symptomatic VVS patients</a:t>
            </a:r>
          </a:p>
          <a:p>
            <a:pPr marL="457200" lvl="2" indent="-114300" eaLnBrk="1" hangingPunct="1">
              <a:buFontTx/>
              <a:buChar char="-"/>
            </a:pPr>
            <a:endParaRPr lang="en-US" altLang="en-US">
              <a:latin typeface="Times New Roman" panose="02020603050405020304" pitchFamily="18" charset="0"/>
              <a:ea typeface="ＭＳ Ｐゴシック" panose="020B0600070205080204" pitchFamily="34" charset="-128"/>
            </a:endParaRPr>
          </a:p>
          <a:p>
            <a:pPr eaLnBrk="1" hangingPunct="1"/>
            <a:endParaRPr lang="en-US" altLang="en-US">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7630922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defTabSz="930275"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defTabSz="930275"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defTabSz="930275"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defTabSz="930275"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88FE0F7A-6636-4961-A0B9-27EF58CC838C}" type="slidenum">
              <a:rPr lang="en-US" altLang="en-US" sz="1200">
                <a:latin typeface="Times New Roman" panose="02020603050405020304" pitchFamily="18" charset="0"/>
              </a:rPr>
              <a:pPr/>
              <a:t>41</a:t>
            </a:fld>
            <a:endParaRPr lang="en-US" altLang="en-US" sz="1200">
              <a:latin typeface="Times New Roman" panose="02020603050405020304" pitchFamily="18" charset="0"/>
            </a:endParaRPr>
          </a:p>
        </p:txBody>
      </p:sp>
      <p:sp>
        <p:nvSpPr>
          <p:cNvPr id="351235" name="Rectangle 2"/>
          <p:cNvSpPr>
            <a:spLocks noGrp="1" noRot="1" noChangeAspect="1" noChangeArrowheads="1" noTextEdit="1"/>
          </p:cNvSpPr>
          <p:nvPr>
            <p:ph type="sldImg"/>
          </p:nvPr>
        </p:nvSpPr>
        <p:spPr>
          <a:xfrm>
            <a:off x="404813" y="696913"/>
            <a:ext cx="6188075" cy="3481387"/>
          </a:xfrm>
          <a:ln w="12700" cap="flat">
            <a:solidFill>
              <a:schemeClr val="tx1"/>
            </a:solidFill>
          </a:ln>
        </p:spPr>
      </p:sp>
      <p:sp>
        <p:nvSpPr>
          <p:cNvPr id="351236" name="Rectangle 3"/>
          <p:cNvSpPr>
            <a:spLocks noGrp="1" noChangeArrowheads="1"/>
          </p:cNvSpPr>
          <p:nvPr>
            <p:ph type="body" idx="1"/>
          </p:nvPr>
        </p:nvSpPr>
        <p:spPr>
          <a:xfrm>
            <a:off x="933450" y="4410075"/>
            <a:ext cx="5586413" cy="41767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52" tIns="45219" rIns="92052" bIns="45219"/>
          <a:lstStyle/>
          <a:p>
            <a:pPr eaLnBrk="1" hangingPunct="1"/>
            <a:endParaRPr lang="pl-PL" altLang="en-US">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15105277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defTabSz="930275"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defTabSz="930275"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defTabSz="930275"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defTabSz="930275"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6ADB2A2-1246-457B-825C-590F46232AA9}" type="slidenum">
              <a:rPr lang="en-US" altLang="en-US" sz="1200">
                <a:latin typeface="Times New Roman" panose="02020603050405020304" pitchFamily="18" charset="0"/>
              </a:rPr>
              <a:pPr/>
              <a:t>42</a:t>
            </a:fld>
            <a:endParaRPr lang="en-US" altLang="en-US" sz="1200">
              <a:latin typeface="Times New Roman" panose="02020603050405020304" pitchFamily="18" charset="0"/>
            </a:endParaRPr>
          </a:p>
        </p:txBody>
      </p:sp>
      <p:sp>
        <p:nvSpPr>
          <p:cNvPr id="354307" name="Rectangle 2"/>
          <p:cNvSpPr>
            <a:spLocks noGrp="1" noRot="1" noChangeAspect="1" noChangeArrowheads="1" noTextEdit="1"/>
          </p:cNvSpPr>
          <p:nvPr>
            <p:ph type="sldImg"/>
          </p:nvPr>
        </p:nvSpPr>
        <p:spPr>
          <a:xfrm>
            <a:off x="415925" y="703263"/>
            <a:ext cx="6164263" cy="3468687"/>
          </a:xfrm>
          <a:ln w="12700" cap="flat"/>
        </p:spPr>
      </p:sp>
      <p:sp>
        <p:nvSpPr>
          <p:cNvPr id="354308" name="Rectangle 3"/>
          <p:cNvSpPr>
            <a:spLocks noGrp="1" noChangeArrowheads="1"/>
          </p:cNvSpPr>
          <p:nvPr>
            <p:ph type="body" idx="1"/>
          </p:nvPr>
        </p:nvSpPr>
        <p:spPr>
          <a:xfrm>
            <a:off x="935038" y="4411663"/>
            <a:ext cx="5126037" cy="4173537"/>
          </a:xfr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lIns="92043" tIns="45215" rIns="92043" bIns="45215"/>
          <a:lstStyle/>
          <a:p>
            <a:pPr eaLnBrk="1" hangingPunct="1"/>
            <a:r>
              <a:rPr lang="en-US" altLang="en-US">
                <a:latin typeface="Times New Roman" panose="02020603050405020304" pitchFamily="18" charset="0"/>
                <a:ea typeface="ＭＳ Ｐゴシック" panose="020B0600070205080204" pitchFamily="34" charset="-128"/>
              </a:rPr>
              <a:t>A list of important structural cardiovascular abnormalities to be considered during the diagnostic evaluation of  syncope is provided.  The list is not intended to be exhaustive of the possibilities, but provides some of the more commonly found conditions.</a:t>
            </a:r>
          </a:p>
          <a:p>
            <a:pPr eaLnBrk="1" hangingPunct="1"/>
            <a:endParaRPr lang="en-US" altLang="en-US">
              <a:latin typeface="Times New Roman" panose="02020603050405020304" pitchFamily="18" charset="0"/>
              <a:ea typeface="ＭＳ Ｐゴシック" panose="020B0600070205080204" pitchFamily="34" charset="-128"/>
            </a:endParaRPr>
          </a:p>
          <a:p>
            <a:pPr eaLnBrk="1" hangingPunct="1"/>
            <a:r>
              <a:rPr lang="en-US" altLang="en-US">
                <a:latin typeface="Times New Roman" panose="02020603050405020304" pitchFamily="18" charset="0"/>
                <a:ea typeface="ＭＳ Ｐゴシック" panose="020B0600070205080204" pitchFamily="34" charset="-128"/>
              </a:rPr>
              <a:t>MI—myocardial infarction</a:t>
            </a:r>
          </a:p>
          <a:p>
            <a:pPr eaLnBrk="1" hangingPunct="1"/>
            <a:r>
              <a:rPr lang="en-US" altLang="en-US">
                <a:latin typeface="Times New Roman" panose="02020603050405020304" pitchFamily="18" charset="0"/>
                <a:ea typeface="ＭＳ Ｐゴシック" panose="020B0600070205080204" pitchFamily="34" charset="-128"/>
              </a:rPr>
              <a:t>HCM—hypertrophic cardiomyopathy</a:t>
            </a:r>
            <a:endParaRPr lang="en-US" altLang="en-US" sz="2000" b="1">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33769947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defTabSz="930275"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defTabSz="930275"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defTabSz="930275"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defTabSz="930275"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9C65040F-D86D-4F07-9EDB-4D892C0B61F7}" type="slidenum">
              <a:rPr lang="en-US" altLang="en-US" sz="1200">
                <a:latin typeface="Times New Roman" panose="02020603050405020304" pitchFamily="18" charset="0"/>
              </a:rPr>
              <a:pPr/>
              <a:t>4</a:t>
            </a:fld>
            <a:endParaRPr lang="en-US" altLang="en-US" sz="1200">
              <a:latin typeface="Times New Roman" panose="02020603050405020304" pitchFamily="18" charset="0"/>
            </a:endParaRPr>
          </a:p>
        </p:txBody>
      </p:sp>
      <p:sp>
        <p:nvSpPr>
          <p:cNvPr id="210947" name="Rectangle 2"/>
          <p:cNvSpPr>
            <a:spLocks noGrp="1" noRot="1" noChangeAspect="1" noChangeArrowheads="1" noTextEdit="1"/>
          </p:cNvSpPr>
          <p:nvPr>
            <p:ph type="sldImg"/>
          </p:nvPr>
        </p:nvSpPr>
        <p:spPr>
          <a:xfrm>
            <a:off x="406400" y="696913"/>
            <a:ext cx="6188075" cy="3481387"/>
          </a:xfrm>
          <a:ln/>
        </p:spPr>
      </p:sp>
      <p:sp>
        <p:nvSpPr>
          <p:cNvPr id="210948" name="Rectangle 3"/>
          <p:cNvSpPr>
            <a:spLocks noGrp="1" noChangeArrowheads="1"/>
          </p:cNvSpPr>
          <p:nvPr>
            <p:ph type="body" idx="1"/>
          </p:nvPr>
        </p:nvSpPr>
        <p:spPr>
          <a:xfrm>
            <a:off x="933450" y="4410075"/>
            <a:ext cx="5129213" cy="41767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013" tIns="46507" rIns="93013" bIns="46507"/>
          <a:lstStyle/>
          <a:p>
            <a:pPr eaLnBrk="1" hangingPunct="1"/>
            <a:r>
              <a:rPr lang="en-US" altLang="en-US">
                <a:latin typeface="Times New Roman" panose="02020603050405020304" pitchFamily="18" charset="0"/>
                <a:ea typeface="ＭＳ Ｐゴシック" panose="020B0600070205080204" pitchFamily="34" charset="-128"/>
              </a:rPr>
              <a:t>This slide provides a simple classification of the principal causes of syncope.   This scheme lists the causes of syncope from the most commonly observed (Left) to the least common (Right).  This ranking may be helpful in thinking about the strategy for evaluating syncope in individual patients.</a:t>
            </a:r>
          </a:p>
          <a:p>
            <a:pPr eaLnBrk="1" hangingPunct="1"/>
            <a:r>
              <a:rPr lang="en-US" altLang="en-US">
                <a:latin typeface="Times New Roman" panose="02020603050405020304" pitchFamily="18" charset="0"/>
                <a:ea typeface="ＭＳ Ｐゴシック" panose="020B0600070205080204" pitchFamily="34" charset="-128"/>
              </a:rPr>
              <a:t>Within the boxes,the most common causes of syncope are indicated for each of the major diagnostic groups. </a:t>
            </a:r>
          </a:p>
          <a:p>
            <a:pPr eaLnBrk="1" hangingPunct="1"/>
            <a:r>
              <a:rPr lang="en-US" altLang="en-US">
                <a:latin typeface="Times New Roman" panose="02020603050405020304" pitchFamily="18" charset="0"/>
                <a:ea typeface="ＭＳ Ｐゴシック" panose="020B0600070205080204" pitchFamily="34" charset="-128"/>
              </a:rPr>
              <a:t>VVS—Vasovagal Syncope</a:t>
            </a:r>
          </a:p>
          <a:p>
            <a:pPr eaLnBrk="1" hangingPunct="1"/>
            <a:r>
              <a:rPr lang="en-US" altLang="en-US">
                <a:latin typeface="Times New Roman" panose="02020603050405020304" pitchFamily="18" charset="0"/>
                <a:ea typeface="ＭＳ Ｐゴシック" panose="020B0600070205080204" pitchFamily="34" charset="-128"/>
              </a:rPr>
              <a:t>CSS—Carotid Sinus Syndrome</a:t>
            </a:r>
          </a:p>
          <a:p>
            <a:pPr eaLnBrk="1" hangingPunct="1"/>
            <a:r>
              <a:rPr lang="en-US" altLang="en-US">
                <a:latin typeface="Times New Roman" panose="02020603050405020304" pitchFamily="18" charset="0"/>
                <a:ea typeface="ＭＳ Ｐゴシック" panose="020B0600070205080204" pitchFamily="34" charset="-128"/>
              </a:rPr>
              <a:t>ANS—Autonomic Nervous System</a:t>
            </a:r>
          </a:p>
          <a:p>
            <a:pPr eaLnBrk="1" hangingPunct="1"/>
            <a:r>
              <a:rPr lang="en-US" altLang="en-US">
                <a:latin typeface="Times New Roman" panose="02020603050405020304" pitchFamily="18" charset="0"/>
                <a:ea typeface="ＭＳ Ｐゴシック" panose="020B0600070205080204" pitchFamily="34" charset="-128"/>
              </a:rPr>
              <a:t>HCM—Hypertrophic Cardiomyopathy</a:t>
            </a:r>
            <a:endParaRPr lang="en-US" altLang="en-US" sz="2000" b="1">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563089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defTabSz="930275"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defTabSz="930275"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defTabSz="930275"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defTabSz="930275"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F3312127-C08F-4A90-AAAB-B2EF580B7128}" type="slidenum">
              <a:rPr lang="en-US" altLang="en-US" sz="1200">
                <a:latin typeface="Times New Roman" panose="02020603050405020304" pitchFamily="18" charset="0"/>
              </a:rPr>
              <a:pPr/>
              <a:t>43</a:t>
            </a:fld>
            <a:endParaRPr lang="en-US" altLang="en-US" sz="1200">
              <a:latin typeface="Times New Roman" panose="02020603050405020304" pitchFamily="18" charset="0"/>
            </a:endParaRPr>
          </a:p>
        </p:txBody>
      </p:sp>
      <p:sp>
        <p:nvSpPr>
          <p:cNvPr id="356355" name="Rectangle 2"/>
          <p:cNvSpPr>
            <a:spLocks noGrp="1" noRot="1" noChangeAspect="1" noChangeArrowheads="1" noTextEdit="1"/>
          </p:cNvSpPr>
          <p:nvPr>
            <p:ph type="sldImg"/>
          </p:nvPr>
        </p:nvSpPr>
        <p:spPr>
          <a:xfrm>
            <a:off x="415925" y="703263"/>
            <a:ext cx="6164263" cy="3468687"/>
          </a:xfrm>
          <a:ln w="12700" cap="flat"/>
        </p:spPr>
      </p:sp>
      <p:sp>
        <p:nvSpPr>
          <p:cNvPr id="356356" name="Rectangle 3"/>
          <p:cNvSpPr>
            <a:spLocks noGrp="1" noChangeArrowheads="1"/>
          </p:cNvSpPr>
          <p:nvPr>
            <p:ph type="body" idx="1"/>
          </p:nvPr>
        </p:nvSpPr>
        <p:spPr>
          <a:xfrm>
            <a:off x="935038" y="4411663"/>
            <a:ext cx="5126037" cy="41735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43" tIns="45215" rIns="92043" bIns="45215"/>
          <a:lstStyle/>
          <a:p>
            <a:pPr eaLnBrk="1" hangingPunct="1"/>
            <a:r>
              <a:rPr lang="en-US" altLang="en-US">
                <a:latin typeface="Times New Roman" panose="02020603050405020304" pitchFamily="18" charset="0"/>
                <a:ea typeface="ＭＳ Ｐゴシック" panose="020B0600070205080204" pitchFamily="34" charset="-128"/>
              </a:rPr>
              <a:t>Both excessively slow as well as excessively rapid heart rates may result in sufficient drop in systemic pressure to cause syncope.  In the case of tachycardias, the syncope tends to occur at the onset of the episode, before vascular constriction has an opportunity to occur.  Syncope may also occur at termination of tachyarrhythmias, if a prolonged pause occurs prior to resumption of a stable rhythm. </a:t>
            </a:r>
          </a:p>
          <a:p>
            <a:pPr eaLnBrk="1" hangingPunct="1"/>
            <a:r>
              <a:rPr lang="en-US" altLang="en-US">
                <a:latin typeface="Times New Roman" panose="02020603050405020304" pitchFamily="18" charset="0"/>
                <a:ea typeface="ＭＳ Ｐゴシック" panose="020B0600070205080204" pitchFamily="34" charset="-128"/>
              </a:rPr>
              <a:t>WPW—Wolff Parkinson White syndrome</a:t>
            </a:r>
          </a:p>
        </p:txBody>
      </p:sp>
    </p:spTree>
    <p:extLst>
      <p:ext uri="{BB962C8B-B14F-4D97-AF65-F5344CB8AC3E}">
        <p14:creationId xmlns:p14="http://schemas.microsoft.com/office/powerpoint/2010/main" val="44291069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defTabSz="930275"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defTabSz="930275"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defTabSz="930275"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defTabSz="930275"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FB3EA32C-D669-4059-92BB-A6E4399CF694}" type="slidenum">
              <a:rPr lang="en-US" altLang="en-US" sz="1200">
                <a:latin typeface="Times New Roman" panose="02020603050405020304" pitchFamily="18" charset="0"/>
              </a:rPr>
              <a:pPr/>
              <a:t>44</a:t>
            </a:fld>
            <a:endParaRPr lang="en-US" altLang="en-US" sz="1200">
              <a:latin typeface="Times New Roman" panose="02020603050405020304" pitchFamily="18" charset="0"/>
            </a:endParaRPr>
          </a:p>
        </p:txBody>
      </p:sp>
      <p:sp>
        <p:nvSpPr>
          <p:cNvPr id="353283" name="Rectangle 2"/>
          <p:cNvSpPr>
            <a:spLocks noGrp="1" noRot="1" noChangeAspect="1" noChangeArrowheads="1" noTextEdit="1"/>
          </p:cNvSpPr>
          <p:nvPr>
            <p:ph type="sldImg"/>
          </p:nvPr>
        </p:nvSpPr>
        <p:spPr>
          <a:ln/>
        </p:spPr>
      </p:sp>
      <p:sp>
        <p:nvSpPr>
          <p:cNvPr id="3532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en-US">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40257500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defTabSz="930275"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defTabSz="930275"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defTabSz="930275"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defTabSz="930275"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EFA40081-6FF7-40C7-AE8F-DD41DBCC0F3F}" type="slidenum">
              <a:rPr lang="en-US" altLang="en-US" sz="1200">
                <a:latin typeface="Times New Roman" panose="02020603050405020304" pitchFamily="18" charset="0"/>
              </a:rPr>
              <a:pPr/>
              <a:t>7</a:t>
            </a:fld>
            <a:endParaRPr lang="en-US" altLang="en-US" sz="1200">
              <a:latin typeface="Times New Roman" panose="02020603050405020304" pitchFamily="18" charset="0"/>
            </a:endParaRPr>
          </a:p>
        </p:txBody>
      </p:sp>
      <p:sp>
        <p:nvSpPr>
          <p:cNvPr id="230403" name="Rectangle 2"/>
          <p:cNvSpPr>
            <a:spLocks noGrp="1" noRot="1" noChangeAspect="1" noChangeArrowheads="1" noTextEdit="1"/>
          </p:cNvSpPr>
          <p:nvPr>
            <p:ph type="sldImg"/>
          </p:nvPr>
        </p:nvSpPr>
        <p:spPr>
          <a:ln/>
        </p:spPr>
      </p:sp>
      <p:sp>
        <p:nvSpPr>
          <p:cNvPr id="2304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en-US">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32870032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defTabSz="930275"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defTabSz="930275"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defTabSz="930275"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defTabSz="930275"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DDFA7494-F4D9-4D4B-BD78-28F293CA9A52}" type="slidenum">
              <a:rPr lang="en-US" altLang="en-US" sz="1200">
                <a:latin typeface="Times New Roman" panose="02020603050405020304" pitchFamily="18" charset="0"/>
              </a:rPr>
              <a:pPr/>
              <a:t>8</a:t>
            </a:fld>
            <a:endParaRPr lang="en-US" altLang="en-US" sz="1200">
              <a:latin typeface="Times New Roman" panose="02020603050405020304" pitchFamily="18" charset="0"/>
            </a:endParaRPr>
          </a:p>
        </p:txBody>
      </p:sp>
      <p:sp>
        <p:nvSpPr>
          <p:cNvPr id="231427" name="Rectangle 2"/>
          <p:cNvSpPr>
            <a:spLocks noGrp="1" noRot="1" noChangeAspect="1" noChangeArrowheads="1" noTextEdit="1"/>
          </p:cNvSpPr>
          <p:nvPr>
            <p:ph type="sldImg"/>
          </p:nvPr>
        </p:nvSpPr>
        <p:spPr>
          <a:xfrm>
            <a:off x="415925" y="703263"/>
            <a:ext cx="6164263" cy="3468687"/>
          </a:xfrm>
          <a:ln w="12700" cap="flat"/>
        </p:spPr>
      </p:sp>
      <p:sp>
        <p:nvSpPr>
          <p:cNvPr id="231428" name="Rectangle 3"/>
          <p:cNvSpPr>
            <a:spLocks noGrp="1" noChangeArrowheads="1"/>
          </p:cNvSpPr>
          <p:nvPr>
            <p:ph type="body" idx="1"/>
          </p:nvPr>
        </p:nvSpPr>
        <p:spPr>
          <a:xfrm>
            <a:off x="935038" y="4411663"/>
            <a:ext cx="5126037" cy="41735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43" tIns="45215" rIns="92043" bIns="45215"/>
          <a:lstStyle/>
          <a:p>
            <a:pPr eaLnBrk="1" hangingPunct="1"/>
            <a:r>
              <a:rPr lang="en-US" altLang="en-US">
                <a:latin typeface="Times New Roman" panose="02020603050405020304" pitchFamily="18" charset="0"/>
                <a:ea typeface="ＭＳ Ｐゴシック" panose="020B0600070205080204" pitchFamily="34" charset="-128"/>
              </a:rPr>
              <a:t>The history must include detailed summary of events leading up to and following syncope events.  Additionally, it is important to ascertain whether there is any evidence of underlying structural heart disease.  The direction of subsequent evaluation differs in patients with and without heart disease.</a:t>
            </a:r>
          </a:p>
        </p:txBody>
      </p:sp>
    </p:spTree>
    <p:extLst>
      <p:ext uri="{BB962C8B-B14F-4D97-AF65-F5344CB8AC3E}">
        <p14:creationId xmlns:p14="http://schemas.microsoft.com/office/powerpoint/2010/main" val="24241499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defTabSz="930275"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defTabSz="930275"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defTabSz="930275"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defTabSz="930275"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03F4A2B-5B46-4FA0-8E00-DC6F14460A77}" type="slidenum">
              <a:rPr lang="en-US" altLang="en-US" sz="1200">
                <a:latin typeface="Times New Roman" panose="02020603050405020304" pitchFamily="18" charset="0"/>
              </a:rPr>
              <a:pPr/>
              <a:t>9</a:t>
            </a:fld>
            <a:endParaRPr lang="en-US" altLang="en-US" sz="1200">
              <a:latin typeface="Times New Roman" panose="02020603050405020304" pitchFamily="18" charset="0"/>
            </a:endParaRPr>
          </a:p>
        </p:txBody>
      </p:sp>
      <p:sp>
        <p:nvSpPr>
          <p:cNvPr id="232451" name="Rectangle 2"/>
          <p:cNvSpPr>
            <a:spLocks noGrp="1" noRot="1" noChangeAspect="1" noChangeArrowheads="1" noTextEdit="1"/>
          </p:cNvSpPr>
          <p:nvPr>
            <p:ph type="sldImg"/>
          </p:nvPr>
        </p:nvSpPr>
        <p:spPr>
          <a:xfrm>
            <a:off x="415925" y="703263"/>
            <a:ext cx="6164263" cy="3468687"/>
          </a:xfrm>
          <a:ln/>
        </p:spPr>
      </p:sp>
      <p:sp>
        <p:nvSpPr>
          <p:cNvPr id="232452" name="Rectangle 3"/>
          <p:cNvSpPr>
            <a:spLocks noGrp="1" noChangeArrowheads="1"/>
          </p:cNvSpPr>
          <p:nvPr>
            <p:ph type="body" idx="1"/>
          </p:nvPr>
        </p:nvSpPr>
        <p:spPr>
          <a:xfrm>
            <a:off x="933450" y="4294188"/>
            <a:ext cx="5129213" cy="41767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en-US">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15366741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defTabSz="930275"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defTabSz="930275"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defTabSz="930275"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defTabSz="930275"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C95BE15F-964F-44CF-98D6-E2A0D2672FED}" type="slidenum">
              <a:rPr lang="en-US" altLang="en-US" sz="1200">
                <a:latin typeface="Times New Roman" panose="02020603050405020304" pitchFamily="18" charset="0"/>
              </a:rPr>
              <a:pPr/>
              <a:t>10</a:t>
            </a:fld>
            <a:endParaRPr lang="en-US" altLang="en-US" sz="1200">
              <a:latin typeface="Times New Roman" panose="02020603050405020304" pitchFamily="18" charset="0"/>
            </a:endParaRPr>
          </a:p>
        </p:txBody>
      </p:sp>
      <p:sp>
        <p:nvSpPr>
          <p:cNvPr id="233475" name="Rectangle 2"/>
          <p:cNvSpPr>
            <a:spLocks noGrp="1" noRot="1" noChangeAspect="1" noChangeArrowheads="1" noTextEdit="1"/>
          </p:cNvSpPr>
          <p:nvPr>
            <p:ph type="sldImg"/>
          </p:nvPr>
        </p:nvSpPr>
        <p:spPr>
          <a:xfrm>
            <a:off x="415925" y="703263"/>
            <a:ext cx="6164263" cy="3468687"/>
          </a:xfrm>
          <a:ln w="12700" cap="flat"/>
        </p:spPr>
      </p:sp>
      <p:sp>
        <p:nvSpPr>
          <p:cNvPr id="233476" name="Rectangle 3"/>
          <p:cNvSpPr>
            <a:spLocks noGrp="1" noChangeArrowheads="1"/>
          </p:cNvSpPr>
          <p:nvPr>
            <p:ph type="body" idx="1"/>
          </p:nvPr>
        </p:nvSpPr>
        <p:spPr>
          <a:xfrm>
            <a:off x="935038" y="4411663"/>
            <a:ext cx="5126037" cy="41735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43" tIns="45215" rIns="92043" bIns="45215"/>
          <a:lstStyle/>
          <a:p>
            <a:pPr eaLnBrk="1" hangingPunct="1"/>
            <a:r>
              <a:rPr lang="en-US" altLang="en-US">
                <a:latin typeface="Times New Roman" panose="02020603050405020304" pitchFamily="18" charset="0"/>
                <a:ea typeface="ＭＳ Ｐゴシック" panose="020B0600070205080204" pitchFamily="34" charset="-128"/>
              </a:rPr>
              <a:t>The history must include detailed summary of events leading up to and following syncope events.  Additionally, it is important to ascertain whether there is any evidence of underlying structural heart disease.  The direction of subsequent evaluation differs in patients with and without heart disease.</a:t>
            </a:r>
          </a:p>
        </p:txBody>
      </p:sp>
    </p:spTree>
    <p:extLst>
      <p:ext uri="{BB962C8B-B14F-4D97-AF65-F5344CB8AC3E}">
        <p14:creationId xmlns:p14="http://schemas.microsoft.com/office/powerpoint/2010/main" val="34633251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defTabSz="930275"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defTabSz="930275"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defTabSz="930275"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defTabSz="930275"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1EEFBA5F-F410-4550-9DA7-AE391296EC29}" type="slidenum">
              <a:rPr lang="en-US" altLang="en-US" sz="1200">
                <a:latin typeface="Times New Roman" panose="02020603050405020304" pitchFamily="18" charset="0"/>
              </a:rPr>
              <a:pPr/>
              <a:t>11</a:t>
            </a:fld>
            <a:endParaRPr lang="en-US" altLang="en-US" sz="1200">
              <a:latin typeface="Times New Roman" panose="02020603050405020304" pitchFamily="18" charset="0"/>
            </a:endParaRPr>
          </a:p>
        </p:txBody>
      </p:sp>
      <p:sp>
        <p:nvSpPr>
          <p:cNvPr id="243715" name="Rectangle 2"/>
          <p:cNvSpPr>
            <a:spLocks noGrp="1" noRot="1" noChangeAspect="1" noChangeArrowheads="1" noTextEdit="1"/>
          </p:cNvSpPr>
          <p:nvPr>
            <p:ph type="sldImg"/>
          </p:nvPr>
        </p:nvSpPr>
        <p:spPr>
          <a:ln/>
        </p:spPr>
      </p:sp>
      <p:sp>
        <p:nvSpPr>
          <p:cNvPr id="2437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en-US">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35810750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a:extLst>
              <a:ext uri="{FF2B5EF4-FFF2-40B4-BE49-F238E27FC236}">
                <a16:creationId xmlns:a16="http://schemas.microsoft.com/office/drawing/2014/main" xmlns="" id="{9DCE0442-C7A5-4777-9A81-92E2F65D606D}"/>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cs typeface="Geneva" charset="0"/>
              </a:defRPr>
            </a:lvl1pPr>
            <a:lvl2pPr marL="742950" indent="-285750">
              <a:spcBef>
                <a:spcPct val="30000"/>
              </a:spcBef>
              <a:defRPr sz="1200">
                <a:solidFill>
                  <a:schemeClr val="tx1"/>
                </a:solidFill>
                <a:latin typeface="Arial" panose="020B0604020202020204" pitchFamily="34" charset="0"/>
                <a:ea typeface="Geneva" charset="0"/>
                <a:cs typeface="Geneva" charset="0"/>
              </a:defRPr>
            </a:lvl2pPr>
            <a:lvl3pPr marL="1143000" indent="-228600">
              <a:spcBef>
                <a:spcPct val="30000"/>
              </a:spcBef>
              <a:defRPr sz="1200">
                <a:solidFill>
                  <a:schemeClr val="tx1"/>
                </a:solidFill>
                <a:latin typeface="Arial" panose="020B0604020202020204" pitchFamily="34" charset="0"/>
                <a:ea typeface="Geneva" charset="0"/>
                <a:cs typeface="Geneva" charset="0"/>
              </a:defRPr>
            </a:lvl3pPr>
            <a:lvl4pPr marL="1600200" indent="-228600">
              <a:spcBef>
                <a:spcPct val="30000"/>
              </a:spcBef>
              <a:defRPr sz="1200">
                <a:solidFill>
                  <a:schemeClr val="tx1"/>
                </a:solidFill>
                <a:latin typeface="Arial" panose="020B0604020202020204" pitchFamily="34" charset="0"/>
                <a:ea typeface="Geneva" charset="0"/>
                <a:cs typeface="Geneva" charset="0"/>
              </a:defRPr>
            </a:lvl4pPr>
            <a:lvl5pPr marL="2057400" indent="-228600">
              <a:spcBef>
                <a:spcPct val="30000"/>
              </a:spcBef>
              <a:defRPr sz="1200">
                <a:solidFill>
                  <a:schemeClr val="tx1"/>
                </a:solidFill>
                <a:latin typeface="Arial" panose="020B0604020202020204" pitchFamily="34" charset="0"/>
                <a:ea typeface="Geneva" charset="0"/>
                <a:cs typeface="Geneva"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Geneva" charset="0"/>
                <a:cs typeface="Geneva"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Geneva" charset="0"/>
                <a:cs typeface="Geneva"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Geneva" charset="0"/>
                <a:cs typeface="Geneva"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Geneva" charset="0"/>
                <a:cs typeface="Geneva" charset="0"/>
              </a:defRPr>
            </a:lvl9pPr>
          </a:lstStyle>
          <a:p>
            <a:pPr>
              <a:spcBef>
                <a:spcPct val="0"/>
              </a:spcBef>
            </a:pPr>
            <a:fld id="{69AED8DF-F056-4462-B3A8-8AD6CA65FEAC}" type="slidenum">
              <a:rPr lang="en-US" altLang="en-US"/>
              <a:pPr>
                <a:spcBef>
                  <a:spcPct val="0"/>
                </a:spcBef>
              </a:pPr>
              <a:t>17</a:t>
            </a:fld>
            <a:endParaRPr lang="en-US" altLang="en-US"/>
          </a:p>
        </p:txBody>
      </p:sp>
      <p:sp>
        <p:nvSpPr>
          <p:cNvPr id="22531" name="Rectangle 2">
            <a:extLst>
              <a:ext uri="{FF2B5EF4-FFF2-40B4-BE49-F238E27FC236}">
                <a16:creationId xmlns:a16="http://schemas.microsoft.com/office/drawing/2014/main" xmlns="" id="{AE74457A-7DF1-4A52-9CB9-7777B57296B9}"/>
              </a:ext>
            </a:extLst>
          </p:cNvPr>
          <p:cNvSpPr>
            <a:spLocks noGrp="1" noRot="1" noChangeAspect="1" noChangeArrowheads="1" noTextEdit="1"/>
          </p:cNvSpPr>
          <p:nvPr>
            <p:ph type="sldImg"/>
          </p:nvPr>
        </p:nvSpPr>
        <p:spPr>
          <a:xfrm>
            <a:off x="-2744788" y="609600"/>
            <a:ext cx="12461876" cy="7010400"/>
          </a:xfrm>
          <a:ln/>
        </p:spPr>
      </p:sp>
      <p:sp>
        <p:nvSpPr>
          <p:cNvPr id="22532" name="Rectangle 3">
            <a:extLst>
              <a:ext uri="{FF2B5EF4-FFF2-40B4-BE49-F238E27FC236}">
                <a16:creationId xmlns:a16="http://schemas.microsoft.com/office/drawing/2014/main" xmlns="" id="{E10C2601-DF90-40B4-A019-B1339ABFF8E4}"/>
              </a:ext>
            </a:extLst>
          </p:cNvPr>
          <p:cNvSpPr>
            <a:spLocks noGrp="1" noChangeArrowheads="1"/>
          </p:cNvSpPr>
          <p:nvPr>
            <p:ph type="body" idx="1"/>
          </p:nvPr>
        </p:nvSpPr>
        <p:spPr>
          <a:xfrm>
            <a:off x="914400" y="4368800"/>
            <a:ext cx="5029200" cy="406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z="2400">
              <a:latin typeface="Arial" panose="020B0604020202020204" pitchFamily="34" charset="0"/>
            </a:endParaRPr>
          </a:p>
        </p:txBody>
      </p:sp>
    </p:spTree>
    <p:extLst>
      <p:ext uri="{BB962C8B-B14F-4D97-AF65-F5344CB8AC3E}">
        <p14:creationId xmlns:p14="http://schemas.microsoft.com/office/powerpoint/2010/main" val="19175789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11/29/2021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11/29/2021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11/29/2021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11/29/2021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11/29/2021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11/29/2021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11/29/2021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11/29/2021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11/29/2021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74133" y="203200"/>
            <a:ext cx="11286067" cy="1066800"/>
          </a:xfrm>
        </p:spPr>
        <p:txBody>
          <a:bodyPr/>
          <a:lstStyle/>
          <a:p>
            <a:r>
              <a:rPr lang="en-US"/>
              <a:t>Click to edit Master title style</a:t>
            </a:r>
          </a:p>
        </p:txBody>
      </p:sp>
      <p:sp>
        <p:nvSpPr>
          <p:cNvPr id="3" name="Text Placeholder 2"/>
          <p:cNvSpPr>
            <a:spLocks noGrp="1"/>
          </p:cNvSpPr>
          <p:nvPr>
            <p:ph type="body" sz="half" idx="1"/>
          </p:nvPr>
        </p:nvSpPr>
        <p:spPr>
          <a:xfrm>
            <a:off x="474134" y="1778001"/>
            <a:ext cx="5513917" cy="4498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hart Placeholder 3"/>
          <p:cNvSpPr>
            <a:spLocks noGrp="1"/>
          </p:cNvSpPr>
          <p:nvPr>
            <p:ph type="chart" sz="half" idx="2"/>
          </p:nvPr>
        </p:nvSpPr>
        <p:spPr>
          <a:xfrm>
            <a:off x="6191252" y="1778001"/>
            <a:ext cx="5516033" cy="4498975"/>
          </a:xfrm>
        </p:spPr>
        <p:txBody>
          <a:bodyPr/>
          <a:lstStyle/>
          <a:p>
            <a:pPr lvl="0"/>
            <a:endParaRPr lang="en-US" noProof="0"/>
          </a:p>
        </p:txBody>
      </p:sp>
      <p:sp>
        <p:nvSpPr>
          <p:cNvPr id="5" name="Rectangle 13"/>
          <p:cNvSpPr>
            <a:spLocks noGrp="1" noChangeArrowheads="1"/>
          </p:cNvSpPr>
          <p:nvPr>
            <p:ph type="dt" sz="half" idx="10"/>
          </p:nvPr>
        </p:nvSpPr>
        <p:spPr/>
        <p:txBody>
          <a:bodyPr/>
          <a:lstStyle>
            <a:lvl1pPr>
              <a:defRPr/>
            </a:lvl1pPr>
          </a:lstStyle>
          <a:p>
            <a:pPr>
              <a:defRPr/>
            </a:pPr>
            <a:endParaRPr lang="en-US"/>
          </a:p>
        </p:txBody>
      </p:sp>
      <p:sp>
        <p:nvSpPr>
          <p:cNvPr id="6" name="Rectangle 14"/>
          <p:cNvSpPr>
            <a:spLocks noGrp="1" noChangeArrowheads="1"/>
          </p:cNvSpPr>
          <p:nvPr>
            <p:ph type="ftr" sz="quarter" idx="11"/>
          </p:nvPr>
        </p:nvSpPr>
        <p:spPr/>
        <p:txBody>
          <a:bodyPr/>
          <a:lstStyle>
            <a:lvl1pPr>
              <a:defRPr/>
            </a:lvl1pPr>
          </a:lstStyle>
          <a:p>
            <a:pPr>
              <a:defRPr/>
            </a:pPr>
            <a:endParaRPr lang="en-US"/>
          </a:p>
        </p:txBody>
      </p:sp>
      <p:sp>
        <p:nvSpPr>
          <p:cNvPr id="7" name="Rectangle 15"/>
          <p:cNvSpPr>
            <a:spLocks noGrp="1" noChangeArrowheads="1"/>
          </p:cNvSpPr>
          <p:nvPr>
            <p:ph type="sldNum" sz="quarter" idx="12"/>
          </p:nvPr>
        </p:nvSpPr>
        <p:spPr/>
        <p:txBody>
          <a:bodyPr/>
          <a:lstStyle>
            <a:lvl1pPr>
              <a:defRPr/>
            </a:lvl1pPr>
          </a:lstStyle>
          <a:p>
            <a:fld id="{9D11BD0A-3766-492B-AC0D-8057AD1F602A}" type="slidenum">
              <a:rPr lang="en-US" altLang="en-US"/>
              <a:pPr/>
              <a:t>‹#›</a:t>
            </a:fld>
            <a:endParaRPr lang="en-US" altLang="en-US"/>
          </a:p>
        </p:txBody>
      </p:sp>
    </p:spTree>
    <p:extLst>
      <p:ext uri="{BB962C8B-B14F-4D97-AF65-F5344CB8AC3E}">
        <p14:creationId xmlns:p14="http://schemas.microsoft.com/office/powerpoint/2010/main" val="22466869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74133" y="203200"/>
            <a:ext cx="11286067" cy="1066800"/>
          </a:xfrm>
        </p:spPr>
        <p:txBody>
          <a:bodyPr/>
          <a:lstStyle/>
          <a:p>
            <a:r>
              <a:rPr lang="en-US"/>
              <a:t>Click to edit Master title style</a:t>
            </a:r>
          </a:p>
        </p:txBody>
      </p:sp>
      <p:sp>
        <p:nvSpPr>
          <p:cNvPr id="3" name="Text Placeholder 2"/>
          <p:cNvSpPr>
            <a:spLocks noGrp="1"/>
          </p:cNvSpPr>
          <p:nvPr>
            <p:ph type="body" sz="half" idx="1"/>
          </p:nvPr>
        </p:nvSpPr>
        <p:spPr>
          <a:xfrm>
            <a:off x="474134" y="1778001"/>
            <a:ext cx="5513917" cy="4498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1252" y="1778001"/>
            <a:ext cx="5516033" cy="4498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3"/>
          <p:cNvSpPr>
            <a:spLocks noGrp="1" noChangeArrowheads="1"/>
          </p:cNvSpPr>
          <p:nvPr>
            <p:ph type="dt" sz="half" idx="10"/>
          </p:nvPr>
        </p:nvSpPr>
        <p:spPr/>
        <p:txBody>
          <a:bodyPr/>
          <a:lstStyle>
            <a:lvl1pPr>
              <a:defRPr/>
            </a:lvl1pPr>
          </a:lstStyle>
          <a:p>
            <a:pPr>
              <a:defRPr/>
            </a:pPr>
            <a:endParaRPr lang="en-US"/>
          </a:p>
        </p:txBody>
      </p:sp>
      <p:sp>
        <p:nvSpPr>
          <p:cNvPr id="6" name="Rectangle 14"/>
          <p:cNvSpPr>
            <a:spLocks noGrp="1" noChangeArrowheads="1"/>
          </p:cNvSpPr>
          <p:nvPr>
            <p:ph type="ftr" sz="quarter" idx="11"/>
          </p:nvPr>
        </p:nvSpPr>
        <p:spPr/>
        <p:txBody>
          <a:bodyPr/>
          <a:lstStyle>
            <a:lvl1pPr>
              <a:defRPr/>
            </a:lvl1pPr>
          </a:lstStyle>
          <a:p>
            <a:pPr>
              <a:defRPr/>
            </a:pPr>
            <a:endParaRPr lang="en-US"/>
          </a:p>
        </p:txBody>
      </p:sp>
      <p:sp>
        <p:nvSpPr>
          <p:cNvPr id="7" name="Rectangle 15"/>
          <p:cNvSpPr>
            <a:spLocks noGrp="1" noChangeArrowheads="1"/>
          </p:cNvSpPr>
          <p:nvPr>
            <p:ph type="sldNum" sz="quarter" idx="12"/>
          </p:nvPr>
        </p:nvSpPr>
        <p:spPr/>
        <p:txBody>
          <a:bodyPr/>
          <a:lstStyle>
            <a:lvl1pPr>
              <a:defRPr/>
            </a:lvl1pPr>
          </a:lstStyle>
          <a:p>
            <a:fld id="{956C9C87-BF1B-420A-9A9C-21A8DB4B6A84}" type="slidenum">
              <a:rPr lang="en-US" altLang="en-US"/>
              <a:pPr/>
              <a:t>‹#›</a:t>
            </a:fld>
            <a:endParaRPr lang="en-US" altLang="en-US"/>
          </a:p>
        </p:txBody>
      </p:sp>
    </p:spTree>
    <p:extLst>
      <p:ext uri="{BB962C8B-B14F-4D97-AF65-F5344CB8AC3E}">
        <p14:creationId xmlns:p14="http://schemas.microsoft.com/office/powerpoint/2010/main" val="35395098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11/29/2021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11/29/2021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509A250-FF31-4206-8172-F9D3106AACB1}" type="datetimeFigureOut">
              <a:rPr lang="en-US" dirty="0"/>
              <a:t>11/29/2021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509A250-FF31-4206-8172-F9D3106AACB1}" type="datetimeFigureOut">
              <a:rPr lang="en-US" dirty="0"/>
              <a:t>11/29/2021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11/29/2021</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11/29/2021</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11/29/2021</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11/29/2021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5.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4.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1">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2">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3">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4">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509A250-FF31-4206-8172-F9D3106AACB1}" type="datetimeFigureOut">
              <a:rPr lang="en-US" dirty="0"/>
              <a:t>11/29/2021</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 id="2147483671" r:id="rId18"/>
    <p:sldLayoutId id="2147483672" r:id="rId19"/>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20.jpeg"/><Relationship Id="rId5" Type="http://schemas.openxmlformats.org/officeDocument/2006/relationships/image" Target="../media/image19.png"/><Relationship Id="rId4" Type="http://schemas.openxmlformats.org/officeDocument/2006/relationships/image" Target="../media/image18.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SYNCOPE%20ADVANCES%20GW%20FINAL%2005%20.ppt#-1,17,Detection%20of%20Spontaneous%20Events:%20The%20%E2%80%98Gold%E2%80%99%20Standard" TargetMode="External"/><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ctrTitle"/>
          </p:nvPr>
        </p:nvSpPr>
        <p:spPr>
          <a:xfrm>
            <a:off x="1538286" y="1475969"/>
            <a:ext cx="9144000" cy="1739128"/>
          </a:xfrm>
          <a:effectLst>
            <a:outerShdw blurRad="63500" dist="38099" dir="2700000" algn="ctr" rotWithShape="0">
              <a:schemeClr val="bg2">
                <a:alpha val="74997"/>
              </a:schemeClr>
            </a:outerShdw>
          </a:effectLst>
        </p:spPr>
        <p:txBody>
          <a:bodyPr vert="horz" lIns="90487" tIns="44450" rIns="90487" bIns="44450" rtlCol="0" anchor="b">
            <a:normAutofit fontScale="90000"/>
          </a:bodyPr>
          <a:lstStyle/>
          <a:p>
            <a:pPr algn="ctr" eaLnBrk="1" hangingPunct="1">
              <a:defRPr/>
            </a:pPr>
            <a:r>
              <a:rPr lang="en-US" sz="5300" dirty="0">
                <a:solidFill>
                  <a:srgbClr val="ECEB21"/>
                </a:solidFill>
                <a:effectLst>
                  <a:outerShdw blurRad="38100" dist="38100" dir="2700000" algn="tl">
                    <a:srgbClr val="000000"/>
                  </a:outerShdw>
                </a:effectLst>
              </a:rPr>
              <a:t>Evaluation and Management of Syncope</a:t>
            </a:r>
            <a:br>
              <a:rPr lang="en-US" sz="5300" dirty="0">
                <a:solidFill>
                  <a:srgbClr val="ECEB21"/>
                </a:solidFill>
                <a:effectLst>
                  <a:outerShdw blurRad="38100" dist="38100" dir="2700000" algn="tl">
                    <a:srgbClr val="000000"/>
                  </a:outerShdw>
                </a:effectLst>
              </a:rPr>
            </a:br>
            <a:r>
              <a:rPr lang="en-US" sz="5400" dirty="0">
                <a:solidFill>
                  <a:srgbClr val="ECEB21"/>
                </a:solidFill>
                <a:effectLst>
                  <a:outerShdw blurRad="38100" dist="38100" dir="2700000" algn="tl">
                    <a:srgbClr val="000000"/>
                  </a:outerShdw>
                </a:effectLst>
              </a:rPr>
              <a:t> </a:t>
            </a:r>
            <a:endParaRPr lang="en-US" sz="4400" dirty="0">
              <a:solidFill>
                <a:srgbClr val="FFFFFF"/>
              </a:solidFill>
            </a:endParaRPr>
          </a:p>
        </p:txBody>
      </p:sp>
      <p:sp>
        <p:nvSpPr>
          <p:cNvPr id="17411" name="Text Box 3"/>
          <p:cNvSpPr txBox="1">
            <a:spLocks noChangeArrowheads="1"/>
          </p:cNvSpPr>
          <p:nvPr/>
        </p:nvSpPr>
        <p:spPr bwMode="auto">
          <a:xfrm>
            <a:off x="1936206" y="3012181"/>
            <a:ext cx="8348163" cy="3388620"/>
          </a:xfrm>
          <a:prstGeom prst="rect">
            <a:avLst/>
          </a:prstGeom>
          <a:noFill/>
          <a:ln w="12700">
            <a:noFill/>
            <a:miter lim="800000"/>
            <a:headEnd/>
            <a:tailEnd/>
          </a:ln>
          <a:effectLst/>
        </p:spPr>
        <p:txBody>
          <a:bodyPr wrap="square">
            <a:spAutoFit/>
          </a:bodyPr>
          <a:lstStyle/>
          <a:p>
            <a:pPr algn="ctr" eaLnBrk="0" hangingPunct="0">
              <a:lnSpc>
                <a:spcPct val="95000"/>
              </a:lnSpc>
              <a:spcBef>
                <a:spcPct val="20000"/>
              </a:spcBef>
              <a:defRPr/>
            </a:pPr>
            <a:r>
              <a:rPr lang="en-US" sz="2800" b="1" dirty="0">
                <a:effectLst>
                  <a:outerShdw blurRad="38100" dist="38100" dir="2700000" algn="tl">
                    <a:srgbClr val="000000"/>
                  </a:outerShdw>
                </a:effectLst>
                <a:latin typeface="Arial" charset="0"/>
              </a:rPr>
              <a:t>Anne B. Curtis, MD, MACP, FACC, FHRS, FAHA</a:t>
            </a:r>
          </a:p>
          <a:p>
            <a:pPr algn="ctr" eaLnBrk="0" hangingPunct="0">
              <a:lnSpc>
                <a:spcPct val="95000"/>
              </a:lnSpc>
              <a:spcBef>
                <a:spcPct val="20000"/>
              </a:spcBef>
              <a:defRPr/>
            </a:pPr>
            <a:r>
              <a:rPr lang="en-US" sz="2800" b="1" dirty="0">
                <a:effectLst>
                  <a:outerShdw blurRad="38100" dist="38100" dir="2700000" algn="tl">
                    <a:srgbClr val="000000"/>
                  </a:outerShdw>
                </a:effectLst>
                <a:latin typeface="Arial" charset="0"/>
              </a:rPr>
              <a:t>Charles and Mary Bauer Professor and Chair</a:t>
            </a:r>
          </a:p>
          <a:p>
            <a:pPr algn="ctr" eaLnBrk="0" hangingPunct="0">
              <a:lnSpc>
                <a:spcPct val="95000"/>
              </a:lnSpc>
              <a:spcBef>
                <a:spcPct val="20000"/>
              </a:spcBef>
              <a:defRPr/>
            </a:pPr>
            <a:r>
              <a:rPr lang="en-US" sz="2800" b="1" dirty="0">
                <a:effectLst>
                  <a:outerShdw blurRad="38100" dist="38100" dir="2700000" algn="tl">
                    <a:srgbClr val="000000"/>
                  </a:outerShdw>
                </a:effectLst>
                <a:latin typeface="Arial" charset="0"/>
              </a:rPr>
              <a:t>Department of Medicine</a:t>
            </a:r>
          </a:p>
          <a:p>
            <a:pPr algn="ctr" eaLnBrk="0" hangingPunct="0">
              <a:lnSpc>
                <a:spcPct val="95000"/>
              </a:lnSpc>
              <a:spcBef>
                <a:spcPct val="20000"/>
              </a:spcBef>
              <a:defRPr/>
            </a:pPr>
            <a:r>
              <a:rPr lang="en-US" sz="2800" b="1" dirty="0">
                <a:effectLst>
                  <a:outerShdw blurRad="38100" dist="38100" dir="2700000" algn="tl">
                    <a:srgbClr val="000000"/>
                  </a:outerShdw>
                </a:effectLst>
                <a:latin typeface="Arial" charset="0"/>
              </a:rPr>
              <a:t>Jacobs School of Medicine &amp; Biological Sciences</a:t>
            </a:r>
          </a:p>
          <a:p>
            <a:pPr algn="ctr" eaLnBrk="0" hangingPunct="0">
              <a:lnSpc>
                <a:spcPct val="95000"/>
              </a:lnSpc>
              <a:spcBef>
                <a:spcPct val="20000"/>
              </a:spcBef>
              <a:defRPr/>
            </a:pPr>
            <a:r>
              <a:rPr lang="en-US" sz="2800" b="1" dirty="0">
                <a:effectLst>
                  <a:outerShdw blurRad="38100" dist="38100" dir="2700000" algn="tl">
                    <a:srgbClr val="000000"/>
                  </a:outerShdw>
                </a:effectLst>
                <a:latin typeface="Arial" charset="0"/>
              </a:rPr>
              <a:t>University at Buffalo</a:t>
            </a:r>
          </a:p>
          <a:p>
            <a:pPr algn="ctr" eaLnBrk="0" hangingPunct="0">
              <a:lnSpc>
                <a:spcPct val="95000"/>
              </a:lnSpc>
              <a:spcBef>
                <a:spcPct val="20000"/>
              </a:spcBef>
              <a:defRPr/>
            </a:pPr>
            <a:r>
              <a:rPr lang="en-US" sz="2800" b="1" dirty="0">
                <a:effectLst>
                  <a:outerShdw blurRad="38100" dist="38100" dir="2700000" algn="tl">
                    <a:srgbClr val="000000"/>
                  </a:outerShdw>
                </a:effectLst>
                <a:latin typeface="Arial" charset="0"/>
              </a:rPr>
              <a:t>Buffalo, NY, USA</a:t>
            </a:r>
            <a:endParaRPr lang="en-US" sz="2000" b="1" dirty="0">
              <a:effectLst>
                <a:outerShdw blurRad="38100" dist="38100" dir="2700000" algn="tl">
                  <a:srgbClr val="000000"/>
                </a:outerShdw>
              </a:effectLst>
              <a:latin typeface="Arial" charset="0"/>
            </a:endParaRPr>
          </a:p>
        </p:txBody>
      </p:sp>
    </p:spTree>
    <p:extLst>
      <p:ext uri="{BB962C8B-B14F-4D97-AF65-F5344CB8AC3E}">
        <p14:creationId xmlns:p14="http://schemas.microsoft.com/office/powerpoint/2010/main" val="2669186996"/>
      </p:ext>
    </p:extLst>
  </p:cSld>
  <p:clrMapOvr>
    <a:masterClrMapping/>
  </p:clrMapOvr>
  <p:transition>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2178" name="Rectangle 2"/>
          <p:cNvSpPr>
            <a:spLocks noGrp="1" noRot="1" noChangeArrowheads="1"/>
          </p:cNvSpPr>
          <p:nvPr>
            <p:ph type="title"/>
          </p:nvPr>
        </p:nvSpPr>
        <p:spPr>
          <a:xfrm>
            <a:off x="1524000" y="-241837"/>
            <a:ext cx="9144000" cy="1066800"/>
          </a:xfrm>
          <a:effectLst>
            <a:outerShdw blurRad="63500" dist="38099" dir="2700000" algn="ctr" rotWithShape="0">
              <a:schemeClr val="bg2">
                <a:alpha val="74997"/>
              </a:schemeClr>
            </a:outerShdw>
          </a:effectLst>
        </p:spPr>
        <p:txBody>
          <a:bodyPr>
            <a:normAutofit fontScale="90000"/>
          </a:bodyPr>
          <a:lstStyle/>
          <a:p>
            <a:pPr algn="ctr" eaLnBrk="1" hangingPunct="1">
              <a:defRPr/>
            </a:pPr>
            <a:r>
              <a:rPr lang="en-US" sz="3200" dirty="0">
                <a:solidFill>
                  <a:srgbClr val="F5FF59"/>
                </a:solidFill>
                <a:effectLst>
                  <a:outerShdw blurRad="38100" dist="38100" dir="2700000" algn="tl">
                    <a:srgbClr val="000000"/>
                  </a:outerShdw>
                </a:effectLst>
              </a:rPr>
              <a:t/>
            </a:r>
            <a:br>
              <a:rPr lang="en-US" sz="3200" dirty="0">
                <a:solidFill>
                  <a:srgbClr val="F5FF59"/>
                </a:solidFill>
                <a:effectLst>
                  <a:outerShdw blurRad="38100" dist="38100" dir="2700000" algn="tl">
                    <a:srgbClr val="000000"/>
                  </a:outerShdw>
                </a:effectLst>
              </a:rPr>
            </a:br>
            <a:r>
              <a:rPr lang="en-US" sz="3600" b="1" dirty="0">
                <a:solidFill>
                  <a:srgbClr val="F5FF59"/>
                </a:solidFill>
                <a:effectLst>
                  <a:outerShdw blurRad="38100" dist="38100" dir="2700000" algn="tl">
                    <a:srgbClr val="000000"/>
                  </a:outerShdw>
                </a:effectLst>
              </a:rPr>
              <a:t>Features Suggesting Cause of Syncope</a:t>
            </a:r>
            <a:r>
              <a:rPr lang="en-US" sz="3200" b="1" dirty="0">
                <a:solidFill>
                  <a:srgbClr val="F5FF59"/>
                </a:solidFill>
                <a:effectLst>
                  <a:outerShdw blurRad="38100" dist="38100" dir="2700000" algn="tl">
                    <a:srgbClr val="000000"/>
                  </a:outerShdw>
                </a:effectLst>
              </a:rPr>
              <a:t/>
            </a:r>
            <a:br>
              <a:rPr lang="en-US" sz="3200" b="1" dirty="0">
                <a:solidFill>
                  <a:srgbClr val="F5FF59"/>
                </a:solidFill>
                <a:effectLst>
                  <a:outerShdw blurRad="38100" dist="38100" dir="2700000" algn="tl">
                    <a:srgbClr val="000000"/>
                  </a:outerShdw>
                </a:effectLst>
              </a:rPr>
            </a:br>
            <a:endParaRPr lang="en-US" b="1" dirty="0"/>
          </a:p>
        </p:txBody>
      </p:sp>
      <p:sp>
        <p:nvSpPr>
          <p:cNvPr id="562179" name="Rectangle 3"/>
          <p:cNvSpPr>
            <a:spLocks noGrp="1" noRot="1" noChangeArrowheads="1"/>
          </p:cNvSpPr>
          <p:nvPr>
            <p:ph type="body" sz="half" idx="1"/>
          </p:nvPr>
        </p:nvSpPr>
        <p:spPr>
          <a:xfrm>
            <a:off x="1955800" y="889000"/>
            <a:ext cx="9423400" cy="7518400"/>
          </a:xfrm>
        </p:spPr>
        <p:txBody>
          <a:bodyPr/>
          <a:lstStyle/>
          <a:p>
            <a:pPr eaLnBrk="1" hangingPunct="1">
              <a:lnSpc>
                <a:spcPct val="85000"/>
              </a:lnSpc>
              <a:spcBef>
                <a:spcPct val="25000"/>
              </a:spcBef>
              <a:spcAft>
                <a:spcPct val="0"/>
              </a:spcAft>
              <a:buClr>
                <a:srgbClr val="FFFF00"/>
              </a:buClr>
              <a:buFont typeface="Arial" charset="0"/>
              <a:buChar char="•"/>
              <a:defRPr/>
            </a:pPr>
            <a:r>
              <a:rPr lang="en-US" sz="2800" b="1" dirty="0">
                <a:solidFill>
                  <a:srgbClr val="FCFF38"/>
                </a:solidFill>
                <a:effectLst>
                  <a:outerShdw blurRad="38100" dist="38100" dir="2700000" algn="tl">
                    <a:srgbClr val="000000"/>
                  </a:outerShdw>
                </a:effectLst>
              </a:rPr>
              <a:t>Reflex (</a:t>
            </a:r>
            <a:r>
              <a:rPr lang="en-US" sz="2800" b="1" dirty="0" err="1">
                <a:solidFill>
                  <a:srgbClr val="FCFF38"/>
                </a:solidFill>
                <a:effectLst>
                  <a:outerShdw blurRad="38100" dist="38100" dir="2700000" algn="tl">
                    <a:srgbClr val="000000"/>
                  </a:outerShdw>
                </a:effectLst>
              </a:rPr>
              <a:t>neurally</a:t>
            </a:r>
            <a:r>
              <a:rPr lang="en-US" sz="2800" b="1" dirty="0">
                <a:solidFill>
                  <a:srgbClr val="FCFF38"/>
                </a:solidFill>
                <a:effectLst>
                  <a:outerShdw blurRad="38100" dist="38100" dir="2700000" algn="tl">
                    <a:srgbClr val="000000"/>
                  </a:outerShdw>
                </a:effectLst>
              </a:rPr>
              <a:t>-mediated) </a:t>
            </a:r>
            <a:endParaRPr lang="en-US" sz="2800" b="1" dirty="0">
              <a:effectLst>
                <a:outerShdw blurRad="38100" dist="38100" dir="2700000" algn="tl">
                  <a:srgbClr val="FFFFFF"/>
                </a:outerShdw>
              </a:effectLst>
            </a:endParaRPr>
          </a:p>
          <a:p>
            <a:pPr lvl="1" eaLnBrk="1" hangingPunct="1">
              <a:lnSpc>
                <a:spcPct val="85000"/>
              </a:lnSpc>
              <a:spcBef>
                <a:spcPct val="25000"/>
              </a:spcBef>
              <a:spcAft>
                <a:spcPct val="0"/>
              </a:spcAft>
              <a:buClr>
                <a:srgbClr val="FFFF00"/>
              </a:buClr>
              <a:defRPr/>
            </a:pPr>
            <a:r>
              <a:rPr lang="en-US" sz="2000" b="1" dirty="0">
                <a:solidFill>
                  <a:srgbClr val="FFFFFF"/>
                </a:solidFill>
                <a:effectLst>
                  <a:outerShdw blurRad="38100" dist="38100" dir="2700000" algn="tl">
                    <a:srgbClr val="000000"/>
                  </a:outerShdw>
                </a:effectLst>
              </a:rPr>
              <a:t>Absence of cardiac disease</a:t>
            </a:r>
          </a:p>
          <a:p>
            <a:pPr lvl="1" eaLnBrk="1" hangingPunct="1">
              <a:lnSpc>
                <a:spcPct val="85000"/>
              </a:lnSpc>
              <a:spcBef>
                <a:spcPct val="25000"/>
              </a:spcBef>
              <a:spcAft>
                <a:spcPct val="0"/>
              </a:spcAft>
              <a:buClr>
                <a:srgbClr val="FFFF00"/>
              </a:buClr>
              <a:defRPr/>
            </a:pPr>
            <a:r>
              <a:rPr lang="en-US" sz="2000" b="1" dirty="0">
                <a:solidFill>
                  <a:srgbClr val="FFFFFF"/>
                </a:solidFill>
                <a:effectLst>
                  <a:outerShdw blurRad="38100" dist="38100" dir="2700000" algn="tl">
                    <a:srgbClr val="000000"/>
                  </a:outerShdw>
                </a:effectLst>
              </a:rPr>
              <a:t>Long history with multiple recurrences</a:t>
            </a:r>
          </a:p>
          <a:p>
            <a:pPr lvl="1" eaLnBrk="1" hangingPunct="1">
              <a:lnSpc>
                <a:spcPct val="85000"/>
              </a:lnSpc>
              <a:spcBef>
                <a:spcPct val="25000"/>
              </a:spcBef>
              <a:spcAft>
                <a:spcPct val="0"/>
              </a:spcAft>
              <a:buClr>
                <a:srgbClr val="FFFF00"/>
              </a:buClr>
              <a:defRPr/>
            </a:pPr>
            <a:r>
              <a:rPr lang="en-US" sz="2000" b="1" dirty="0">
                <a:solidFill>
                  <a:srgbClr val="FFFFFF"/>
                </a:solidFill>
                <a:effectLst>
                  <a:outerShdw blurRad="38100" dist="38100" dir="2700000" algn="tl">
                    <a:srgbClr val="000000"/>
                  </a:outerShdw>
                </a:effectLst>
              </a:rPr>
              <a:t>Triggers including:</a:t>
            </a:r>
          </a:p>
          <a:p>
            <a:pPr lvl="2" eaLnBrk="1" hangingPunct="1">
              <a:lnSpc>
                <a:spcPct val="85000"/>
              </a:lnSpc>
              <a:spcBef>
                <a:spcPct val="25000"/>
              </a:spcBef>
              <a:spcAft>
                <a:spcPct val="0"/>
              </a:spcAft>
              <a:buClr>
                <a:srgbClr val="FFFF00"/>
              </a:buClr>
              <a:buFont typeface="Arial" charset="0"/>
              <a:buChar char="•"/>
              <a:defRPr/>
            </a:pPr>
            <a:r>
              <a:rPr lang="en-US" sz="1800" b="1" dirty="0">
                <a:solidFill>
                  <a:srgbClr val="FCFF38"/>
                </a:solidFill>
                <a:effectLst>
                  <a:outerShdw blurRad="38100" dist="38100" dir="2700000" algn="tl">
                    <a:srgbClr val="000000"/>
                  </a:outerShdw>
                </a:effectLst>
              </a:rPr>
              <a:t>Pain, hot environment, head rotation</a:t>
            </a:r>
          </a:p>
          <a:p>
            <a:pPr lvl="2" eaLnBrk="1" hangingPunct="1">
              <a:lnSpc>
                <a:spcPct val="85000"/>
              </a:lnSpc>
              <a:spcBef>
                <a:spcPct val="25000"/>
              </a:spcBef>
              <a:spcAft>
                <a:spcPct val="0"/>
              </a:spcAft>
              <a:buClr>
                <a:srgbClr val="FFFF00"/>
              </a:buClr>
              <a:buFont typeface="Arial" charset="0"/>
              <a:buChar char="•"/>
              <a:defRPr/>
            </a:pPr>
            <a:r>
              <a:rPr lang="en-US" sz="1800" b="1" dirty="0">
                <a:solidFill>
                  <a:srgbClr val="FCFF38"/>
                </a:solidFill>
                <a:effectLst>
                  <a:outerShdw blurRad="38100" dist="38100" dir="2700000" algn="tl">
                    <a:srgbClr val="000000"/>
                  </a:outerShdw>
                </a:effectLst>
              </a:rPr>
              <a:t>Prolonged standing, volume depletion, after strenuous exertion</a:t>
            </a:r>
          </a:p>
          <a:p>
            <a:pPr eaLnBrk="1" hangingPunct="1">
              <a:lnSpc>
                <a:spcPct val="85000"/>
              </a:lnSpc>
              <a:spcBef>
                <a:spcPct val="25000"/>
              </a:spcBef>
              <a:spcAft>
                <a:spcPct val="0"/>
              </a:spcAft>
              <a:buClr>
                <a:srgbClr val="FFFF00"/>
              </a:buClr>
              <a:buFont typeface="Arial" charset="0"/>
              <a:buChar char="•"/>
              <a:defRPr/>
            </a:pPr>
            <a:r>
              <a:rPr lang="en-US" sz="2800" b="1" dirty="0">
                <a:solidFill>
                  <a:srgbClr val="FCFF38"/>
                </a:solidFill>
                <a:effectLst>
                  <a:outerShdw blurRad="38100" dist="38100" dir="2700000" algn="tl">
                    <a:srgbClr val="000000"/>
                  </a:outerShdw>
                </a:effectLst>
              </a:rPr>
              <a:t>Orthostatic</a:t>
            </a:r>
          </a:p>
          <a:p>
            <a:pPr lvl="1" eaLnBrk="1" hangingPunct="1">
              <a:lnSpc>
                <a:spcPct val="85000"/>
              </a:lnSpc>
              <a:spcBef>
                <a:spcPct val="25000"/>
              </a:spcBef>
              <a:spcAft>
                <a:spcPct val="0"/>
              </a:spcAft>
              <a:buClr>
                <a:srgbClr val="FFFF00"/>
              </a:buClr>
              <a:defRPr/>
            </a:pPr>
            <a:r>
              <a:rPr lang="en-US" sz="2000" b="1" dirty="0">
                <a:solidFill>
                  <a:srgbClr val="FFFFFF"/>
                </a:solidFill>
                <a:effectLst>
                  <a:outerShdw blurRad="38100" dist="38100" dir="2700000" algn="tl">
                    <a:srgbClr val="000000"/>
                  </a:outerShdw>
                </a:effectLst>
              </a:rPr>
              <a:t>After move to upright posture, may be exacerbated by:</a:t>
            </a:r>
          </a:p>
          <a:p>
            <a:pPr lvl="2" eaLnBrk="1" hangingPunct="1">
              <a:lnSpc>
                <a:spcPct val="85000"/>
              </a:lnSpc>
              <a:spcBef>
                <a:spcPct val="25000"/>
              </a:spcBef>
              <a:spcAft>
                <a:spcPct val="0"/>
              </a:spcAft>
              <a:buClr>
                <a:srgbClr val="FFFF00"/>
              </a:buClr>
              <a:buFont typeface="Arial" charset="0"/>
              <a:buChar char="•"/>
              <a:defRPr/>
            </a:pPr>
            <a:r>
              <a:rPr lang="en-US" sz="1800" b="1" dirty="0">
                <a:solidFill>
                  <a:srgbClr val="FCFF38"/>
                </a:solidFill>
                <a:effectLst>
                  <a:outerShdw blurRad="38100" dist="38100" dir="2700000" algn="tl">
                    <a:srgbClr val="000000"/>
                  </a:outerShdw>
                </a:effectLst>
              </a:rPr>
              <a:t>Volume depletion, diuretics, vasodilators, </a:t>
            </a:r>
            <a:r>
              <a:rPr lang="en-US" sz="1800" b="1" dirty="0" err="1">
                <a:solidFill>
                  <a:srgbClr val="FCFF38"/>
                </a:solidFill>
                <a:effectLst>
                  <a:outerShdw blurRad="38100" dist="38100" dir="2700000" algn="tl">
                    <a:srgbClr val="000000"/>
                  </a:outerShdw>
                </a:effectLst>
              </a:rPr>
              <a:t>etc</a:t>
            </a:r>
            <a:endParaRPr lang="en-US" sz="1800" b="1" dirty="0">
              <a:solidFill>
                <a:srgbClr val="FCFF38"/>
              </a:solidFill>
              <a:effectLst>
                <a:outerShdw blurRad="38100" dist="38100" dir="2700000" algn="tl">
                  <a:srgbClr val="000000"/>
                </a:outerShdw>
              </a:effectLst>
            </a:endParaRPr>
          </a:p>
          <a:p>
            <a:pPr lvl="2" eaLnBrk="1" hangingPunct="1">
              <a:lnSpc>
                <a:spcPct val="85000"/>
              </a:lnSpc>
              <a:spcBef>
                <a:spcPct val="25000"/>
              </a:spcBef>
              <a:spcAft>
                <a:spcPct val="0"/>
              </a:spcAft>
              <a:buClr>
                <a:srgbClr val="FFFF00"/>
              </a:buClr>
              <a:buFont typeface="Arial" charset="0"/>
              <a:buChar char="•"/>
              <a:defRPr/>
            </a:pPr>
            <a:r>
              <a:rPr lang="en-US" sz="1800" b="1" dirty="0">
                <a:solidFill>
                  <a:srgbClr val="FCFF38"/>
                </a:solidFill>
                <a:effectLst>
                  <a:outerShdw blurRad="38100" dist="38100" dir="2700000" algn="tl">
                    <a:srgbClr val="000000"/>
                  </a:outerShdw>
                </a:effectLst>
              </a:rPr>
              <a:t>History of neuropathy, diabetes, alcohol abuse</a:t>
            </a:r>
          </a:p>
          <a:p>
            <a:pPr eaLnBrk="1" hangingPunct="1">
              <a:lnSpc>
                <a:spcPct val="85000"/>
              </a:lnSpc>
              <a:spcBef>
                <a:spcPct val="25000"/>
              </a:spcBef>
              <a:spcAft>
                <a:spcPct val="0"/>
              </a:spcAft>
              <a:buClr>
                <a:srgbClr val="FFFF00"/>
              </a:buClr>
              <a:buFont typeface="Arial" charset="0"/>
              <a:buChar char="•"/>
              <a:defRPr/>
            </a:pPr>
            <a:r>
              <a:rPr lang="en-US" sz="2800" b="1" dirty="0">
                <a:solidFill>
                  <a:srgbClr val="FCFF38"/>
                </a:solidFill>
                <a:effectLst>
                  <a:outerShdw blurRad="38100" dist="38100" dir="2700000" algn="tl">
                    <a:srgbClr val="000000"/>
                  </a:outerShdw>
                </a:effectLst>
              </a:rPr>
              <a:t>Cardiac/Cardiovascular</a:t>
            </a:r>
          </a:p>
          <a:p>
            <a:pPr lvl="1" eaLnBrk="1" hangingPunct="1">
              <a:lnSpc>
                <a:spcPct val="85000"/>
              </a:lnSpc>
              <a:spcBef>
                <a:spcPct val="25000"/>
              </a:spcBef>
              <a:spcAft>
                <a:spcPct val="0"/>
              </a:spcAft>
              <a:buClr>
                <a:srgbClr val="FFFF00"/>
              </a:buClr>
              <a:defRPr/>
            </a:pPr>
            <a:r>
              <a:rPr lang="en-US" sz="2000" b="1" dirty="0">
                <a:solidFill>
                  <a:srgbClr val="FFFFFF"/>
                </a:solidFill>
                <a:effectLst>
                  <a:outerShdw blurRad="38100" dist="38100" dir="2700000" algn="tl">
                    <a:srgbClr val="000000"/>
                  </a:outerShdw>
                </a:effectLst>
              </a:rPr>
              <a:t>Structural heart disease/major ECG abnormality: </a:t>
            </a:r>
          </a:p>
          <a:p>
            <a:pPr lvl="2" eaLnBrk="1" hangingPunct="1">
              <a:lnSpc>
                <a:spcPct val="85000"/>
              </a:lnSpc>
              <a:spcBef>
                <a:spcPct val="25000"/>
              </a:spcBef>
              <a:spcAft>
                <a:spcPct val="0"/>
              </a:spcAft>
              <a:buClr>
                <a:srgbClr val="FFFF00"/>
              </a:buClr>
              <a:buFont typeface="Arial" charset="0"/>
              <a:buChar char="•"/>
              <a:defRPr/>
            </a:pPr>
            <a:r>
              <a:rPr lang="en-US" sz="1800" b="1" dirty="0">
                <a:solidFill>
                  <a:srgbClr val="FCFF38"/>
                </a:solidFill>
                <a:effectLst>
                  <a:outerShdw blurRad="38100" dist="38100" dir="2700000" algn="tl">
                    <a:srgbClr val="000000"/>
                  </a:outerShdw>
                </a:effectLst>
              </a:rPr>
              <a:t>Including:  prior myocardial infarction, hypertrophic cardiomyopathy, </a:t>
            </a:r>
            <a:r>
              <a:rPr lang="en-US" sz="1800" b="1" dirty="0" err="1">
                <a:solidFill>
                  <a:srgbClr val="FCFF38"/>
                </a:solidFill>
                <a:effectLst>
                  <a:outerShdw blurRad="38100" dist="38100" dir="2700000" algn="tl">
                    <a:srgbClr val="000000"/>
                  </a:outerShdw>
                </a:effectLst>
              </a:rPr>
              <a:t>arrhythmogenic</a:t>
            </a:r>
            <a:r>
              <a:rPr lang="en-US" sz="1800" b="1" dirty="0">
                <a:solidFill>
                  <a:srgbClr val="FCFF38"/>
                </a:solidFill>
                <a:effectLst>
                  <a:outerShdw blurRad="38100" dist="38100" dir="2700000" algn="tl">
                    <a:srgbClr val="000000"/>
                  </a:outerShdw>
                </a:effectLst>
              </a:rPr>
              <a:t> right ventricular cardiomyopathy, acute ischemia, AV block, </a:t>
            </a:r>
            <a:r>
              <a:rPr lang="en-US" sz="1800" b="1" dirty="0" err="1">
                <a:solidFill>
                  <a:srgbClr val="FCFF38"/>
                </a:solidFill>
                <a:effectLst>
                  <a:outerShdw blurRad="38100" dist="38100" dir="2700000" algn="tl">
                    <a:srgbClr val="000000"/>
                  </a:outerShdw>
                </a:effectLst>
              </a:rPr>
              <a:t>channelopathy</a:t>
            </a:r>
            <a:r>
              <a:rPr lang="en-US" sz="1800" b="1" dirty="0">
                <a:solidFill>
                  <a:srgbClr val="FCFF38"/>
                </a:solidFill>
                <a:effectLst>
                  <a:outerShdw blurRad="38100" dist="38100" dir="2700000" algn="tl">
                    <a:srgbClr val="000000"/>
                  </a:outerShdw>
                </a:effectLst>
              </a:rPr>
              <a:t>, </a:t>
            </a:r>
            <a:r>
              <a:rPr lang="en-US" sz="1800" b="1" dirty="0" err="1">
                <a:solidFill>
                  <a:srgbClr val="FCFF38"/>
                </a:solidFill>
                <a:effectLst>
                  <a:outerShdw blurRad="38100" dist="38100" dir="2700000" algn="tl">
                    <a:srgbClr val="000000"/>
                  </a:outerShdw>
                </a:effectLst>
              </a:rPr>
              <a:t>preexcitation</a:t>
            </a:r>
            <a:r>
              <a:rPr lang="en-US" sz="1800" b="1" dirty="0">
                <a:solidFill>
                  <a:srgbClr val="FCFF38"/>
                </a:solidFill>
                <a:effectLst>
                  <a:outerShdw blurRad="38100" dist="38100" dir="2700000" algn="tl">
                    <a:srgbClr val="000000"/>
                  </a:outerShdw>
                </a:effectLst>
              </a:rPr>
              <a:t>, etc.</a:t>
            </a:r>
          </a:p>
          <a:p>
            <a:pPr lvl="1" eaLnBrk="1" hangingPunct="1">
              <a:lnSpc>
                <a:spcPct val="85000"/>
              </a:lnSpc>
              <a:spcBef>
                <a:spcPct val="25000"/>
              </a:spcBef>
              <a:spcAft>
                <a:spcPct val="0"/>
              </a:spcAft>
              <a:buClr>
                <a:srgbClr val="FFFF00"/>
              </a:buClr>
              <a:defRPr/>
            </a:pPr>
            <a:r>
              <a:rPr lang="en-US" sz="2000" b="1" dirty="0">
                <a:solidFill>
                  <a:srgbClr val="FFFFFF"/>
                </a:solidFill>
                <a:effectLst>
                  <a:outerShdw blurRad="38100" dist="38100" dir="2700000" algn="tl">
                    <a:srgbClr val="000000"/>
                  </a:outerShdw>
                </a:effectLst>
              </a:rPr>
              <a:t>Family history of sudden death</a:t>
            </a:r>
          </a:p>
          <a:p>
            <a:pPr lvl="1" eaLnBrk="1" hangingPunct="1">
              <a:lnSpc>
                <a:spcPct val="85000"/>
              </a:lnSpc>
              <a:spcBef>
                <a:spcPct val="25000"/>
              </a:spcBef>
              <a:spcAft>
                <a:spcPct val="0"/>
              </a:spcAft>
              <a:buClr>
                <a:srgbClr val="FFFF00"/>
              </a:buClr>
              <a:defRPr/>
            </a:pPr>
            <a:r>
              <a:rPr lang="en-US" sz="2000" b="1" dirty="0">
                <a:solidFill>
                  <a:srgbClr val="FFFFFF"/>
                </a:solidFill>
                <a:effectLst>
                  <a:outerShdw blurRad="38100" dist="38100" dir="2700000" algn="tl">
                    <a:srgbClr val="000000"/>
                  </a:outerShdw>
                </a:effectLst>
              </a:rPr>
              <a:t>Occurrence during exercise or supine</a:t>
            </a:r>
          </a:p>
          <a:p>
            <a:pPr lvl="1" eaLnBrk="1" hangingPunct="1">
              <a:lnSpc>
                <a:spcPct val="85000"/>
              </a:lnSpc>
              <a:spcBef>
                <a:spcPct val="25000"/>
              </a:spcBef>
              <a:spcAft>
                <a:spcPct val="0"/>
              </a:spcAft>
              <a:defRPr/>
            </a:pPr>
            <a:endParaRPr lang="en-US" sz="1600" b="1" dirty="0">
              <a:solidFill>
                <a:srgbClr val="FFFFFF"/>
              </a:solidFill>
              <a:effectLst>
                <a:outerShdw blurRad="38100" dist="38100" dir="2700000" algn="tl">
                  <a:srgbClr val="000000"/>
                </a:outerShdw>
              </a:effectLst>
            </a:endParaRPr>
          </a:p>
        </p:txBody>
      </p:sp>
      <p:sp>
        <p:nvSpPr>
          <p:cNvPr id="50180" name="TextBox 3"/>
          <p:cNvSpPr txBox="1">
            <a:spLocks noChangeArrowheads="1"/>
          </p:cNvSpPr>
          <p:nvPr/>
        </p:nvSpPr>
        <p:spPr bwMode="auto">
          <a:xfrm>
            <a:off x="8551572" y="6211887"/>
            <a:ext cx="3345287"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r>
              <a:rPr lang="en-US" altLang="en-US" sz="1400" dirty="0">
                <a:solidFill>
                  <a:srgbClr val="FFFFFF"/>
                </a:solidFill>
              </a:rPr>
              <a:t>Moya A et al, ESC Syncope Guidelines, </a:t>
            </a:r>
            <a:r>
              <a:rPr lang="en-US" altLang="en-US" sz="1400" dirty="0" err="1">
                <a:solidFill>
                  <a:srgbClr val="FFFFFF"/>
                </a:solidFill>
              </a:rPr>
              <a:t>Eur</a:t>
            </a:r>
            <a:r>
              <a:rPr lang="en-US" altLang="en-US" sz="1400" dirty="0">
                <a:solidFill>
                  <a:srgbClr val="FFFFFF"/>
                </a:solidFill>
              </a:rPr>
              <a:t> Heart J  2009; 30: 2631-71</a:t>
            </a:r>
          </a:p>
          <a:p>
            <a:pPr algn="r"/>
            <a:endParaRPr lang="en-US" altLang="en-US" sz="1400" dirty="0"/>
          </a:p>
        </p:txBody>
      </p:sp>
    </p:spTree>
    <p:extLst>
      <p:ext uri="{BB962C8B-B14F-4D97-AF65-F5344CB8AC3E}">
        <p14:creationId xmlns:p14="http://schemas.microsoft.com/office/powerpoint/2010/main" val="673155444"/>
      </p:ext>
    </p:extLst>
  </p:cSld>
  <p:clrMapOvr>
    <a:masterClrMapping/>
  </p:clrMapOvr>
  <p:transition>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Rectangle 2"/>
          <p:cNvSpPr>
            <a:spLocks noGrp="1" noRot="1" noChangeArrowheads="1"/>
          </p:cNvSpPr>
          <p:nvPr>
            <p:ph type="title"/>
          </p:nvPr>
        </p:nvSpPr>
        <p:spPr>
          <a:xfrm>
            <a:off x="2286000" y="914400"/>
            <a:ext cx="8153400" cy="1447800"/>
          </a:xfrm>
        </p:spPr>
        <p:txBody>
          <a:bodyPr/>
          <a:lstStyle/>
          <a:p>
            <a:pPr eaLnBrk="1" hangingPunct="1">
              <a:defRPr/>
            </a:pPr>
            <a:r>
              <a:rPr lang="en-US" sz="2400">
                <a:solidFill>
                  <a:srgbClr val="FF0066"/>
                </a:solidFill>
                <a:effectLst>
                  <a:outerShdw blurRad="38100" dist="38100" dir="2700000" algn="tl">
                    <a:srgbClr val="000000"/>
                  </a:outerShdw>
                </a:effectLst>
                <a:latin typeface="Times New Roman" charset="0"/>
              </a:rPr>
              <a:t/>
            </a:r>
            <a:br>
              <a:rPr lang="en-US" sz="2400">
                <a:solidFill>
                  <a:srgbClr val="FF0066"/>
                </a:solidFill>
                <a:effectLst>
                  <a:outerShdw blurRad="38100" dist="38100" dir="2700000" algn="tl">
                    <a:srgbClr val="000000"/>
                  </a:outerShdw>
                </a:effectLst>
                <a:latin typeface="Times New Roman" charset="0"/>
              </a:rPr>
            </a:br>
            <a:r>
              <a:rPr lang="en-US" sz="2400">
                <a:solidFill>
                  <a:srgbClr val="FF0066"/>
                </a:solidFill>
                <a:effectLst>
                  <a:outerShdw blurRad="38100" dist="38100" dir="2700000" algn="tl">
                    <a:srgbClr val="000000"/>
                  </a:outerShdw>
                </a:effectLst>
                <a:latin typeface="Times New Roman" charset="0"/>
              </a:rPr>
              <a:t>  </a:t>
            </a:r>
            <a:br>
              <a:rPr lang="en-US" sz="2400">
                <a:solidFill>
                  <a:srgbClr val="FF0066"/>
                </a:solidFill>
                <a:effectLst>
                  <a:outerShdw blurRad="38100" dist="38100" dir="2700000" algn="tl">
                    <a:srgbClr val="000000"/>
                  </a:outerShdw>
                </a:effectLst>
                <a:latin typeface="Times New Roman" charset="0"/>
              </a:rPr>
            </a:br>
            <a:endParaRPr lang="en-US"/>
          </a:p>
        </p:txBody>
      </p:sp>
      <p:sp>
        <p:nvSpPr>
          <p:cNvPr id="333827" name="Rectangle 3"/>
          <p:cNvSpPr>
            <a:spLocks noGrp="1" noRot="1" noChangeArrowheads="1"/>
          </p:cNvSpPr>
          <p:nvPr>
            <p:ph idx="1"/>
          </p:nvPr>
        </p:nvSpPr>
        <p:spPr>
          <a:xfrm>
            <a:off x="1892300" y="2032000"/>
            <a:ext cx="8547100" cy="3962400"/>
          </a:xfrm>
        </p:spPr>
        <p:txBody>
          <a:bodyPr>
            <a:normAutofit/>
          </a:bodyPr>
          <a:lstStyle/>
          <a:p>
            <a:pPr eaLnBrk="1" hangingPunct="1">
              <a:lnSpc>
                <a:spcPct val="80000"/>
              </a:lnSpc>
              <a:buClr>
                <a:srgbClr val="FCFF38"/>
              </a:buClr>
              <a:buFont typeface="Arial" charset="0"/>
              <a:buChar char="•"/>
              <a:defRPr/>
            </a:pPr>
            <a:r>
              <a:rPr lang="en-US" sz="3200" b="1" dirty="0">
                <a:effectLst>
                  <a:outerShdw blurRad="38100" dist="38100" dir="2700000" algn="tl">
                    <a:srgbClr val="000000"/>
                  </a:outerShdw>
                </a:effectLst>
              </a:rPr>
              <a:t>Suspected/known clinically significant heart disease</a:t>
            </a:r>
          </a:p>
          <a:p>
            <a:pPr eaLnBrk="1" hangingPunct="1">
              <a:lnSpc>
                <a:spcPct val="80000"/>
              </a:lnSpc>
              <a:buClr>
                <a:srgbClr val="FCFF38"/>
              </a:buClr>
              <a:buFont typeface="Arial" charset="0"/>
              <a:buChar char="•"/>
              <a:defRPr/>
            </a:pPr>
            <a:r>
              <a:rPr lang="en-US" sz="3200" b="1" dirty="0">
                <a:effectLst>
                  <a:outerShdw blurRad="38100" dist="38100" dir="2700000" algn="tl">
                    <a:srgbClr val="000000"/>
                  </a:outerShdw>
                </a:effectLst>
              </a:rPr>
              <a:t>ECG abnormalities suggesting potential life-threatening arrhythmic cause</a:t>
            </a:r>
          </a:p>
          <a:p>
            <a:pPr eaLnBrk="1" hangingPunct="1">
              <a:lnSpc>
                <a:spcPct val="80000"/>
              </a:lnSpc>
              <a:buClr>
                <a:srgbClr val="FCFF38"/>
              </a:buClr>
              <a:buFont typeface="Arial" charset="0"/>
              <a:buChar char="•"/>
              <a:defRPr/>
            </a:pPr>
            <a:r>
              <a:rPr lang="en-US" sz="3200" b="1" dirty="0">
                <a:effectLst>
                  <a:outerShdw blurRad="38100" dist="38100" dir="2700000" algn="tl">
                    <a:srgbClr val="000000"/>
                  </a:outerShdw>
                </a:effectLst>
              </a:rPr>
              <a:t>Syncope during exercise or while supine</a:t>
            </a:r>
          </a:p>
          <a:p>
            <a:pPr eaLnBrk="1" hangingPunct="1">
              <a:lnSpc>
                <a:spcPct val="80000"/>
              </a:lnSpc>
              <a:buClr>
                <a:srgbClr val="FCFF38"/>
              </a:buClr>
              <a:buFont typeface="Arial" charset="0"/>
              <a:buChar char="•"/>
              <a:defRPr/>
            </a:pPr>
            <a:r>
              <a:rPr lang="en-US" sz="3200" b="1" dirty="0">
                <a:effectLst>
                  <a:outerShdw blurRad="38100" dist="38100" dir="2700000" algn="tl">
                    <a:srgbClr val="000000"/>
                  </a:outerShdw>
                </a:effectLst>
              </a:rPr>
              <a:t>Severe injury/accident</a:t>
            </a:r>
          </a:p>
          <a:p>
            <a:pPr eaLnBrk="1" hangingPunct="1">
              <a:lnSpc>
                <a:spcPct val="80000"/>
              </a:lnSpc>
              <a:buClr>
                <a:srgbClr val="FCFF38"/>
              </a:buClr>
              <a:buFont typeface="Arial" charset="0"/>
              <a:buChar char="•"/>
              <a:defRPr/>
            </a:pPr>
            <a:r>
              <a:rPr lang="en-US" sz="3200" b="1" dirty="0">
                <a:effectLst>
                  <a:outerShdw blurRad="38100" dist="38100" dir="2700000" algn="tl">
                    <a:srgbClr val="000000"/>
                  </a:outerShdw>
                </a:effectLst>
              </a:rPr>
              <a:t>Family history of premature sudden dea</a:t>
            </a:r>
            <a:r>
              <a:rPr lang="en-US" sz="2800" b="1" dirty="0">
                <a:effectLst>
                  <a:outerShdw blurRad="38100" dist="38100" dir="2700000" algn="tl">
                    <a:srgbClr val="000000"/>
                  </a:outerShdw>
                </a:effectLst>
              </a:rPr>
              <a:t>th</a:t>
            </a:r>
          </a:p>
          <a:p>
            <a:pPr eaLnBrk="1" hangingPunct="1">
              <a:lnSpc>
                <a:spcPct val="80000"/>
              </a:lnSpc>
              <a:buFont typeface="Wingdings" charset="2"/>
              <a:buChar char="n"/>
              <a:defRPr/>
            </a:pPr>
            <a:endParaRPr lang="en-US" sz="2900" b="1" dirty="0">
              <a:solidFill>
                <a:srgbClr val="FF0066"/>
              </a:solidFill>
              <a:effectLst>
                <a:outerShdw blurRad="38100" dist="38100" dir="2700000" algn="tl">
                  <a:srgbClr val="000000"/>
                </a:outerShdw>
              </a:effectLst>
            </a:endParaRPr>
          </a:p>
          <a:p>
            <a:pPr eaLnBrk="1" hangingPunct="1">
              <a:lnSpc>
                <a:spcPct val="80000"/>
              </a:lnSpc>
              <a:buFont typeface="Wingdings" charset="2"/>
              <a:buNone/>
              <a:defRPr/>
            </a:pPr>
            <a:endParaRPr lang="en-US" sz="1800" dirty="0">
              <a:solidFill>
                <a:srgbClr val="FF0066"/>
              </a:solidFill>
              <a:latin typeface="Times New Roman" charset="0"/>
            </a:endParaRPr>
          </a:p>
          <a:p>
            <a:pPr eaLnBrk="1" hangingPunct="1">
              <a:lnSpc>
                <a:spcPct val="80000"/>
              </a:lnSpc>
              <a:buFont typeface="Wingdings" charset="2"/>
              <a:buNone/>
              <a:defRPr/>
            </a:pPr>
            <a:endParaRPr lang="en-US" sz="3400" dirty="0">
              <a:solidFill>
                <a:srgbClr val="FF0066"/>
              </a:solidFill>
              <a:latin typeface="Times New Roman" charset="0"/>
            </a:endParaRPr>
          </a:p>
        </p:txBody>
      </p:sp>
      <p:sp>
        <p:nvSpPr>
          <p:cNvPr id="60420" name="Text Box 4"/>
          <p:cNvSpPr txBox="1">
            <a:spLocks noChangeArrowheads="1"/>
          </p:cNvSpPr>
          <p:nvPr/>
        </p:nvSpPr>
        <p:spPr bwMode="auto">
          <a:xfrm>
            <a:off x="3276600" y="6248400"/>
            <a:ext cx="7391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ct val="50000"/>
              </a:spcBef>
            </a:pPr>
            <a:endParaRPr lang="pl-PL" altLang="en-US">
              <a:latin typeface="Times" panose="02020603050405020304" pitchFamily="18" charset="0"/>
            </a:endParaRPr>
          </a:p>
        </p:txBody>
      </p:sp>
      <p:sp>
        <p:nvSpPr>
          <p:cNvPr id="333829" name="Rectangle 5"/>
          <p:cNvSpPr>
            <a:spLocks noChangeArrowheads="1"/>
          </p:cNvSpPr>
          <p:nvPr/>
        </p:nvSpPr>
        <p:spPr bwMode="auto">
          <a:xfrm>
            <a:off x="1524000" y="258763"/>
            <a:ext cx="9144000" cy="1200150"/>
          </a:xfrm>
          <a:prstGeom prst="rect">
            <a:avLst/>
          </a:prstGeom>
          <a:noFill/>
          <a:ln w="9525">
            <a:noFill/>
            <a:miter lim="800000"/>
            <a:headEnd/>
            <a:tailEnd/>
          </a:ln>
          <a:effectLst>
            <a:outerShdw blurRad="63500" dist="38099" dir="2700000" algn="ctr" rotWithShape="0">
              <a:schemeClr val="bg2">
                <a:alpha val="74998"/>
              </a:schemeClr>
            </a:outerShdw>
          </a:effectLst>
        </p:spPr>
        <p:txBody>
          <a:bodyPr>
            <a:spAutoFit/>
          </a:bodyPr>
          <a:lstStyle/>
          <a:p>
            <a:pPr algn="ctr" eaLnBrk="0" hangingPunct="0">
              <a:defRPr/>
            </a:pPr>
            <a:r>
              <a:rPr lang="en-US" sz="3600" b="1" dirty="0">
                <a:solidFill>
                  <a:srgbClr val="FCFF38"/>
                </a:solidFill>
                <a:effectLst>
                  <a:outerShdw blurRad="38100" dist="38100" dir="2700000" algn="tl">
                    <a:srgbClr val="000000"/>
                  </a:outerShdw>
                </a:effectLst>
                <a:latin typeface="Arial" charset="0"/>
              </a:rPr>
              <a:t>Clinical Findings Strongly Favoring</a:t>
            </a:r>
          </a:p>
          <a:p>
            <a:pPr algn="ctr" eaLnBrk="0" hangingPunct="0">
              <a:defRPr/>
            </a:pPr>
            <a:r>
              <a:rPr lang="en-US" sz="3600" b="1" dirty="0">
                <a:solidFill>
                  <a:srgbClr val="FCFF38"/>
                </a:solidFill>
                <a:effectLst>
                  <a:outerShdw blurRad="38100" dist="38100" dir="2700000" algn="tl">
                    <a:srgbClr val="000000"/>
                  </a:outerShdw>
                </a:effectLst>
                <a:latin typeface="Arial" charset="0"/>
              </a:rPr>
              <a:t>In-Hospital Diagnostic Testing</a:t>
            </a:r>
          </a:p>
        </p:txBody>
      </p:sp>
      <p:sp>
        <p:nvSpPr>
          <p:cNvPr id="60422" name="Text Box 6"/>
          <p:cNvSpPr txBox="1">
            <a:spLocks noChangeArrowheads="1"/>
          </p:cNvSpPr>
          <p:nvPr/>
        </p:nvSpPr>
        <p:spPr bwMode="auto">
          <a:xfrm>
            <a:off x="3752806" y="6248400"/>
            <a:ext cx="809307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r>
              <a:rPr lang="en-US" altLang="en-US" sz="1800" dirty="0">
                <a:solidFill>
                  <a:srgbClr val="FFFFFF"/>
                </a:solidFill>
              </a:rPr>
              <a:t>Moya A et al, ESC Syncope Guidelines, </a:t>
            </a:r>
            <a:r>
              <a:rPr lang="en-US" altLang="en-US" sz="1800" dirty="0" err="1">
                <a:solidFill>
                  <a:srgbClr val="FFFFFF"/>
                </a:solidFill>
              </a:rPr>
              <a:t>Eur</a:t>
            </a:r>
            <a:r>
              <a:rPr lang="en-US" altLang="en-US" sz="1800" dirty="0">
                <a:solidFill>
                  <a:srgbClr val="FFFFFF"/>
                </a:solidFill>
              </a:rPr>
              <a:t> Heart J  2009; 30: 2631-71</a:t>
            </a:r>
          </a:p>
          <a:p>
            <a:pPr algn="r"/>
            <a:endParaRPr lang="en-US" altLang="en-US" dirty="0">
              <a:latin typeface="Times New Roman" panose="02020603050405020304" pitchFamily="18" charset="0"/>
            </a:endParaRPr>
          </a:p>
        </p:txBody>
      </p:sp>
    </p:spTree>
    <p:extLst>
      <p:ext uri="{BB962C8B-B14F-4D97-AF65-F5344CB8AC3E}">
        <p14:creationId xmlns:p14="http://schemas.microsoft.com/office/powerpoint/2010/main" val="9831769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xmlns="" id="{1BA006BF-CCE8-46F0-BEB1-49B5135BDD30}"/>
              </a:ext>
            </a:extLst>
          </p:cNvPr>
          <p:cNvSpPr>
            <a:spLocks noChangeArrowheads="1"/>
          </p:cNvSpPr>
          <p:nvPr/>
        </p:nvSpPr>
        <p:spPr bwMode="auto">
          <a:xfrm>
            <a:off x="2476500" y="332848"/>
            <a:ext cx="7239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ea typeface="MS PGothic" pitchFamily="34" charset="-128"/>
                <a:cs typeface="Geneva" charset="0"/>
              </a:defRPr>
            </a:lvl1pPr>
            <a:lvl2pPr marL="742950" indent="-285750" eaLnBrk="0" hangingPunct="0">
              <a:spcBef>
                <a:spcPct val="20000"/>
              </a:spcBef>
              <a:buChar char="–"/>
              <a:defRPr sz="2800">
                <a:solidFill>
                  <a:schemeClr val="tx1"/>
                </a:solidFill>
                <a:latin typeface="Arial" pitchFamily="34" charset="0"/>
                <a:ea typeface="Geneva" charset="0"/>
                <a:cs typeface="Geneva" charset="0"/>
              </a:defRPr>
            </a:lvl2pPr>
            <a:lvl3pPr marL="1143000" indent="-228600" eaLnBrk="0" hangingPunct="0">
              <a:spcBef>
                <a:spcPct val="20000"/>
              </a:spcBef>
              <a:buChar char="•"/>
              <a:defRPr sz="2400">
                <a:solidFill>
                  <a:schemeClr val="tx1"/>
                </a:solidFill>
                <a:latin typeface="Arial" pitchFamily="34" charset="0"/>
                <a:ea typeface="Geneva" charset="0"/>
                <a:cs typeface="Geneva" charset="0"/>
              </a:defRPr>
            </a:lvl3pPr>
            <a:lvl4pPr marL="1600200" indent="-228600" eaLnBrk="0" hangingPunct="0">
              <a:spcBef>
                <a:spcPct val="20000"/>
              </a:spcBef>
              <a:buChar char="–"/>
              <a:defRPr sz="2000">
                <a:solidFill>
                  <a:schemeClr val="tx1"/>
                </a:solidFill>
                <a:latin typeface="Arial" pitchFamily="34" charset="0"/>
                <a:ea typeface="Geneva" charset="0"/>
                <a:cs typeface="Geneva" charset="0"/>
              </a:defRPr>
            </a:lvl4pPr>
            <a:lvl5pPr marL="2057400" indent="-228600" eaLnBrk="0" hangingPunct="0">
              <a:spcBef>
                <a:spcPct val="20000"/>
              </a:spcBef>
              <a:buChar char="»"/>
              <a:defRPr sz="2000">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9pPr>
          </a:lstStyle>
          <a:p>
            <a:pPr algn="ctr" eaLnBrk="1" hangingPunct="1">
              <a:spcBef>
                <a:spcPct val="0"/>
              </a:spcBef>
              <a:buFontTx/>
              <a:buNone/>
              <a:defRPr/>
            </a:pPr>
            <a:r>
              <a:rPr lang="en-US" b="1" dirty="0">
                <a:solidFill>
                  <a:srgbClr val="FFFF00"/>
                </a:solidFill>
                <a:effectLst>
                  <a:outerShdw blurRad="38100" dist="38100" dir="2700000" algn="tl">
                    <a:srgbClr val="000000">
                      <a:alpha val="43137"/>
                    </a:srgbClr>
                  </a:outerShdw>
                </a:effectLst>
                <a:latin typeface="+mn-lt"/>
              </a:rPr>
              <a:t>Disposition After Initial Evaluation</a:t>
            </a:r>
            <a:endParaRPr lang="en-US" altLang="en-US" sz="2400" b="1" dirty="0">
              <a:solidFill>
                <a:srgbClr val="FFFF00"/>
              </a:solidFill>
              <a:effectLst>
                <a:outerShdw blurRad="38100" dist="38100" dir="2700000" algn="tl">
                  <a:srgbClr val="000000">
                    <a:alpha val="43137"/>
                  </a:srgbClr>
                </a:outerShdw>
              </a:effectLst>
              <a:latin typeface="+mn-lt"/>
              <a:ea typeface="Arial Unicode MS" pitchFamily="34" charset="-128"/>
              <a:cs typeface="Arial Unicode MS" pitchFamily="34" charset="-128"/>
            </a:endParaRPr>
          </a:p>
        </p:txBody>
      </p:sp>
      <p:graphicFrame>
        <p:nvGraphicFramePr>
          <p:cNvPr id="5" name="Table 4">
            <a:extLst>
              <a:ext uri="{FF2B5EF4-FFF2-40B4-BE49-F238E27FC236}">
                <a16:creationId xmlns:a16="http://schemas.microsoft.com/office/drawing/2014/main" xmlns="" id="{A379091F-498B-4CC2-ACA5-13723BC7A4D5}"/>
              </a:ext>
            </a:extLst>
          </p:cNvPr>
          <p:cNvGraphicFramePr>
            <a:graphicFrameLocks noGrp="1"/>
          </p:cNvGraphicFramePr>
          <p:nvPr>
            <p:extLst>
              <p:ext uri="{D42A27DB-BD31-4B8C-83A1-F6EECF244321}">
                <p14:modId xmlns:p14="http://schemas.microsoft.com/office/powerpoint/2010/main" val="2450404914"/>
              </p:ext>
            </p:extLst>
          </p:nvPr>
        </p:nvGraphicFramePr>
        <p:xfrm>
          <a:off x="2209800" y="990600"/>
          <a:ext cx="7620000" cy="5242164"/>
        </p:xfrm>
        <a:graphic>
          <a:graphicData uri="http://schemas.openxmlformats.org/drawingml/2006/table">
            <a:tbl>
              <a:tblPr firstRow="1" firstCol="1" bandRow="1"/>
              <a:tblGrid>
                <a:gridCol w="915103">
                  <a:extLst>
                    <a:ext uri="{9D8B030D-6E8A-4147-A177-3AD203B41FA5}">
                      <a16:colId xmlns:a16="http://schemas.microsoft.com/office/drawing/2014/main" xmlns="" val="20000"/>
                    </a:ext>
                  </a:extLst>
                </a:gridCol>
                <a:gridCol w="915103">
                  <a:extLst>
                    <a:ext uri="{9D8B030D-6E8A-4147-A177-3AD203B41FA5}">
                      <a16:colId xmlns:a16="http://schemas.microsoft.com/office/drawing/2014/main" xmlns="" val="20001"/>
                    </a:ext>
                  </a:extLst>
                </a:gridCol>
                <a:gridCol w="5789794">
                  <a:extLst>
                    <a:ext uri="{9D8B030D-6E8A-4147-A177-3AD203B41FA5}">
                      <a16:colId xmlns:a16="http://schemas.microsoft.com/office/drawing/2014/main" xmlns="" val="20002"/>
                    </a:ext>
                  </a:extLst>
                </a:gridCol>
              </a:tblGrid>
              <a:tr h="57872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a:effectLst/>
                          <a:latin typeface="+mn-lt"/>
                          <a:ea typeface="Calibri"/>
                        </a:rPr>
                        <a:t>COR</a:t>
                      </a:r>
                      <a:endParaRPr lang="en-US" sz="2000" dirty="0">
                        <a:effectLst/>
                        <a:latin typeface="+mn-lt"/>
                        <a:ea typeface="Times New Roman"/>
                      </a:endParaRPr>
                    </a:p>
                  </a:txBody>
                  <a:tcPr marL="68578" marR="6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a:effectLst/>
                          <a:latin typeface="+mn-lt"/>
                          <a:ea typeface="Calibri"/>
                        </a:rPr>
                        <a:t>LOE</a:t>
                      </a:r>
                      <a:endParaRPr lang="en-US" sz="2000" dirty="0">
                        <a:effectLst/>
                        <a:latin typeface="+mn-lt"/>
                        <a:ea typeface="Times New Roman"/>
                      </a:endParaRPr>
                    </a:p>
                  </a:txBody>
                  <a:tcPr marL="68578" marR="6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dirty="0">
                          <a:effectLst/>
                          <a:latin typeface="+mn-lt"/>
                          <a:ea typeface="Calibri"/>
                        </a:rPr>
                        <a:t>Recommendations</a:t>
                      </a:r>
                      <a:endParaRPr lang="en-US" sz="2000" dirty="0">
                        <a:effectLst/>
                        <a:latin typeface="+mn-lt"/>
                        <a:ea typeface="Times New Roman"/>
                      </a:endParaRPr>
                    </a:p>
                  </a:txBody>
                  <a:tcPr marL="68578" marR="6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109728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bg1"/>
                          </a:solidFill>
                          <a:effectLst/>
                          <a:latin typeface="+mn-lt"/>
                          <a:ea typeface="Times New Roman"/>
                        </a:rPr>
                        <a:t>I</a:t>
                      </a:r>
                    </a:p>
                  </a:txBody>
                  <a:tcPr marL="68578" marR="6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EC284"/>
                    </a:solidFill>
                  </a:tcPr>
                </a:tc>
                <a:tc>
                  <a:txBody>
                    <a:bodyPr/>
                    <a:lstStyle/>
                    <a:p>
                      <a:pPr marL="0" marR="0" algn="ctr">
                        <a:spcBef>
                          <a:spcPts val="0"/>
                        </a:spcBef>
                        <a:spcAft>
                          <a:spcPts val="0"/>
                        </a:spcAft>
                      </a:pPr>
                      <a:r>
                        <a:rPr lang="en-US" sz="2000" b="0" kern="1200" dirty="0">
                          <a:solidFill>
                            <a:schemeClr val="bg1"/>
                          </a:solidFill>
                          <a:effectLst/>
                          <a:latin typeface="+mn-lt"/>
                          <a:ea typeface="+mn-ea"/>
                          <a:cs typeface="+mn-cs"/>
                        </a:rPr>
                        <a:t>B-NR</a:t>
                      </a:r>
                      <a:r>
                        <a:rPr lang="en-US" sz="1800" b="1" kern="1200" dirty="0">
                          <a:solidFill>
                            <a:schemeClr val="tx1"/>
                          </a:solidFill>
                          <a:effectLst/>
                          <a:latin typeface="+mn-lt"/>
                          <a:ea typeface="+mn-ea"/>
                          <a:cs typeface="+mn-cs"/>
                        </a:rPr>
                        <a:t> </a:t>
                      </a:r>
                      <a:endParaRPr lang="en-US" sz="2000" dirty="0">
                        <a:effectLst/>
                        <a:latin typeface="+mn-lt"/>
                        <a:ea typeface="Times New Roman"/>
                      </a:endParaRPr>
                    </a:p>
                  </a:txBody>
                  <a:tcPr marL="68578" marR="6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49DD4"/>
                    </a:solidFill>
                  </a:tcPr>
                </a:tc>
                <a:tc>
                  <a:txBody>
                    <a:bodyPr/>
                    <a:lstStyle/>
                    <a:p>
                      <a:pPr marL="0" marR="0">
                        <a:lnSpc>
                          <a:spcPct val="100000"/>
                        </a:lnSpc>
                        <a:spcBef>
                          <a:spcPts val="0"/>
                        </a:spcBef>
                        <a:spcAft>
                          <a:spcPts val="0"/>
                        </a:spcAft>
                      </a:pPr>
                      <a:r>
                        <a:rPr lang="en-US" sz="1800" b="0" dirty="0">
                          <a:effectLst/>
                          <a:latin typeface="+mn-lt"/>
                          <a:ea typeface="Times New Roman" panose="02020603050405020304" pitchFamily="18" charset="0"/>
                        </a:rPr>
                        <a:t>Hospital evaluation and treatment are recommended for patients presenting with syncope who have a serious medical condition potentially relevant to the cause of syncope identified during initial evaluation.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83859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kern="1200" dirty="0" err="1">
                          <a:solidFill>
                            <a:schemeClr val="bg1"/>
                          </a:solidFill>
                          <a:effectLst/>
                          <a:latin typeface="+mn-lt"/>
                          <a:ea typeface="+mn-ea"/>
                          <a:cs typeface="+mn-cs"/>
                        </a:rPr>
                        <a:t>IIa</a:t>
                      </a:r>
                      <a:endParaRPr lang="en-US" sz="2000" b="0" dirty="0">
                        <a:solidFill>
                          <a:schemeClr val="bg1"/>
                        </a:solidFill>
                        <a:effectLst/>
                        <a:latin typeface="+mn-lt"/>
                        <a:ea typeface="Times New Roman"/>
                      </a:endParaRPr>
                    </a:p>
                  </a:txBody>
                  <a:tcPr marL="68578" marR="6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dirty="0">
                          <a:solidFill>
                            <a:schemeClr val="bg1"/>
                          </a:solidFill>
                          <a:effectLst/>
                          <a:latin typeface="+mn-lt"/>
                          <a:ea typeface="Times New Roman"/>
                        </a:rPr>
                        <a:t>C-LD</a:t>
                      </a:r>
                    </a:p>
                  </a:txBody>
                  <a:tcPr marL="68578" marR="6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1C1E7"/>
                    </a:solidFill>
                  </a:tcPr>
                </a:tc>
                <a:tc>
                  <a:txBody>
                    <a:bodyPr/>
                    <a:lstStyle/>
                    <a:p>
                      <a:pPr marL="0" marR="0">
                        <a:lnSpc>
                          <a:spcPct val="100000"/>
                        </a:lnSpc>
                        <a:spcBef>
                          <a:spcPts val="0"/>
                        </a:spcBef>
                        <a:spcAft>
                          <a:spcPts val="0"/>
                        </a:spcAft>
                      </a:pPr>
                      <a:r>
                        <a:rPr lang="en-US" sz="1800" b="0" kern="1200" dirty="0">
                          <a:solidFill>
                            <a:schemeClr val="tx1"/>
                          </a:solidFill>
                          <a:effectLst/>
                          <a:latin typeface="+mn-lt"/>
                          <a:ea typeface="+mn-ea"/>
                          <a:cs typeface="+mn-cs"/>
                        </a:rPr>
                        <a:t>It is reasonable to manage patients with presumptive reflex-mediated syncope in the outpatient setting in the absence of serious medical conditions.</a:t>
                      </a:r>
                      <a:endParaRPr lang="en-US" sz="1800" b="0" dirty="0">
                        <a:effectLst/>
                        <a:latin typeface="+mn-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89708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err="1">
                          <a:solidFill>
                            <a:schemeClr val="bg1"/>
                          </a:solidFill>
                          <a:effectLst/>
                          <a:latin typeface="+mn-lt"/>
                          <a:ea typeface="Times New Roman"/>
                        </a:rPr>
                        <a:t>IIa</a:t>
                      </a:r>
                      <a:endParaRPr lang="en-US" sz="2000" dirty="0">
                        <a:solidFill>
                          <a:schemeClr val="bg1"/>
                        </a:solidFill>
                        <a:effectLst/>
                        <a:latin typeface="+mn-lt"/>
                        <a:ea typeface="Times New Roman"/>
                      </a:endParaRPr>
                    </a:p>
                  </a:txBody>
                  <a:tcPr marL="68578" marR="6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dirty="0">
                          <a:solidFill>
                            <a:schemeClr val="bg1"/>
                          </a:solidFill>
                          <a:effectLst/>
                          <a:latin typeface="+mn-lt"/>
                          <a:ea typeface="Times New Roman"/>
                        </a:rPr>
                        <a:t>B-R</a:t>
                      </a:r>
                    </a:p>
                  </a:txBody>
                  <a:tcPr marL="68578" marR="6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49DD4"/>
                    </a:solidFill>
                  </a:tcPr>
                </a:tc>
                <a:tc>
                  <a:txBody>
                    <a:bodyPr/>
                    <a:lstStyle/>
                    <a:p>
                      <a:pPr marL="0" marR="0">
                        <a:spcBef>
                          <a:spcPts val="0"/>
                        </a:spcBef>
                        <a:spcAft>
                          <a:spcPts val="0"/>
                        </a:spcAft>
                      </a:pPr>
                      <a:r>
                        <a:rPr lang="en-US" sz="1800" b="0" kern="1200" dirty="0">
                          <a:solidFill>
                            <a:schemeClr val="tx1"/>
                          </a:solidFill>
                          <a:effectLst/>
                          <a:latin typeface="+mn-lt"/>
                          <a:ea typeface="+mn-ea"/>
                          <a:cs typeface="+mn-cs"/>
                        </a:rPr>
                        <a:t>In intermediate-risk patients with an unclear cause of syncope, use of a structured ED observation protocol can be effective in reducing hospital admission.</a:t>
                      </a:r>
                      <a:endParaRPr lang="en-US" sz="2000" b="0" dirty="0">
                        <a:effectLst/>
                        <a:latin typeface="+mn-lt"/>
                        <a:ea typeface="Times New Roman"/>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85550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err="1">
                          <a:solidFill>
                            <a:schemeClr val="bg1"/>
                          </a:solidFill>
                          <a:effectLst/>
                          <a:latin typeface="+mn-lt"/>
                          <a:ea typeface="Times New Roman"/>
                        </a:rPr>
                        <a:t>IIb</a:t>
                      </a:r>
                      <a:endParaRPr lang="en-US" sz="2000" dirty="0">
                        <a:solidFill>
                          <a:schemeClr val="bg1"/>
                        </a:solidFill>
                        <a:effectLst/>
                        <a:latin typeface="+mn-lt"/>
                        <a:ea typeface="Times New Roman"/>
                      </a:endParaRPr>
                    </a:p>
                  </a:txBody>
                  <a:tcPr marL="68578" marR="6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A74B"/>
                    </a:solidFill>
                  </a:tcPr>
                </a:tc>
                <a:tc>
                  <a:txBody>
                    <a:bodyPr/>
                    <a:lstStyle/>
                    <a:p>
                      <a:pPr marL="0" marR="0" algn="ctr">
                        <a:spcBef>
                          <a:spcPts val="0"/>
                        </a:spcBef>
                        <a:spcAft>
                          <a:spcPts val="0"/>
                        </a:spcAft>
                      </a:pPr>
                      <a:r>
                        <a:rPr lang="en-US" sz="2000" dirty="0">
                          <a:solidFill>
                            <a:schemeClr val="bg1"/>
                          </a:solidFill>
                          <a:effectLst/>
                          <a:latin typeface="+mn-lt"/>
                          <a:ea typeface="Times New Roman"/>
                        </a:rPr>
                        <a:t>C-LD</a:t>
                      </a:r>
                    </a:p>
                  </a:txBody>
                  <a:tcPr marL="68578" marR="6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1C1E7"/>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kern="1200" dirty="0">
                          <a:solidFill>
                            <a:schemeClr val="tx1"/>
                          </a:solidFill>
                          <a:effectLst/>
                          <a:latin typeface="+mn-lt"/>
                          <a:ea typeface="+mn-ea"/>
                          <a:cs typeface="+mn-cs"/>
                        </a:rPr>
                        <a:t>It may be reasonable to manage selected patients with suspected cardiac syncope in the outpatient setting in the absence of serious medical condition.</a:t>
                      </a:r>
                      <a:endParaRPr lang="en-US" sz="2000" b="0" dirty="0">
                        <a:effectLst/>
                        <a:latin typeface="+mn-lt"/>
                        <a:ea typeface="Times New Roman"/>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5155" y="100886"/>
            <a:ext cx="10171393" cy="1475725"/>
          </a:xfrm>
          <a:prstGeom prst="rect">
            <a:avLst/>
          </a:prstGeom>
        </p:spPr>
        <p:txBody>
          <a:bodyPr wrap="square">
            <a:spAutoFit/>
          </a:bodyPr>
          <a:lstStyle/>
          <a:p>
            <a:pPr>
              <a:lnSpc>
                <a:spcPct val="150000"/>
              </a:lnSpc>
              <a:defRPr/>
            </a:pPr>
            <a:r>
              <a:rPr lang="en-US" sz="3200" b="1" dirty="0">
                <a:solidFill>
                  <a:srgbClr val="FFFF00"/>
                </a:solidFill>
                <a:effectLst>
                  <a:outerShdw blurRad="38100" dist="38100" dir="2700000" algn="tl">
                    <a:srgbClr val="000000">
                      <a:alpha val="43137"/>
                    </a:srgbClr>
                  </a:outerShdw>
                </a:effectLst>
                <a:ea typeface="Times New Roman" panose="02020603050405020304" pitchFamily="18" charset="0"/>
              </a:rPr>
              <a:t>Patient Disposition After Initial Evaluation for Syncope</a:t>
            </a:r>
            <a:endParaRPr lang="en-US" sz="3200" dirty="0">
              <a:solidFill>
                <a:srgbClr val="FFFF00"/>
              </a:solidFill>
              <a:effectLst>
                <a:outerShdw blurRad="38100" dist="38100" dir="2700000" algn="tl">
                  <a:srgbClr val="000000">
                    <a:alpha val="43137"/>
                  </a:srgbClr>
                </a:outerShdw>
              </a:effectLst>
              <a:ea typeface="Times New Roman" panose="02020603050405020304" pitchFamily="18" charset="0"/>
            </a:endParaRPr>
          </a:p>
        </p:txBody>
      </p:sp>
      <p:pic>
        <p:nvPicPr>
          <p:cNvPr id="12291" name="Picture 2" descr="Q:\Clinical Policy &amp; Documents\Guidelines\2016 Syncope\Current Draft\Tables and Figures\Figure 2. Disposition After Initial Evaluation\Figure 2. Disposition After Initial Eval 12.05.16.e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990600"/>
            <a:ext cx="81534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TextBox 2"/>
          <p:cNvSpPr txBox="1">
            <a:spLocks noChangeArrowheads="1"/>
          </p:cNvSpPr>
          <p:nvPr/>
        </p:nvSpPr>
        <p:spPr bwMode="auto">
          <a:xfrm>
            <a:off x="7197012" y="6291944"/>
            <a:ext cx="569789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charset="0"/>
              </a:defRPr>
            </a:lvl1pPr>
            <a:lvl2pPr marL="742950" indent="-285750">
              <a:spcBef>
                <a:spcPct val="20000"/>
              </a:spcBef>
              <a:buChar char="–"/>
              <a:defRPr sz="2800">
                <a:solidFill>
                  <a:schemeClr val="tx1"/>
                </a:solidFill>
                <a:latin typeface="Arial" panose="020B0604020202020204" pitchFamily="34" charset="0"/>
                <a:ea typeface="Geneva" charset="0"/>
                <a:cs typeface="Geneva" charset="0"/>
              </a:defRPr>
            </a:lvl2pPr>
            <a:lvl3pPr marL="1143000" indent="-228600">
              <a:spcBef>
                <a:spcPct val="20000"/>
              </a:spcBef>
              <a:buChar char="•"/>
              <a:defRPr sz="2400">
                <a:solidFill>
                  <a:schemeClr val="tx1"/>
                </a:solidFill>
                <a:latin typeface="Arial" panose="020B0604020202020204" pitchFamily="34" charset="0"/>
                <a:ea typeface="Geneva" charset="0"/>
                <a:cs typeface="Geneva" charset="0"/>
              </a:defRPr>
            </a:lvl3pPr>
            <a:lvl4pPr marL="1600200" indent="-228600">
              <a:spcBef>
                <a:spcPct val="20000"/>
              </a:spcBef>
              <a:buChar char="–"/>
              <a:defRPr sz="2000">
                <a:solidFill>
                  <a:schemeClr val="tx1"/>
                </a:solidFill>
                <a:latin typeface="Arial" panose="020B0604020202020204" pitchFamily="34" charset="0"/>
                <a:ea typeface="Geneva" charset="0"/>
                <a:cs typeface="Geneva" charset="0"/>
              </a:defRPr>
            </a:lvl4pPr>
            <a:lvl5pPr marL="2057400" indent="-228600">
              <a:spcBef>
                <a:spcPct val="20000"/>
              </a:spcBef>
              <a:buChar char="»"/>
              <a:defRPr sz="2000">
                <a:solidFill>
                  <a:schemeClr val="tx1"/>
                </a:solidFill>
                <a:latin typeface="Arial" panose="020B0604020202020204" pitchFamily="34"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charset="0"/>
                <a:cs typeface="Geneva" charset="0"/>
              </a:defRPr>
            </a:lvl9pPr>
          </a:lstStyle>
          <a:p>
            <a:pPr>
              <a:spcBef>
                <a:spcPct val="0"/>
              </a:spcBef>
              <a:buFontTx/>
              <a:buNone/>
            </a:pPr>
            <a:r>
              <a:rPr lang="en-US" altLang="en-US" sz="1600" dirty="0"/>
              <a:t>ED indicates emergency department; pts, patients. </a:t>
            </a:r>
          </a:p>
        </p:txBody>
      </p:sp>
    </p:spTree>
    <p:extLst>
      <p:ext uri="{BB962C8B-B14F-4D97-AF65-F5344CB8AC3E}">
        <p14:creationId xmlns:p14="http://schemas.microsoft.com/office/powerpoint/2010/main" val="24373441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1524000" y="76200"/>
            <a:ext cx="9144000" cy="387350"/>
          </a:xfrm>
          <a:prstGeom prst="rect">
            <a:avLst/>
          </a:prstGeom>
          <a:solidFill>
            <a:schemeClr val="accent2"/>
          </a:solidFill>
          <a:ln>
            <a:noFill/>
          </a:ln>
        </p:spPr>
        <p:txBody>
          <a:bodyPr>
            <a:spAutoFit/>
          </a:bodyPr>
          <a:lstStyle>
            <a:lvl1pPr eaLnBrk="0" hangingPunct="0">
              <a:spcBef>
                <a:spcPct val="20000"/>
              </a:spcBef>
              <a:buChar char="•"/>
              <a:defRPr sz="3200">
                <a:solidFill>
                  <a:schemeClr val="tx1"/>
                </a:solidFill>
                <a:latin typeface="Arial" pitchFamily="34" charset="0"/>
                <a:ea typeface="MS PGothic" pitchFamily="34" charset="-128"/>
                <a:cs typeface="Geneva" charset="0"/>
              </a:defRPr>
            </a:lvl1pPr>
            <a:lvl2pPr marL="742950" indent="-285750" eaLnBrk="0" hangingPunct="0">
              <a:spcBef>
                <a:spcPct val="20000"/>
              </a:spcBef>
              <a:buChar char="–"/>
              <a:defRPr sz="2800">
                <a:solidFill>
                  <a:schemeClr val="tx1"/>
                </a:solidFill>
                <a:latin typeface="Arial" pitchFamily="34" charset="0"/>
                <a:ea typeface="Geneva" charset="0"/>
                <a:cs typeface="Geneva" charset="0"/>
              </a:defRPr>
            </a:lvl2pPr>
            <a:lvl3pPr marL="1143000" indent="-228600" eaLnBrk="0" hangingPunct="0">
              <a:spcBef>
                <a:spcPct val="20000"/>
              </a:spcBef>
              <a:buChar char="•"/>
              <a:defRPr sz="2400">
                <a:solidFill>
                  <a:schemeClr val="tx1"/>
                </a:solidFill>
                <a:latin typeface="Arial" pitchFamily="34" charset="0"/>
                <a:ea typeface="Geneva" charset="0"/>
                <a:cs typeface="Geneva" charset="0"/>
              </a:defRPr>
            </a:lvl3pPr>
            <a:lvl4pPr marL="1600200" indent="-228600" eaLnBrk="0" hangingPunct="0">
              <a:spcBef>
                <a:spcPct val="20000"/>
              </a:spcBef>
              <a:buChar char="–"/>
              <a:defRPr sz="2000">
                <a:solidFill>
                  <a:schemeClr val="tx1"/>
                </a:solidFill>
                <a:latin typeface="Arial" pitchFamily="34" charset="0"/>
                <a:ea typeface="Geneva" charset="0"/>
                <a:cs typeface="Geneva" charset="0"/>
              </a:defRPr>
            </a:lvl4pPr>
            <a:lvl5pPr marL="2057400" indent="-228600" eaLnBrk="0" hangingPunct="0">
              <a:spcBef>
                <a:spcPct val="20000"/>
              </a:spcBef>
              <a:buChar char="»"/>
              <a:defRPr sz="2000">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9pPr>
          </a:lstStyle>
          <a:p>
            <a:pPr algn="ctr" eaLnBrk="1" hangingPunct="1">
              <a:lnSpc>
                <a:spcPct val="80000"/>
              </a:lnSpc>
              <a:spcBef>
                <a:spcPct val="0"/>
              </a:spcBef>
              <a:buFontTx/>
              <a:buNone/>
              <a:defRPr/>
            </a:pPr>
            <a:r>
              <a:rPr lang="en-US" altLang="en-US" sz="2400" b="1" dirty="0">
                <a:solidFill>
                  <a:schemeClr val="bg1"/>
                </a:solidFill>
                <a:latin typeface="+mn-lt"/>
              </a:rPr>
              <a:t>Additional Evaluation and Diagnosis </a:t>
            </a:r>
          </a:p>
        </p:txBody>
      </p:sp>
      <p:pic>
        <p:nvPicPr>
          <p:cNvPr id="14339" name="Picture 3" descr="Q:\Clinical Policy &amp; Documents\Guidelines\2016 Syncope\Current Draft\Tables and Figures\Figure 3. Laboratory Testing\Figure 3. Laboratory testing 12.05.16.e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399" y="519113"/>
            <a:ext cx="10315997" cy="6189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TextBox 3"/>
          <p:cNvSpPr txBox="1">
            <a:spLocks noChangeArrowheads="1"/>
          </p:cNvSpPr>
          <p:nvPr/>
        </p:nvSpPr>
        <p:spPr bwMode="auto">
          <a:xfrm>
            <a:off x="76200" y="5430774"/>
            <a:ext cx="5791200" cy="1277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charset="0"/>
              </a:defRPr>
            </a:lvl1pPr>
            <a:lvl2pPr marL="742950" indent="-285750">
              <a:spcBef>
                <a:spcPct val="20000"/>
              </a:spcBef>
              <a:buChar char="–"/>
              <a:defRPr sz="2800">
                <a:solidFill>
                  <a:schemeClr val="tx1"/>
                </a:solidFill>
                <a:latin typeface="Arial" panose="020B0604020202020204" pitchFamily="34" charset="0"/>
                <a:ea typeface="Geneva" charset="0"/>
                <a:cs typeface="Geneva" charset="0"/>
              </a:defRPr>
            </a:lvl2pPr>
            <a:lvl3pPr marL="1143000" indent="-228600">
              <a:spcBef>
                <a:spcPct val="20000"/>
              </a:spcBef>
              <a:buChar char="•"/>
              <a:defRPr sz="2400">
                <a:solidFill>
                  <a:schemeClr val="tx1"/>
                </a:solidFill>
                <a:latin typeface="Arial" panose="020B0604020202020204" pitchFamily="34" charset="0"/>
                <a:ea typeface="Geneva" charset="0"/>
                <a:cs typeface="Geneva" charset="0"/>
              </a:defRPr>
            </a:lvl3pPr>
            <a:lvl4pPr marL="1600200" indent="-228600">
              <a:spcBef>
                <a:spcPct val="20000"/>
              </a:spcBef>
              <a:buChar char="–"/>
              <a:defRPr sz="2000">
                <a:solidFill>
                  <a:schemeClr val="tx1"/>
                </a:solidFill>
                <a:latin typeface="Arial" panose="020B0604020202020204" pitchFamily="34" charset="0"/>
                <a:ea typeface="Geneva" charset="0"/>
                <a:cs typeface="Geneva" charset="0"/>
              </a:defRPr>
            </a:lvl4pPr>
            <a:lvl5pPr marL="2057400" indent="-228600">
              <a:spcBef>
                <a:spcPct val="20000"/>
              </a:spcBef>
              <a:buChar char="»"/>
              <a:defRPr sz="2000">
                <a:solidFill>
                  <a:schemeClr val="tx1"/>
                </a:solidFill>
                <a:latin typeface="Arial" panose="020B0604020202020204" pitchFamily="34"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charset="0"/>
                <a:cs typeface="Geneva" charset="0"/>
              </a:defRPr>
            </a:lvl9pPr>
          </a:lstStyle>
          <a:p>
            <a:pPr>
              <a:spcBef>
                <a:spcPct val="0"/>
              </a:spcBef>
              <a:buFontTx/>
              <a:buNone/>
            </a:pPr>
            <a:r>
              <a:rPr lang="en-US" altLang="en-US" sz="1100" dirty="0"/>
              <a:t>Colors correspond to Class of Recommendation.</a:t>
            </a:r>
          </a:p>
          <a:p>
            <a:pPr>
              <a:spcBef>
                <a:spcPct val="0"/>
              </a:spcBef>
              <a:buFontTx/>
              <a:buNone/>
            </a:pPr>
            <a:r>
              <a:rPr lang="en-US" altLang="en-US" sz="1100" dirty="0"/>
              <a:t>*Applies to patients after a normal initial evaluation without significant injury or cardiovascular morbidities; patients followed up by primary care physician as needed.</a:t>
            </a:r>
          </a:p>
          <a:p>
            <a:pPr>
              <a:spcBef>
                <a:spcPct val="0"/>
              </a:spcBef>
              <a:buFontTx/>
              <a:buNone/>
            </a:pPr>
            <a:r>
              <a:rPr lang="en-US" altLang="en-US" sz="1100" dirty="0"/>
              <a:t>†In selected patients (see Section 1.4).</a:t>
            </a:r>
          </a:p>
          <a:p>
            <a:pPr>
              <a:spcBef>
                <a:spcPct val="0"/>
              </a:spcBef>
              <a:buFontTx/>
              <a:buNone/>
            </a:pPr>
            <a:r>
              <a:rPr lang="en-US" altLang="en-US" sz="1100" dirty="0"/>
              <a:t>CT indicates computed tomography; CV, cardiovascular; ECG, electrocardiogram; EPS, electrophysiological study; MRI, magnetic resonance imaging; OH, orthostatic hypotension; and TTE, transthoracic echocardiography.</a:t>
            </a:r>
          </a:p>
        </p:txBody>
      </p:sp>
    </p:spTree>
    <p:extLst>
      <p:ext uri="{BB962C8B-B14F-4D97-AF65-F5344CB8AC3E}">
        <p14:creationId xmlns:p14="http://schemas.microsoft.com/office/powerpoint/2010/main" val="28238736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xmlns="" id="{1143FDCC-41F0-467D-9606-CC590B76F502}"/>
              </a:ext>
            </a:extLst>
          </p:cNvPr>
          <p:cNvGraphicFramePr>
            <a:graphicFrameLocks noGrp="1"/>
          </p:cNvGraphicFramePr>
          <p:nvPr>
            <p:extLst>
              <p:ext uri="{D42A27DB-BD31-4B8C-83A1-F6EECF244321}">
                <p14:modId xmlns:p14="http://schemas.microsoft.com/office/powerpoint/2010/main" val="2422336010"/>
              </p:ext>
            </p:extLst>
          </p:nvPr>
        </p:nvGraphicFramePr>
        <p:xfrm>
          <a:off x="2029199" y="1377950"/>
          <a:ext cx="8531224" cy="4775499"/>
        </p:xfrm>
        <a:graphic>
          <a:graphicData uri="http://schemas.openxmlformats.org/drawingml/2006/table">
            <a:tbl>
              <a:tblPr firstRow="1" firstCol="1" bandRow="1"/>
              <a:tblGrid>
                <a:gridCol w="1105965">
                  <a:extLst>
                    <a:ext uri="{9D8B030D-6E8A-4147-A177-3AD203B41FA5}">
                      <a16:colId xmlns:a16="http://schemas.microsoft.com/office/drawing/2014/main" xmlns="" val="20000"/>
                    </a:ext>
                  </a:extLst>
                </a:gridCol>
                <a:gridCol w="1024174">
                  <a:extLst>
                    <a:ext uri="{9D8B030D-6E8A-4147-A177-3AD203B41FA5}">
                      <a16:colId xmlns:a16="http://schemas.microsoft.com/office/drawing/2014/main" xmlns="" val="20001"/>
                    </a:ext>
                  </a:extLst>
                </a:gridCol>
                <a:gridCol w="6401085">
                  <a:extLst>
                    <a:ext uri="{9D8B030D-6E8A-4147-A177-3AD203B41FA5}">
                      <a16:colId xmlns:a16="http://schemas.microsoft.com/office/drawing/2014/main" xmlns="" val="20002"/>
                    </a:ext>
                  </a:extLst>
                </a:gridCol>
              </a:tblGrid>
              <a:tr h="53686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a:effectLst/>
                          <a:latin typeface="+mn-lt"/>
                          <a:ea typeface="Calibri"/>
                        </a:rPr>
                        <a:t>COR</a:t>
                      </a:r>
                      <a:endParaRPr lang="en-US" sz="2000" dirty="0">
                        <a:effectLst/>
                        <a:latin typeface="+mn-lt"/>
                        <a:ea typeface="Times New Roman"/>
                      </a:endParaRPr>
                    </a:p>
                  </a:txBody>
                  <a:tcPr marL="68578" marR="6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a:effectLst/>
                          <a:latin typeface="+mn-lt"/>
                          <a:ea typeface="Calibri"/>
                        </a:rPr>
                        <a:t>LOE</a:t>
                      </a:r>
                      <a:endParaRPr lang="en-US" sz="2000" dirty="0">
                        <a:effectLst/>
                        <a:latin typeface="+mn-lt"/>
                        <a:ea typeface="Times New Roman"/>
                      </a:endParaRPr>
                    </a:p>
                  </a:txBody>
                  <a:tcPr marL="68578" marR="6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dirty="0">
                          <a:effectLst/>
                          <a:latin typeface="+mn-lt"/>
                          <a:ea typeface="Calibri"/>
                        </a:rPr>
                        <a:t>Recommendations</a:t>
                      </a:r>
                      <a:endParaRPr lang="en-US" sz="2000" dirty="0">
                        <a:effectLst/>
                        <a:latin typeface="+mn-lt"/>
                        <a:ea typeface="Times New Roman"/>
                      </a:endParaRPr>
                    </a:p>
                  </a:txBody>
                  <a:tcPr marL="68578" marR="6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154854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err="1">
                          <a:solidFill>
                            <a:schemeClr val="bg1"/>
                          </a:solidFill>
                          <a:effectLst/>
                          <a:latin typeface="+mn-lt"/>
                          <a:ea typeface="Times New Roman"/>
                        </a:rPr>
                        <a:t>IIa</a:t>
                      </a:r>
                      <a:endParaRPr lang="en-US" sz="2000" dirty="0">
                        <a:solidFill>
                          <a:schemeClr val="bg1"/>
                        </a:solidFill>
                        <a:effectLst/>
                        <a:latin typeface="+mn-lt"/>
                        <a:ea typeface="Times New Roman"/>
                      </a:endParaRPr>
                    </a:p>
                  </a:txBody>
                  <a:tcPr marL="68578" marR="6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b="0" kern="1200" dirty="0">
                          <a:solidFill>
                            <a:schemeClr val="bg1"/>
                          </a:solidFill>
                          <a:effectLst/>
                          <a:latin typeface="+mn-lt"/>
                          <a:ea typeface="+mn-ea"/>
                          <a:cs typeface="+mn-cs"/>
                        </a:rPr>
                        <a:t>B-NR</a:t>
                      </a:r>
                      <a:r>
                        <a:rPr lang="en-US" sz="1800" b="1" kern="1200" dirty="0">
                          <a:solidFill>
                            <a:schemeClr val="tx1"/>
                          </a:solidFill>
                          <a:effectLst/>
                          <a:latin typeface="+mn-lt"/>
                          <a:ea typeface="+mn-ea"/>
                          <a:cs typeface="+mn-cs"/>
                        </a:rPr>
                        <a:t> </a:t>
                      </a:r>
                      <a:endParaRPr lang="en-US" sz="2000" dirty="0">
                        <a:effectLst/>
                        <a:latin typeface="+mn-lt"/>
                        <a:ea typeface="Times New Roman"/>
                      </a:endParaRPr>
                    </a:p>
                  </a:txBody>
                  <a:tcPr marL="68578" marR="6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49DD4"/>
                    </a:solidFill>
                  </a:tcPr>
                </a:tc>
                <a:tc>
                  <a:txBody>
                    <a:bodyPr/>
                    <a:lstStyle/>
                    <a:p>
                      <a:pPr marL="0" marR="0">
                        <a:lnSpc>
                          <a:spcPct val="100000"/>
                        </a:lnSpc>
                        <a:spcBef>
                          <a:spcPts val="0"/>
                        </a:spcBef>
                        <a:spcAft>
                          <a:spcPts val="0"/>
                        </a:spcAft>
                      </a:pPr>
                      <a:r>
                        <a:rPr lang="en-US" sz="1800" b="0" kern="1200" dirty="0">
                          <a:solidFill>
                            <a:schemeClr val="tx1"/>
                          </a:solidFill>
                          <a:effectLst/>
                          <a:latin typeface="+mn-lt"/>
                          <a:ea typeface="+mn-ea"/>
                          <a:cs typeface="+mn-cs"/>
                        </a:rPr>
                        <a:t>Targeted blood tests are reasonable in the evaluation of selected patients with syncope identified on the basis of clinical assessment from history, physical examination, and ECG.</a:t>
                      </a:r>
                      <a:endParaRPr lang="en-US" sz="1800" b="0" dirty="0">
                        <a:effectLst/>
                        <a:latin typeface="+mn-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156406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dirty="0" err="1">
                          <a:solidFill>
                            <a:schemeClr val="bg1"/>
                          </a:solidFill>
                          <a:effectLst/>
                          <a:latin typeface="+mn-lt"/>
                          <a:ea typeface="Times New Roman"/>
                        </a:rPr>
                        <a:t>IIb</a:t>
                      </a:r>
                      <a:endParaRPr lang="en-US" sz="2000" b="0" dirty="0">
                        <a:solidFill>
                          <a:schemeClr val="bg1"/>
                        </a:solidFill>
                        <a:effectLst/>
                        <a:latin typeface="+mn-lt"/>
                        <a:ea typeface="Times New Roman"/>
                      </a:endParaRPr>
                    </a:p>
                  </a:txBody>
                  <a:tcPr marL="68578" marR="6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A74B"/>
                    </a:solidFill>
                  </a:tcPr>
                </a:tc>
                <a:tc>
                  <a:txBody>
                    <a:bodyPr/>
                    <a:lstStyle/>
                    <a:p>
                      <a:pPr marL="0" marR="0" algn="ctr">
                        <a:spcBef>
                          <a:spcPts val="0"/>
                        </a:spcBef>
                        <a:spcAft>
                          <a:spcPts val="0"/>
                        </a:spcAft>
                      </a:pPr>
                      <a:r>
                        <a:rPr lang="en-US" sz="2000" dirty="0">
                          <a:solidFill>
                            <a:schemeClr val="bg1"/>
                          </a:solidFill>
                          <a:effectLst/>
                          <a:latin typeface="+mn-lt"/>
                          <a:ea typeface="Times New Roman"/>
                        </a:rPr>
                        <a:t>C-LD</a:t>
                      </a:r>
                    </a:p>
                  </a:txBody>
                  <a:tcPr marL="68578" marR="6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1C1E7"/>
                    </a:solidFill>
                  </a:tcPr>
                </a:tc>
                <a:tc>
                  <a:txBody>
                    <a:bodyPr/>
                    <a:lstStyle/>
                    <a:p>
                      <a:pPr marL="0" marR="0">
                        <a:lnSpc>
                          <a:spcPct val="100000"/>
                        </a:lnSpc>
                        <a:spcBef>
                          <a:spcPts val="0"/>
                        </a:spcBef>
                        <a:spcAft>
                          <a:spcPts val="0"/>
                        </a:spcAft>
                      </a:pPr>
                      <a:r>
                        <a:rPr lang="en-US" sz="1800" b="0" kern="1200" dirty="0">
                          <a:solidFill>
                            <a:schemeClr val="tx1"/>
                          </a:solidFill>
                          <a:effectLst/>
                          <a:latin typeface="+mn-lt"/>
                          <a:ea typeface="+mn-ea"/>
                          <a:cs typeface="+mn-cs"/>
                        </a:rPr>
                        <a:t>Usefulness of brain natriuretic peptide and high-sensitivity troponin measurement is uncertain in patients for whom a cardiac cause of syncope is suspected.</a:t>
                      </a:r>
                      <a:endParaRPr lang="en-US" sz="1800" b="0" dirty="0">
                        <a:effectLst/>
                        <a:latin typeface="+mn-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112602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bg1"/>
                          </a:solidFill>
                          <a:effectLst/>
                          <a:latin typeface="+mn-lt"/>
                          <a:ea typeface="Times New Roman"/>
                        </a:rPr>
                        <a:t>III: No Benefit</a:t>
                      </a:r>
                    </a:p>
                  </a:txBody>
                  <a:tcPr marL="68578" marR="6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5D4D"/>
                    </a:solidFill>
                  </a:tcPr>
                </a:tc>
                <a:tc>
                  <a:txBody>
                    <a:bodyPr/>
                    <a:lstStyle/>
                    <a:p>
                      <a:pPr marL="0" marR="0" algn="ctr">
                        <a:spcBef>
                          <a:spcPts val="0"/>
                        </a:spcBef>
                        <a:spcAft>
                          <a:spcPts val="0"/>
                        </a:spcAft>
                      </a:pPr>
                      <a:r>
                        <a:rPr lang="en-US" sz="2000" dirty="0">
                          <a:solidFill>
                            <a:schemeClr val="bg1"/>
                          </a:solidFill>
                          <a:effectLst/>
                          <a:latin typeface="+mn-lt"/>
                          <a:ea typeface="Times New Roman"/>
                        </a:rPr>
                        <a:t>B-R</a:t>
                      </a:r>
                    </a:p>
                  </a:txBody>
                  <a:tcPr marL="68578" marR="6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49DD4"/>
                    </a:solidFill>
                  </a:tcPr>
                </a:tc>
                <a:tc>
                  <a:txBody>
                    <a:bodyPr/>
                    <a:lstStyle/>
                    <a:p>
                      <a:pPr marL="0" marR="0">
                        <a:spcBef>
                          <a:spcPts val="0"/>
                        </a:spcBef>
                        <a:spcAft>
                          <a:spcPts val="0"/>
                        </a:spcAft>
                      </a:pPr>
                      <a:r>
                        <a:rPr lang="en-US" sz="1800" b="0" kern="1200" dirty="0">
                          <a:solidFill>
                            <a:schemeClr val="tx1"/>
                          </a:solidFill>
                          <a:effectLst/>
                          <a:latin typeface="+mn-lt"/>
                          <a:ea typeface="+mn-ea"/>
                          <a:cs typeface="+mn-cs"/>
                        </a:rPr>
                        <a:t>Routine and comprehensive laboratory testing is not useful in the evaluation of patients with syncope.</a:t>
                      </a:r>
                      <a:endParaRPr lang="en-US" sz="2000" b="0" dirty="0">
                        <a:effectLst/>
                        <a:latin typeface="+mn-lt"/>
                        <a:ea typeface="Times New Roman"/>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bl>
          </a:graphicData>
        </a:graphic>
      </p:graphicFrame>
      <p:sp>
        <p:nvSpPr>
          <p:cNvPr id="4" name="Rectangle 3">
            <a:extLst>
              <a:ext uri="{FF2B5EF4-FFF2-40B4-BE49-F238E27FC236}">
                <a16:creationId xmlns:a16="http://schemas.microsoft.com/office/drawing/2014/main" xmlns="" id="{F1C9946E-F377-4322-9443-9FD24D4DDB7C}"/>
              </a:ext>
            </a:extLst>
          </p:cNvPr>
          <p:cNvSpPr>
            <a:spLocks noChangeArrowheads="1"/>
          </p:cNvSpPr>
          <p:nvPr/>
        </p:nvSpPr>
        <p:spPr bwMode="auto">
          <a:xfrm>
            <a:off x="1524000" y="317201"/>
            <a:ext cx="9144000" cy="486287"/>
          </a:xfrm>
          <a:prstGeom prst="rect">
            <a:avLst/>
          </a:prstGeom>
          <a:solidFill>
            <a:schemeClr val="accent2"/>
          </a:solidFill>
          <a:ln>
            <a:noFill/>
          </a:ln>
        </p:spPr>
        <p:txBody>
          <a:bodyPr>
            <a:spAutoFit/>
          </a:bodyPr>
          <a:lstStyle>
            <a:lvl1pPr eaLnBrk="0" hangingPunct="0">
              <a:spcBef>
                <a:spcPct val="20000"/>
              </a:spcBef>
              <a:buChar char="•"/>
              <a:defRPr sz="3200">
                <a:solidFill>
                  <a:schemeClr val="tx1"/>
                </a:solidFill>
                <a:latin typeface="Arial" pitchFamily="34" charset="0"/>
                <a:ea typeface="MS PGothic" pitchFamily="34" charset="-128"/>
                <a:cs typeface="Geneva" charset="0"/>
              </a:defRPr>
            </a:lvl1pPr>
            <a:lvl2pPr marL="742950" indent="-285750" eaLnBrk="0" hangingPunct="0">
              <a:spcBef>
                <a:spcPct val="20000"/>
              </a:spcBef>
              <a:buChar char="–"/>
              <a:defRPr sz="2800">
                <a:solidFill>
                  <a:schemeClr val="tx1"/>
                </a:solidFill>
                <a:latin typeface="Arial" pitchFamily="34" charset="0"/>
                <a:ea typeface="Geneva" charset="0"/>
                <a:cs typeface="Geneva" charset="0"/>
              </a:defRPr>
            </a:lvl2pPr>
            <a:lvl3pPr marL="1143000" indent="-228600" eaLnBrk="0" hangingPunct="0">
              <a:spcBef>
                <a:spcPct val="20000"/>
              </a:spcBef>
              <a:buChar char="•"/>
              <a:defRPr sz="2400">
                <a:solidFill>
                  <a:schemeClr val="tx1"/>
                </a:solidFill>
                <a:latin typeface="Arial" pitchFamily="34" charset="0"/>
                <a:ea typeface="Geneva" charset="0"/>
                <a:cs typeface="Geneva" charset="0"/>
              </a:defRPr>
            </a:lvl3pPr>
            <a:lvl4pPr marL="1600200" indent="-228600" eaLnBrk="0" hangingPunct="0">
              <a:spcBef>
                <a:spcPct val="20000"/>
              </a:spcBef>
              <a:buChar char="–"/>
              <a:defRPr sz="2000">
                <a:solidFill>
                  <a:schemeClr val="tx1"/>
                </a:solidFill>
                <a:latin typeface="Arial" pitchFamily="34" charset="0"/>
                <a:ea typeface="Geneva" charset="0"/>
                <a:cs typeface="Geneva" charset="0"/>
              </a:defRPr>
            </a:lvl4pPr>
            <a:lvl5pPr marL="2057400" indent="-228600" eaLnBrk="0" hangingPunct="0">
              <a:spcBef>
                <a:spcPct val="20000"/>
              </a:spcBef>
              <a:buChar char="»"/>
              <a:defRPr sz="2000">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9pPr>
          </a:lstStyle>
          <a:p>
            <a:pPr algn="ctr" eaLnBrk="1" hangingPunct="1">
              <a:lnSpc>
                <a:spcPct val="80000"/>
              </a:lnSpc>
              <a:spcBef>
                <a:spcPct val="0"/>
              </a:spcBef>
              <a:buFontTx/>
              <a:buNone/>
              <a:defRPr/>
            </a:pPr>
            <a:r>
              <a:rPr lang="en-US" altLang="en-US" b="1" dirty="0">
                <a:solidFill>
                  <a:schemeClr val="bg1"/>
                </a:solidFill>
                <a:latin typeface="+mn-lt"/>
              </a:rPr>
              <a:t>Blood Testing</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xmlns="" id="{90268401-9482-48F7-BB41-89EEA666489D}"/>
              </a:ext>
            </a:extLst>
          </p:cNvPr>
          <p:cNvSpPr>
            <a:spLocks noChangeArrowheads="1"/>
          </p:cNvSpPr>
          <p:nvPr/>
        </p:nvSpPr>
        <p:spPr bwMode="auto">
          <a:xfrm>
            <a:off x="2372957" y="1128965"/>
            <a:ext cx="7239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ea typeface="MS PGothic" pitchFamily="34" charset="-128"/>
                <a:cs typeface="Geneva" charset="0"/>
              </a:defRPr>
            </a:lvl1pPr>
            <a:lvl2pPr marL="742950" indent="-285750" eaLnBrk="0" hangingPunct="0">
              <a:spcBef>
                <a:spcPct val="20000"/>
              </a:spcBef>
              <a:buChar char="–"/>
              <a:defRPr sz="2800">
                <a:solidFill>
                  <a:schemeClr val="tx1"/>
                </a:solidFill>
                <a:latin typeface="Arial" pitchFamily="34" charset="0"/>
                <a:ea typeface="Geneva" charset="0"/>
                <a:cs typeface="Geneva" charset="0"/>
              </a:defRPr>
            </a:lvl2pPr>
            <a:lvl3pPr marL="1143000" indent="-228600" eaLnBrk="0" hangingPunct="0">
              <a:spcBef>
                <a:spcPct val="20000"/>
              </a:spcBef>
              <a:buChar char="•"/>
              <a:defRPr sz="2400">
                <a:solidFill>
                  <a:schemeClr val="tx1"/>
                </a:solidFill>
                <a:latin typeface="Arial" pitchFamily="34" charset="0"/>
                <a:ea typeface="Geneva" charset="0"/>
                <a:cs typeface="Geneva" charset="0"/>
              </a:defRPr>
            </a:lvl3pPr>
            <a:lvl4pPr marL="1600200" indent="-228600" eaLnBrk="0" hangingPunct="0">
              <a:spcBef>
                <a:spcPct val="20000"/>
              </a:spcBef>
              <a:buChar char="–"/>
              <a:defRPr sz="2000">
                <a:solidFill>
                  <a:schemeClr val="tx1"/>
                </a:solidFill>
                <a:latin typeface="Arial" pitchFamily="34" charset="0"/>
                <a:ea typeface="Geneva" charset="0"/>
                <a:cs typeface="Geneva" charset="0"/>
              </a:defRPr>
            </a:lvl4pPr>
            <a:lvl5pPr marL="2057400" indent="-228600" eaLnBrk="0" hangingPunct="0">
              <a:spcBef>
                <a:spcPct val="20000"/>
              </a:spcBef>
              <a:buChar char="»"/>
              <a:defRPr sz="2000">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9pPr>
          </a:lstStyle>
          <a:p>
            <a:pPr algn="ctr" eaLnBrk="1" hangingPunct="1">
              <a:spcBef>
                <a:spcPct val="0"/>
              </a:spcBef>
              <a:buFontTx/>
              <a:buNone/>
              <a:defRPr/>
            </a:pPr>
            <a:r>
              <a:rPr lang="en-US" b="1" dirty="0">
                <a:solidFill>
                  <a:schemeClr val="accent6"/>
                </a:solidFill>
              </a:rPr>
              <a:t>Cardiac Imaging</a:t>
            </a:r>
            <a:endParaRPr lang="en-US" altLang="en-US" sz="2400" b="1" dirty="0">
              <a:solidFill>
                <a:schemeClr val="accent6"/>
              </a:solidFill>
              <a:latin typeface="+mn-lt"/>
              <a:ea typeface="Arial Unicode MS" pitchFamily="34" charset="-128"/>
              <a:cs typeface="Arial Unicode MS" pitchFamily="34" charset="-128"/>
            </a:endParaRPr>
          </a:p>
        </p:txBody>
      </p:sp>
      <p:graphicFrame>
        <p:nvGraphicFramePr>
          <p:cNvPr id="4" name="Table 3">
            <a:extLst>
              <a:ext uri="{FF2B5EF4-FFF2-40B4-BE49-F238E27FC236}">
                <a16:creationId xmlns:a16="http://schemas.microsoft.com/office/drawing/2014/main" xmlns="" id="{869660C0-0F1E-4A9E-AD1A-A96EA5470EE0}"/>
              </a:ext>
            </a:extLst>
          </p:cNvPr>
          <p:cNvGraphicFramePr>
            <a:graphicFrameLocks noGrp="1"/>
          </p:cNvGraphicFramePr>
          <p:nvPr>
            <p:extLst>
              <p:ext uri="{D42A27DB-BD31-4B8C-83A1-F6EECF244321}">
                <p14:modId xmlns:p14="http://schemas.microsoft.com/office/powerpoint/2010/main" val="2671130996"/>
              </p:ext>
            </p:extLst>
          </p:nvPr>
        </p:nvGraphicFramePr>
        <p:xfrm>
          <a:off x="1523999" y="1881693"/>
          <a:ext cx="9144001" cy="4267199"/>
        </p:xfrm>
        <a:graphic>
          <a:graphicData uri="http://schemas.openxmlformats.org/drawingml/2006/table">
            <a:tbl>
              <a:tblPr firstRow="1" firstCol="1" bandRow="1"/>
              <a:tblGrid>
                <a:gridCol w="1098125">
                  <a:extLst>
                    <a:ext uri="{9D8B030D-6E8A-4147-A177-3AD203B41FA5}">
                      <a16:colId xmlns:a16="http://schemas.microsoft.com/office/drawing/2014/main" xmlns="" val="20000"/>
                    </a:ext>
                  </a:extLst>
                </a:gridCol>
                <a:gridCol w="1098125">
                  <a:extLst>
                    <a:ext uri="{9D8B030D-6E8A-4147-A177-3AD203B41FA5}">
                      <a16:colId xmlns:a16="http://schemas.microsoft.com/office/drawing/2014/main" xmlns="" val="20001"/>
                    </a:ext>
                  </a:extLst>
                </a:gridCol>
                <a:gridCol w="6947751">
                  <a:extLst>
                    <a:ext uri="{9D8B030D-6E8A-4147-A177-3AD203B41FA5}">
                      <a16:colId xmlns:a16="http://schemas.microsoft.com/office/drawing/2014/main" xmlns="" val="20002"/>
                    </a:ext>
                  </a:extLst>
                </a:gridCol>
              </a:tblGrid>
              <a:tr h="75538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a:effectLst/>
                          <a:latin typeface="+mn-lt"/>
                          <a:ea typeface="Calibri"/>
                        </a:rPr>
                        <a:t>COR</a:t>
                      </a:r>
                      <a:endParaRPr lang="en-US" sz="2000" dirty="0">
                        <a:effectLst/>
                        <a:latin typeface="+mn-lt"/>
                        <a:ea typeface="Times New Roman"/>
                      </a:endParaRPr>
                    </a:p>
                  </a:txBody>
                  <a:tcPr marL="68578" marR="6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a:effectLst/>
                          <a:latin typeface="+mn-lt"/>
                          <a:ea typeface="Calibri"/>
                        </a:rPr>
                        <a:t>LOE</a:t>
                      </a:r>
                      <a:endParaRPr lang="en-US" sz="2000" dirty="0">
                        <a:effectLst/>
                        <a:latin typeface="+mn-lt"/>
                        <a:ea typeface="Times New Roman"/>
                      </a:endParaRPr>
                    </a:p>
                  </a:txBody>
                  <a:tcPr marL="68578" marR="6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dirty="0">
                          <a:effectLst/>
                          <a:latin typeface="+mn-lt"/>
                          <a:ea typeface="Calibri"/>
                        </a:rPr>
                        <a:t>Recommendations</a:t>
                      </a:r>
                      <a:endParaRPr lang="en-US" sz="2000" dirty="0">
                        <a:effectLst/>
                        <a:latin typeface="+mn-lt"/>
                        <a:ea typeface="Times New Roman"/>
                      </a:endParaRPr>
                    </a:p>
                  </a:txBody>
                  <a:tcPr marL="68578" marR="6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113260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err="1">
                          <a:solidFill>
                            <a:schemeClr val="bg1"/>
                          </a:solidFill>
                          <a:effectLst/>
                          <a:latin typeface="+mn-lt"/>
                          <a:ea typeface="Times New Roman"/>
                        </a:rPr>
                        <a:t>IIa</a:t>
                      </a:r>
                      <a:endParaRPr lang="en-US" sz="2000" dirty="0">
                        <a:solidFill>
                          <a:schemeClr val="bg1"/>
                        </a:solidFill>
                        <a:effectLst/>
                        <a:latin typeface="+mn-lt"/>
                        <a:ea typeface="Times New Roman"/>
                      </a:endParaRPr>
                    </a:p>
                  </a:txBody>
                  <a:tcPr marL="68578" marR="6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b="0" kern="1200" dirty="0">
                          <a:solidFill>
                            <a:schemeClr val="bg1"/>
                          </a:solidFill>
                          <a:effectLst/>
                          <a:latin typeface="+mn-lt"/>
                          <a:ea typeface="+mn-ea"/>
                          <a:cs typeface="+mn-cs"/>
                        </a:rPr>
                        <a:t>B-NR</a:t>
                      </a:r>
                      <a:r>
                        <a:rPr lang="en-US" sz="1800" b="1" kern="1200" dirty="0">
                          <a:solidFill>
                            <a:schemeClr val="tx1"/>
                          </a:solidFill>
                          <a:effectLst/>
                          <a:latin typeface="+mn-lt"/>
                          <a:ea typeface="+mn-ea"/>
                          <a:cs typeface="+mn-cs"/>
                        </a:rPr>
                        <a:t> </a:t>
                      </a:r>
                      <a:endParaRPr lang="en-US" sz="2000" dirty="0">
                        <a:effectLst/>
                        <a:latin typeface="+mn-lt"/>
                        <a:ea typeface="Times New Roman"/>
                      </a:endParaRPr>
                    </a:p>
                  </a:txBody>
                  <a:tcPr marL="68578" marR="6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49DD4"/>
                    </a:solidFill>
                  </a:tcPr>
                </a:tc>
                <a:tc>
                  <a:txBody>
                    <a:bodyPr/>
                    <a:lstStyle/>
                    <a:p>
                      <a:pPr marL="0" marR="0">
                        <a:lnSpc>
                          <a:spcPct val="100000"/>
                        </a:lnSpc>
                        <a:spcBef>
                          <a:spcPts val="0"/>
                        </a:spcBef>
                        <a:spcAft>
                          <a:spcPts val="0"/>
                        </a:spcAft>
                      </a:pPr>
                      <a:r>
                        <a:rPr lang="en-US" sz="1800" b="0" kern="1200" dirty="0">
                          <a:solidFill>
                            <a:schemeClr val="tx1"/>
                          </a:solidFill>
                          <a:effectLst/>
                          <a:latin typeface="+mn-lt"/>
                          <a:ea typeface="+mn-ea"/>
                          <a:cs typeface="+mn-cs"/>
                        </a:rPr>
                        <a:t>Transthoracic echocardiography can be useful in selected patients presenting with syncope if structural heart disease is suspected.</a:t>
                      </a:r>
                      <a:endParaRPr lang="en-US" sz="1800" b="0" dirty="0">
                        <a:effectLst/>
                        <a:latin typeface="+mn-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101966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dirty="0" err="1">
                          <a:solidFill>
                            <a:schemeClr val="bg1"/>
                          </a:solidFill>
                          <a:effectLst/>
                          <a:latin typeface="+mn-lt"/>
                          <a:ea typeface="Times New Roman"/>
                        </a:rPr>
                        <a:t>IIb</a:t>
                      </a:r>
                      <a:endParaRPr lang="en-US" sz="2000" b="0" dirty="0">
                        <a:solidFill>
                          <a:schemeClr val="bg1"/>
                        </a:solidFill>
                        <a:effectLst/>
                        <a:latin typeface="+mn-lt"/>
                        <a:ea typeface="Times New Roman"/>
                      </a:endParaRPr>
                    </a:p>
                  </a:txBody>
                  <a:tcPr marL="68578" marR="6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A74B"/>
                    </a:solidFill>
                  </a:tcPr>
                </a:tc>
                <a:tc>
                  <a:txBody>
                    <a:bodyPr/>
                    <a:lstStyle/>
                    <a:p>
                      <a:pPr marL="0" marR="0" algn="ctr">
                        <a:spcBef>
                          <a:spcPts val="0"/>
                        </a:spcBef>
                        <a:spcAft>
                          <a:spcPts val="0"/>
                        </a:spcAft>
                      </a:pPr>
                      <a:r>
                        <a:rPr lang="en-US" sz="2000" dirty="0">
                          <a:solidFill>
                            <a:schemeClr val="bg1"/>
                          </a:solidFill>
                          <a:effectLst/>
                          <a:latin typeface="+mn-lt"/>
                          <a:ea typeface="Times New Roman"/>
                        </a:rPr>
                        <a:t>B-NR</a:t>
                      </a:r>
                    </a:p>
                  </a:txBody>
                  <a:tcPr marL="68578" marR="6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49DD4"/>
                    </a:solidFill>
                  </a:tcPr>
                </a:tc>
                <a:tc>
                  <a:txBody>
                    <a:bodyPr/>
                    <a:lstStyle/>
                    <a:p>
                      <a:pPr marL="0" marR="0">
                        <a:lnSpc>
                          <a:spcPct val="100000"/>
                        </a:lnSpc>
                        <a:spcBef>
                          <a:spcPts val="0"/>
                        </a:spcBef>
                        <a:spcAft>
                          <a:spcPts val="0"/>
                        </a:spcAft>
                      </a:pPr>
                      <a:r>
                        <a:rPr lang="en-US" sz="1800" b="0" kern="1200" dirty="0">
                          <a:solidFill>
                            <a:schemeClr val="tx1"/>
                          </a:solidFill>
                          <a:effectLst/>
                          <a:latin typeface="+mn-lt"/>
                          <a:ea typeface="+mn-ea"/>
                          <a:cs typeface="+mn-cs"/>
                        </a:rPr>
                        <a:t>CT or MRI may be useful in selected patients presenting with syncope of suspected cardiac etiology.</a:t>
                      </a:r>
                      <a:endParaRPr lang="en-US" sz="1800" b="0" dirty="0">
                        <a:effectLst/>
                        <a:latin typeface="+mn-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135955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bg1"/>
                          </a:solidFill>
                          <a:effectLst/>
                          <a:latin typeface="+mn-lt"/>
                          <a:ea typeface="Times New Roman"/>
                        </a:rPr>
                        <a:t>III: No Benefit</a:t>
                      </a:r>
                    </a:p>
                  </a:txBody>
                  <a:tcPr marL="68578" marR="6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5D4D"/>
                    </a:solidFill>
                  </a:tcPr>
                </a:tc>
                <a:tc>
                  <a:txBody>
                    <a:bodyPr/>
                    <a:lstStyle/>
                    <a:p>
                      <a:pPr marL="0" marR="0" algn="ctr">
                        <a:spcBef>
                          <a:spcPts val="0"/>
                        </a:spcBef>
                        <a:spcAft>
                          <a:spcPts val="0"/>
                        </a:spcAft>
                      </a:pPr>
                      <a:r>
                        <a:rPr lang="en-US" sz="2000" dirty="0">
                          <a:solidFill>
                            <a:schemeClr val="bg1"/>
                          </a:solidFill>
                          <a:effectLst/>
                          <a:latin typeface="+mn-lt"/>
                          <a:ea typeface="Times New Roman"/>
                        </a:rPr>
                        <a:t>B-R</a:t>
                      </a:r>
                    </a:p>
                  </a:txBody>
                  <a:tcPr marL="68578" marR="6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49DD4"/>
                    </a:solidFill>
                  </a:tcPr>
                </a:tc>
                <a:tc>
                  <a:txBody>
                    <a:bodyPr/>
                    <a:lstStyle/>
                    <a:p>
                      <a:pPr marL="0" marR="0">
                        <a:lnSpc>
                          <a:spcPct val="100000"/>
                        </a:lnSpc>
                        <a:spcBef>
                          <a:spcPts val="0"/>
                        </a:spcBef>
                        <a:spcAft>
                          <a:spcPts val="0"/>
                        </a:spcAft>
                      </a:pPr>
                      <a:r>
                        <a:rPr lang="en-US" sz="1800" b="0" dirty="0">
                          <a:effectLst/>
                          <a:latin typeface="+mn-lt"/>
                          <a:ea typeface="Times New Roman" panose="02020603050405020304" pitchFamily="18" charset="0"/>
                        </a:rPr>
                        <a:t>Routine cardiac imaging is not useful in the evaluation of patients with syncope unless cardiac etiology is suspected on the basis of an initial evaluation, including history, physical examination, or ECG.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bl>
          </a:graphicData>
        </a:graphic>
      </p:graphicFrame>
      <p:sp>
        <p:nvSpPr>
          <p:cNvPr id="5" name="Rectangle 4">
            <a:extLst>
              <a:ext uri="{FF2B5EF4-FFF2-40B4-BE49-F238E27FC236}">
                <a16:creationId xmlns:a16="http://schemas.microsoft.com/office/drawing/2014/main" xmlns="" id="{CD95AC79-F814-4753-B6CF-82C57E1048C0}"/>
              </a:ext>
            </a:extLst>
          </p:cNvPr>
          <p:cNvSpPr>
            <a:spLocks noChangeArrowheads="1"/>
          </p:cNvSpPr>
          <p:nvPr/>
        </p:nvSpPr>
        <p:spPr bwMode="auto">
          <a:xfrm>
            <a:off x="1212028" y="351914"/>
            <a:ext cx="9144000" cy="486287"/>
          </a:xfrm>
          <a:prstGeom prst="rect">
            <a:avLst/>
          </a:prstGeom>
          <a:solidFill>
            <a:schemeClr val="accent2"/>
          </a:solidFill>
          <a:ln>
            <a:noFill/>
          </a:ln>
        </p:spPr>
        <p:txBody>
          <a:bodyPr>
            <a:spAutoFit/>
          </a:bodyPr>
          <a:lstStyle>
            <a:lvl1pPr eaLnBrk="0" hangingPunct="0">
              <a:spcBef>
                <a:spcPct val="20000"/>
              </a:spcBef>
              <a:buChar char="•"/>
              <a:defRPr sz="3200">
                <a:solidFill>
                  <a:schemeClr val="tx1"/>
                </a:solidFill>
                <a:latin typeface="Arial" pitchFamily="34" charset="0"/>
                <a:ea typeface="MS PGothic" pitchFamily="34" charset="-128"/>
                <a:cs typeface="Geneva" charset="0"/>
              </a:defRPr>
            </a:lvl1pPr>
            <a:lvl2pPr marL="742950" indent="-285750" eaLnBrk="0" hangingPunct="0">
              <a:spcBef>
                <a:spcPct val="20000"/>
              </a:spcBef>
              <a:buChar char="–"/>
              <a:defRPr sz="2800">
                <a:solidFill>
                  <a:schemeClr val="tx1"/>
                </a:solidFill>
                <a:latin typeface="Arial" pitchFamily="34" charset="0"/>
                <a:ea typeface="Geneva" charset="0"/>
                <a:cs typeface="Geneva" charset="0"/>
              </a:defRPr>
            </a:lvl2pPr>
            <a:lvl3pPr marL="1143000" indent="-228600" eaLnBrk="0" hangingPunct="0">
              <a:spcBef>
                <a:spcPct val="20000"/>
              </a:spcBef>
              <a:buChar char="•"/>
              <a:defRPr sz="2400">
                <a:solidFill>
                  <a:schemeClr val="tx1"/>
                </a:solidFill>
                <a:latin typeface="Arial" pitchFamily="34" charset="0"/>
                <a:ea typeface="Geneva" charset="0"/>
                <a:cs typeface="Geneva" charset="0"/>
              </a:defRPr>
            </a:lvl3pPr>
            <a:lvl4pPr marL="1600200" indent="-228600" eaLnBrk="0" hangingPunct="0">
              <a:spcBef>
                <a:spcPct val="20000"/>
              </a:spcBef>
              <a:buChar char="–"/>
              <a:defRPr sz="2000">
                <a:solidFill>
                  <a:schemeClr val="tx1"/>
                </a:solidFill>
                <a:latin typeface="Arial" pitchFamily="34" charset="0"/>
                <a:ea typeface="Geneva" charset="0"/>
                <a:cs typeface="Geneva" charset="0"/>
              </a:defRPr>
            </a:lvl4pPr>
            <a:lvl5pPr marL="2057400" indent="-228600" eaLnBrk="0" hangingPunct="0">
              <a:spcBef>
                <a:spcPct val="20000"/>
              </a:spcBef>
              <a:buChar char="»"/>
              <a:defRPr sz="2000">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9pPr>
          </a:lstStyle>
          <a:p>
            <a:pPr algn="ctr" eaLnBrk="1" hangingPunct="1">
              <a:lnSpc>
                <a:spcPct val="80000"/>
              </a:lnSpc>
              <a:spcBef>
                <a:spcPct val="0"/>
              </a:spcBef>
              <a:buFontTx/>
              <a:buNone/>
              <a:defRPr/>
            </a:pPr>
            <a:r>
              <a:rPr lang="en-US" altLang="en-US" b="1" dirty="0">
                <a:solidFill>
                  <a:schemeClr val="bg1"/>
                </a:solidFill>
                <a:latin typeface="+mn-lt"/>
              </a:rPr>
              <a:t>Cardiovascular Testing</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13">
            <a:extLst>
              <a:ext uri="{FF2B5EF4-FFF2-40B4-BE49-F238E27FC236}">
                <a16:creationId xmlns:a16="http://schemas.microsoft.com/office/drawing/2014/main" xmlns="" id="{56AC182B-2AAD-413C-8B17-BCD3F2602A74}"/>
              </a:ext>
            </a:extLst>
          </p:cNvPr>
          <p:cNvSpPr>
            <a:spLocks noGrp="1" noChangeArrowheads="1"/>
          </p:cNvSpPr>
          <p:nvPr>
            <p:ph type="title"/>
          </p:nvPr>
        </p:nvSpPr>
        <p:spPr>
          <a:xfrm>
            <a:off x="965200" y="706582"/>
            <a:ext cx="8229600" cy="838200"/>
          </a:xfrm>
        </p:spPr>
        <p:txBody>
          <a:bodyPr/>
          <a:lstStyle/>
          <a:p>
            <a:pPr eaLnBrk="1" hangingPunct="1">
              <a:defRPr/>
            </a:pPr>
            <a:r>
              <a:rPr lang="en-US" altLang="en-US" sz="3600" b="1" dirty="0">
                <a:solidFill>
                  <a:srgbClr val="FFFF00"/>
                </a:solidFill>
                <a:effectLst>
                  <a:outerShdw blurRad="38100" dist="38100" dir="2700000" algn="tl">
                    <a:srgbClr val="000000">
                      <a:alpha val="43137"/>
                    </a:srgbClr>
                  </a:outerShdw>
                </a:effectLst>
                <a:ea typeface="MS PGothic" pitchFamily="34" charset="-128"/>
              </a:rPr>
              <a:t>Stress Testing</a:t>
            </a:r>
            <a:endParaRPr lang="en-US" altLang="en-US" sz="3600" b="1" dirty="0">
              <a:solidFill>
                <a:srgbClr val="FFFF00"/>
              </a:solidFill>
              <a:effectLst>
                <a:outerShdw blurRad="38100" dist="38100" dir="2700000" algn="tl">
                  <a:srgbClr val="000000">
                    <a:alpha val="43137"/>
                  </a:srgbClr>
                </a:outerShdw>
              </a:effectLst>
              <a:latin typeface="+mn-lt"/>
              <a:ea typeface="MS PGothic" pitchFamily="34" charset="-128"/>
            </a:endParaRPr>
          </a:p>
        </p:txBody>
      </p:sp>
      <p:graphicFrame>
        <p:nvGraphicFramePr>
          <p:cNvPr id="5" name="Table 4">
            <a:extLst>
              <a:ext uri="{FF2B5EF4-FFF2-40B4-BE49-F238E27FC236}">
                <a16:creationId xmlns:a16="http://schemas.microsoft.com/office/drawing/2014/main" xmlns="" id="{F7C29220-0BD4-4DE3-A6A8-A0878CB7D152}"/>
              </a:ext>
            </a:extLst>
          </p:cNvPr>
          <p:cNvGraphicFramePr>
            <a:graphicFrameLocks noGrp="1"/>
          </p:cNvGraphicFramePr>
          <p:nvPr>
            <p:extLst>
              <p:ext uri="{D42A27DB-BD31-4B8C-83A1-F6EECF244321}">
                <p14:modId xmlns:p14="http://schemas.microsoft.com/office/powerpoint/2010/main" val="1520950469"/>
              </p:ext>
            </p:extLst>
          </p:nvPr>
        </p:nvGraphicFramePr>
        <p:xfrm>
          <a:off x="2242969" y="2243866"/>
          <a:ext cx="7543800" cy="1609335"/>
        </p:xfrm>
        <a:graphic>
          <a:graphicData uri="http://schemas.openxmlformats.org/drawingml/2006/table">
            <a:tbl>
              <a:tblPr firstRow="1" firstCol="1" bandRow="1"/>
              <a:tblGrid>
                <a:gridCol w="905952">
                  <a:extLst>
                    <a:ext uri="{9D8B030D-6E8A-4147-A177-3AD203B41FA5}">
                      <a16:colId xmlns:a16="http://schemas.microsoft.com/office/drawing/2014/main" xmlns="" val="20000"/>
                    </a:ext>
                  </a:extLst>
                </a:gridCol>
                <a:gridCol w="905952">
                  <a:extLst>
                    <a:ext uri="{9D8B030D-6E8A-4147-A177-3AD203B41FA5}">
                      <a16:colId xmlns:a16="http://schemas.microsoft.com/office/drawing/2014/main" xmlns="" val="20001"/>
                    </a:ext>
                  </a:extLst>
                </a:gridCol>
                <a:gridCol w="5731896">
                  <a:extLst>
                    <a:ext uri="{9D8B030D-6E8A-4147-A177-3AD203B41FA5}">
                      <a16:colId xmlns:a16="http://schemas.microsoft.com/office/drawing/2014/main" xmlns="" val="20002"/>
                    </a:ext>
                  </a:extLst>
                </a:gridCol>
              </a:tblGrid>
              <a:tr h="51205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a:effectLst/>
                          <a:latin typeface="+mn-lt"/>
                          <a:ea typeface="Calibri"/>
                        </a:rPr>
                        <a:t>COR</a:t>
                      </a:r>
                      <a:endParaRPr lang="en-US" sz="2000" dirty="0">
                        <a:effectLst/>
                        <a:latin typeface="+mn-lt"/>
                        <a:ea typeface="Times New Roman"/>
                      </a:endParaRPr>
                    </a:p>
                  </a:txBody>
                  <a:tcPr marL="68578" marR="6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a:effectLst/>
                          <a:latin typeface="+mn-lt"/>
                          <a:ea typeface="Calibri"/>
                        </a:rPr>
                        <a:t>LOE</a:t>
                      </a:r>
                      <a:endParaRPr lang="en-US" sz="2000" dirty="0">
                        <a:effectLst/>
                        <a:latin typeface="+mn-lt"/>
                        <a:ea typeface="Times New Roman"/>
                      </a:endParaRPr>
                    </a:p>
                  </a:txBody>
                  <a:tcPr marL="68578" marR="6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dirty="0">
                          <a:effectLst/>
                          <a:latin typeface="+mn-lt"/>
                          <a:ea typeface="Calibri"/>
                        </a:rPr>
                        <a:t>Recommendation</a:t>
                      </a:r>
                      <a:endParaRPr lang="en-US" sz="2000" dirty="0">
                        <a:effectLst/>
                        <a:latin typeface="+mn-lt"/>
                        <a:ea typeface="Times New Roman"/>
                      </a:endParaRPr>
                    </a:p>
                  </a:txBody>
                  <a:tcPr marL="68578" marR="6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85954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err="1">
                          <a:solidFill>
                            <a:schemeClr val="bg1"/>
                          </a:solidFill>
                          <a:effectLst/>
                          <a:latin typeface="+mn-lt"/>
                          <a:ea typeface="Times New Roman"/>
                        </a:rPr>
                        <a:t>IIa</a:t>
                      </a:r>
                      <a:endParaRPr lang="en-US" sz="2000" dirty="0">
                        <a:solidFill>
                          <a:schemeClr val="bg1"/>
                        </a:solidFill>
                        <a:effectLst/>
                        <a:latin typeface="+mn-lt"/>
                        <a:ea typeface="Times New Roman"/>
                      </a:endParaRPr>
                    </a:p>
                  </a:txBody>
                  <a:tcPr marL="68578" marR="6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dirty="0">
                          <a:solidFill>
                            <a:schemeClr val="bg1"/>
                          </a:solidFill>
                          <a:effectLst/>
                          <a:latin typeface="+mn-lt"/>
                          <a:ea typeface="Times New Roman"/>
                        </a:rPr>
                        <a:t>C-LD</a:t>
                      </a:r>
                    </a:p>
                  </a:txBody>
                  <a:tcPr marL="68578" marR="6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1C1E7"/>
                    </a:solidFill>
                  </a:tcPr>
                </a:tc>
                <a:tc>
                  <a:txBody>
                    <a:bodyPr/>
                    <a:lstStyle/>
                    <a:p>
                      <a:pPr marL="0" marR="0">
                        <a:spcBef>
                          <a:spcPts val="0"/>
                        </a:spcBef>
                        <a:spcAft>
                          <a:spcPts val="0"/>
                        </a:spcAft>
                      </a:pPr>
                      <a:r>
                        <a:rPr lang="en-US" sz="1800" b="0" kern="1200" dirty="0">
                          <a:solidFill>
                            <a:schemeClr val="tx1"/>
                          </a:solidFill>
                          <a:effectLst/>
                          <a:latin typeface="+mn-lt"/>
                          <a:ea typeface="+mn-ea"/>
                          <a:cs typeface="+mn-cs"/>
                        </a:rPr>
                        <a:t>Exercise stress testing can be useful to establish the cause of syncope in selected patients who experience syncope or </a:t>
                      </a:r>
                      <a:r>
                        <a:rPr lang="en-US" sz="1800" b="0" kern="1200" dirty="0" err="1">
                          <a:solidFill>
                            <a:schemeClr val="tx1"/>
                          </a:solidFill>
                          <a:effectLst/>
                          <a:latin typeface="+mn-lt"/>
                          <a:ea typeface="+mn-ea"/>
                          <a:cs typeface="+mn-cs"/>
                        </a:rPr>
                        <a:t>presyncope</a:t>
                      </a:r>
                      <a:r>
                        <a:rPr lang="en-US" sz="1800" b="0" kern="1200" dirty="0">
                          <a:solidFill>
                            <a:schemeClr val="tx1"/>
                          </a:solidFill>
                          <a:effectLst/>
                          <a:latin typeface="+mn-lt"/>
                          <a:ea typeface="+mn-ea"/>
                          <a:cs typeface="+mn-cs"/>
                        </a:rPr>
                        <a:t> during exertion.</a:t>
                      </a:r>
                      <a:endParaRPr lang="en-US" sz="2000" b="0" dirty="0">
                        <a:effectLst/>
                        <a:latin typeface="+mn-lt"/>
                        <a:ea typeface="Times New Roman"/>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13">
            <a:extLst>
              <a:ext uri="{FF2B5EF4-FFF2-40B4-BE49-F238E27FC236}">
                <a16:creationId xmlns:a16="http://schemas.microsoft.com/office/drawing/2014/main" xmlns="" id="{2B0BC5E6-9DEC-42A0-9AE5-32D74F30E83A}"/>
              </a:ext>
            </a:extLst>
          </p:cNvPr>
          <p:cNvSpPr>
            <a:spLocks noGrp="1" noChangeArrowheads="1"/>
          </p:cNvSpPr>
          <p:nvPr>
            <p:ph type="title"/>
          </p:nvPr>
        </p:nvSpPr>
        <p:spPr>
          <a:xfrm>
            <a:off x="1905000" y="228600"/>
            <a:ext cx="8229600" cy="838200"/>
          </a:xfrm>
        </p:spPr>
        <p:txBody>
          <a:bodyPr/>
          <a:lstStyle/>
          <a:p>
            <a:pPr eaLnBrk="1" hangingPunct="1">
              <a:defRPr/>
            </a:pPr>
            <a:r>
              <a:rPr lang="en-US" altLang="en-US" sz="3600" b="1" dirty="0">
                <a:solidFill>
                  <a:srgbClr val="FFFF00"/>
                </a:solidFill>
                <a:effectLst>
                  <a:outerShdw blurRad="38100" dist="38100" dir="2700000" algn="tl">
                    <a:srgbClr val="000000">
                      <a:alpha val="43137"/>
                    </a:srgbClr>
                  </a:outerShdw>
                </a:effectLst>
                <a:ea typeface="MS PGothic" pitchFamily="34" charset="-128"/>
              </a:rPr>
              <a:t>Cardiac Monitoring</a:t>
            </a:r>
            <a:endParaRPr lang="en-US" altLang="en-US" sz="3600" b="1" dirty="0">
              <a:solidFill>
                <a:srgbClr val="FFFF00"/>
              </a:solidFill>
              <a:effectLst>
                <a:outerShdw blurRad="38100" dist="38100" dir="2700000" algn="tl">
                  <a:srgbClr val="000000">
                    <a:alpha val="43137"/>
                  </a:srgbClr>
                </a:outerShdw>
              </a:effectLst>
              <a:latin typeface="+mn-lt"/>
              <a:ea typeface="MS PGothic" pitchFamily="34" charset="-128"/>
            </a:endParaRPr>
          </a:p>
        </p:txBody>
      </p:sp>
      <p:graphicFrame>
        <p:nvGraphicFramePr>
          <p:cNvPr id="5" name="Table 4">
            <a:extLst>
              <a:ext uri="{FF2B5EF4-FFF2-40B4-BE49-F238E27FC236}">
                <a16:creationId xmlns:a16="http://schemas.microsoft.com/office/drawing/2014/main" xmlns="" id="{3509E23B-9F58-4666-8CEE-32C523DF7473}"/>
              </a:ext>
            </a:extLst>
          </p:cNvPr>
          <p:cNvGraphicFramePr>
            <a:graphicFrameLocks noGrp="1"/>
          </p:cNvGraphicFramePr>
          <p:nvPr>
            <p:extLst>
              <p:ext uri="{D42A27DB-BD31-4B8C-83A1-F6EECF244321}">
                <p14:modId xmlns:p14="http://schemas.microsoft.com/office/powerpoint/2010/main" val="3227044298"/>
              </p:ext>
            </p:extLst>
          </p:nvPr>
        </p:nvGraphicFramePr>
        <p:xfrm>
          <a:off x="2057400" y="1066800"/>
          <a:ext cx="7918450" cy="4605112"/>
        </p:xfrm>
        <a:graphic>
          <a:graphicData uri="http://schemas.openxmlformats.org/drawingml/2006/table">
            <a:tbl>
              <a:tblPr firstRow="1" firstCol="1" bandRow="1"/>
              <a:tblGrid>
                <a:gridCol w="950945">
                  <a:extLst>
                    <a:ext uri="{9D8B030D-6E8A-4147-A177-3AD203B41FA5}">
                      <a16:colId xmlns:a16="http://schemas.microsoft.com/office/drawing/2014/main" xmlns="" val="20000"/>
                    </a:ext>
                  </a:extLst>
                </a:gridCol>
                <a:gridCol w="950945">
                  <a:extLst>
                    <a:ext uri="{9D8B030D-6E8A-4147-A177-3AD203B41FA5}">
                      <a16:colId xmlns:a16="http://schemas.microsoft.com/office/drawing/2014/main" xmlns="" val="20001"/>
                    </a:ext>
                  </a:extLst>
                </a:gridCol>
                <a:gridCol w="6016560">
                  <a:extLst>
                    <a:ext uri="{9D8B030D-6E8A-4147-A177-3AD203B41FA5}">
                      <a16:colId xmlns:a16="http://schemas.microsoft.com/office/drawing/2014/main" xmlns="" val="20002"/>
                    </a:ext>
                  </a:extLst>
                </a:gridCol>
              </a:tblGrid>
              <a:tr h="49031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a:effectLst/>
                          <a:latin typeface="+mn-lt"/>
                          <a:ea typeface="Calibri"/>
                        </a:rPr>
                        <a:t>COR</a:t>
                      </a:r>
                      <a:endParaRPr lang="en-US" sz="2000" dirty="0">
                        <a:effectLst/>
                        <a:latin typeface="+mn-lt"/>
                        <a:ea typeface="Times New Roman"/>
                      </a:endParaRPr>
                    </a:p>
                  </a:txBody>
                  <a:tcPr marL="68578" marR="6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a:effectLst/>
                          <a:latin typeface="+mn-lt"/>
                          <a:ea typeface="Calibri"/>
                        </a:rPr>
                        <a:t>LOE</a:t>
                      </a:r>
                      <a:endParaRPr lang="en-US" sz="2000" dirty="0">
                        <a:effectLst/>
                        <a:latin typeface="+mn-lt"/>
                        <a:ea typeface="Times New Roman"/>
                      </a:endParaRPr>
                    </a:p>
                  </a:txBody>
                  <a:tcPr marL="68578" marR="6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dirty="0">
                          <a:effectLst/>
                          <a:latin typeface="+mn-lt"/>
                          <a:ea typeface="Calibri"/>
                        </a:rPr>
                        <a:t>Recommendations</a:t>
                      </a:r>
                      <a:endParaRPr lang="en-US" sz="2000" dirty="0">
                        <a:effectLst/>
                        <a:latin typeface="+mn-lt"/>
                        <a:ea typeface="Times New Roman"/>
                      </a:endParaRPr>
                    </a:p>
                  </a:txBody>
                  <a:tcPr marL="68578" marR="6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82296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bg1"/>
                          </a:solidFill>
                          <a:effectLst/>
                          <a:latin typeface="+mn-lt"/>
                          <a:ea typeface="Times New Roman"/>
                        </a:rPr>
                        <a:t>I</a:t>
                      </a:r>
                    </a:p>
                  </a:txBody>
                  <a:tcPr marL="68578" marR="6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EC284"/>
                    </a:solidFill>
                  </a:tcPr>
                </a:tc>
                <a:tc>
                  <a:txBody>
                    <a:bodyPr/>
                    <a:lstStyle/>
                    <a:p>
                      <a:pPr marL="0" marR="0" algn="ctr">
                        <a:spcBef>
                          <a:spcPts val="0"/>
                        </a:spcBef>
                        <a:spcAft>
                          <a:spcPts val="0"/>
                        </a:spcAft>
                      </a:pPr>
                      <a:r>
                        <a:rPr lang="en-US" sz="2000" dirty="0">
                          <a:solidFill>
                            <a:schemeClr val="bg1"/>
                          </a:solidFill>
                          <a:effectLst/>
                          <a:latin typeface="+mn-lt"/>
                          <a:ea typeface="Times New Roman"/>
                        </a:rPr>
                        <a:t>C-EO</a:t>
                      </a:r>
                    </a:p>
                  </a:txBody>
                  <a:tcPr marL="68578" marR="6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1C1E7"/>
                    </a:solidFill>
                  </a:tcPr>
                </a:tc>
                <a:tc>
                  <a:txBody>
                    <a:bodyPr/>
                    <a:lstStyle/>
                    <a:p>
                      <a:pPr marL="0" marR="0">
                        <a:spcBef>
                          <a:spcPts val="0"/>
                        </a:spcBef>
                        <a:spcAft>
                          <a:spcPts val="0"/>
                        </a:spcAft>
                      </a:pPr>
                      <a:r>
                        <a:rPr lang="en-US" sz="1800" b="0" kern="1200" dirty="0">
                          <a:solidFill>
                            <a:schemeClr val="tx1"/>
                          </a:solidFill>
                          <a:effectLst/>
                          <a:latin typeface="+mn-lt"/>
                          <a:ea typeface="+mn-ea"/>
                          <a:cs typeface="+mn-cs"/>
                        </a:rPr>
                        <a:t>The choice of a specific cardiac monitor should be determined on the basis of the frequency and nature of syncope events.</a:t>
                      </a:r>
                      <a:endParaRPr lang="en-US" sz="2000" b="0" dirty="0">
                        <a:effectLst/>
                        <a:latin typeface="+mn-lt"/>
                        <a:ea typeface="Times New Roman"/>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219456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err="1">
                          <a:solidFill>
                            <a:schemeClr val="bg1"/>
                          </a:solidFill>
                          <a:effectLst/>
                          <a:latin typeface="+mn-lt"/>
                          <a:ea typeface="Times New Roman"/>
                        </a:rPr>
                        <a:t>IIa</a:t>
                      </a:r>
                      <a:endParaRPr lang="en-US" sz="2000" dirty="0">
                        <a:solidFill>
                          <a:schemeClr val="bg1"/>
                        </a:solidFill>
                        <a:effectLst/>
                        <a:latin typeface="+mn-lt"/>
                        <a:ea typeface="Times New Roman"/>
                      </a:endParaRPr>
                    </a:p>
                  </a:txBody>
                  <a:tcPr marL="68578" marR="6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dirty="0">
                          <a:solidFill>
                            <a:schemeClr val="bg1"/>
                          </a:solidFill>
                          <a:effectLst/>
                          <a:latin typeface="+mn-lt"/>
                          <a:ea typeface="Times New Roman"/>
                        </a:rPr>
                        <a:t>B-NR</a:t>
                      </a:r>
                    </a:p>
                  </a:txBody>
                  <a:tcPr marL="68578" marR="6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49DD4"/>
                    </a:solidFill>
                  </a:tcPr>
                </a:tc>
                <a:tc>
                  <a:txBody>
                    <a:bodyPr/>
                    <a:lstStyle/>
                    <a:p>
                      <a:r>
                        <a:rPr lang="en-US" sz="1800" b="0" kern="1200" dirty="0">
                          <a:solidFill>
                            <a:schemeClr val="tx1"/>
                          </a:solidFill>
                          <a:effectLst/>
                          <a:latin typeface="+mn-lt"/>
                          <a:ea typeface="+mn-ea"/>
                          <a:cs typeface="+mn-cs"/>
                        </a:rPr>
                        <a:t>To evaluate selected ambulatory patients with syncope of suspected arrhythmic etiology, the following external cardiac monitoring approaches can be useful:</a:t>
                      </a:r>
                    </a:p>
                    <a:p>
                      <a:pPr marL="285750" lvl="0" indent="0"/>
                      <a:r>
                        <a:rPr lang="en-US" sz="1800" b="0" kern="1200" dirty="0">
                          <a:solidFill>
                            <a:schemeClr val="tx1"/>
                          </a:solidFill>
                          <a:effectLst/>
                          <a:latin typeface="+mn-lt"/>
                          <a:ea typeface="+mn-ea"/>
                          <a:cs typeface="+mn-cs"/>
                        </a:rPr>
                        <a:t>1. Holter monitor </a:t>
                      </a:r>
                    </a:p>
                    <a:p>
                      <a:pPr marL="285750" lvl="0" indent="0"/>
                      <a:r>
                        <a:rPr lang="en-US" sz="1800" b="0" kern="1200" dirty="0">
                          <a:solidFill>
                            <a:schemeClr val="tx1"/>
                          </a:solidFill>
                          <a:effectLst/>
                          <a:latin typeface="+mn-lt"/>
                          <a:ea typeface="+mn-ea"/>
                          <a:cs typeface="+mn-cs"/>
                        </a:rPr>
                        <a:t>2. </a:t>
                      </a:r>
                      <a:r>
                        <a:rPr lang="en-US" sz="1800" b="0" kern="1200" dirty="0" err="1">
                          <a:solidFill>
                            <a:schemeClr val="tx1"/>
                          </a:solidFill>
                          <a:effectLst/>
                          <a:latin typeface="+mn-lt"/>
                          <a:ea typeface="+mn-ea"/>
                          <a:cs typeface="+mn-cs"/>
                        </a:rPr>
                        <a:t>Transtelephonic</a:t>
                      </a:r>
                      <a:r>
                        <a:rPr lang="en-US" sz="1800" b="0" kern="1200" dirty="0">
                          <a:solidFill>
                            <a:schemeClr val="tx1"/>
                          </a:solidFill>
                          <a:effectLst/>
                          <a:latin typeface="+mn-lt"/>
                          <a:ea typeface="+mn-ea"/>
                          <a:cs typeface="+mn-cs"/>
                        </a:rPr>
                        <a:t> monitor</a:t>
                      </a:r>
                    </a:p>
                    <a:p>
                      <a:pPr marL="285750" lvl="0" indent="0"/>
                      <a:r>
                        <a:rPr lang="en-US" sz="1800" b="0" kern="1200" dirty="0">
                          <a:solidFill>
                            <a:schemeClr val="tx1"/>
                          </a:solidFill>
                          <a:effectLst/>
                          <a:latin typeface="+mn-lt"/>
                          <a:ea typeface="+mn-ea"/>
                          <a:cs typeface="+mn-cs"/>
                        </a:rPr>
                        <a:t>3. External loop recorder </a:t>
                      </a:r>
                    </a:p>
                    <a:p>
                      <a:pPr marL="285750" lvl="0" indent="0"/>
                      <a:r>
                        <a:rPr lang="en-US" sz="1800" b="0" kern="1200" dirty="0">
                          <a:solidFill>
                            <a:schemeClr val="tx1"/>
                          </a:solidFill>
                          <a:effectLst/>
                          <a:latin typeface="+mn-lt"/>
                          <a:ea typeface="+mn-ea"/>
                          <a:cs typeface="+mn-cs"/>
                        </a:rPr>
                        <a:t>4. Patch recorder</a:t>
                      </a:r>
                    </a:p>
                    <a:p>
                      <a:pPr marL="285750" indent="0"/>
                      <a:r>
                        <a:rPr lang="en-US" sz="1800" b="0" kern="1200" dirty="0">
                          <a:solidFill>
                            <a:schemeClr val="tx1"/>
                          </a:solidFill>
                          <a:effectLst/>
                          <a:latin typeface="+mn-lt"/>
                          <a:ea typeface="+mn-ea"/>
                          <a:cs typeface="+mn-cs"/>
                        </a:rPr>
                        <a:t>5. Mobile cardiac outpatient telemetry.</a:t>
                      </a:r>
                      <a:endParaRPr lang="en-US" sz="2000" b="0" dirty="0">
                        <a:effectLst/>
                        <a:latin typeface="+mn-lt"/>
                        <a:ea typeface="Times New Roman"/>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60696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err="1">
                          <a:solidFill>
                            <a:schemeClr val="bg1"/>
                          </a:solidFill>
                          <a:effectLst/>
                          <a:latin typeface="+mn-lt"/>
                          <a:ea typeface="Times New Roman"/>
                        </a:rPr>
                        <a:t>IIa</a:t>
                      </a:r>
                      <a:endParaRPr lang="en-US" sz="2000" dirty="0">
                        <a:solidFill>
                          <a:schemeClr val="bg1"/>
                        </a:solidFill>
                        <a:effectLst/>
                        <a:latin typeface="+mn-lt"/>
                        <a:ea typeface="Times New Roman"/>
                      </a:endParaRPr>
                    </a:p>
                  </a:txBody>
                  <a:tcPr marL="68578" marR="6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dirty="0">
                          <a:solidFill>
                            <a:schemeClr val="bg1"/>
                          </a:solidFill>
                          <a:effectLst/>
                          <a:latin typeface="+mn-lt"/>
                          <a:ea typeface="Times New Roman"/>
                        </a:rPr>
                        <a:t>B-R</a:t>
                      </a:r>
                    </a:p>
                  </a:txBody>
                  <a:tcPr marL="68578" marR="6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49DD4"/>
                    </a:solidFill>
                  </a:tcPr>
                </a:tc>
                <a:tc>
                  <a:txBody>
                    <a:bodyPr/>
                    <a:lstStyle/>
                    <a:p>
                      <a:pPr marL="0" marR="0">
                        <a:spcBef>
                          <a:spcPts val="0"/>
                        </a:spcBef>
                        <a:spcAft>
                          <a:spcPts val="0"/>
                        </a:spcAft>
                      </a:pPr>
                      <a:r>
                        <a:rPr lang="en-US" sz="1800" b="0" kern="1200" dirty="0">
                          <a:solidFill>
                            <a:schemeClr val="tx1"/>
                          </a:solidFill>
                          <a:effectLst/>
                          <a:latin typeface="+mn-lt"/>
                          <a:ea typeface="+mn-ea"/>
                          <a:cs typeface="+mn-cs"/>
                        </a:rPr>
                        <a:t>To evaluate selected ambulatory patients with syncope of suspected arrhythmic etiology, an ICM can be useful.</a:t>
                      </a:r>
                      <a:endParaRPr lang="en-US" sz="2000" b="0" dirty="0">
                        <a:effectLst/>
                        <a:latin typeface="+mn-lt"/>
                        <a:ea typeface="Times New Roman"/>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13">
            <a:extLst>
              <a:ext uri="{FF2B5EF4-FFF2-40B4-BE49-F238E27FC236}">
                <a16:creationId xmlns:a16="http://schemas.microsoft.com/office/drawing/2014/main" xmlns="" id="{E9896084-A133-48B9-B1C9-F9F118A1B321}"/>
              </a:ext>
            </a:extLst>
          </p:cNvPr>
          <p:cNvSpPr>
            <a:spLocks noGrp="1" noChangeArrowheads="1"/>
          </p:cNvSpPr>
          <p:nvPr>
            <p:ph type="title"/>
          </p:nvPr>
        </p:nvSpPr>
        <p:spPr>
          <a:xfrm>
            <a:off x="1869552" y="627828"/>
            <a:ext cx="8229600" cy="838200"/>
          </a:xfrm>
        </p:spPr>
        <p:txBody>
          <a:bodyPr/>
          <a:lstStyle/>
          <a:p>
            <a:pPr eaLnBrk="1" hangingPunct="1">
              <a:defRPr/>
            </a:pPr>
            <a:r>
              <a:rPr lang="en-US" sz="3600" b="1" dirty="0">
                <a:solidFill>
                  <a:srgbClr val="FFFF00"/>
                </a:solidFill>
                <a:effectLst>
                  <a:outerShdw blurRad="38100" dist="38100" dir="2700000" algn="tl">
                    <a:srgbClr val="000000">
                      <a:alpha val="43137"/>
                    </a:srgbClr>
                  </a:outerShdw>
                </a:effectLst>
              </a:rPr>
              <a:t>In-Hospital Telemetry</a:t>
            </a:r>
            <a:endParaRPr lang="en-US" altLang="en-US" sz="1800" b="1" dirty="0">
              <a:solidFill>
                <a:srgbClr val="FFFF00"/>
              </a:solidFill>
              <a:effectLst>
                <a:outerShdw blurRad="38100" dist="38100" dir="2700000" algn="tl">
                  <a:srgbClr val="000000">
                    <a:alpha val="43137"/>
                  </a:srgbClr>
                </a:outerShdw>
              </a:effectLst>
              <a:latin typeface="+mn-lt"/>
              <a:ea typeface="MS PGothic" pitchFamily="34" charset="-128"/>
            </a:endParaRPr>
          </a:p>
        </p:txBody>
      </p:sp>
      <p:graphicFrame>
        <p:nvGraphicFramePr>
          <p:cNvPr id="5" name="Table 4">
            <a:extLst>
              <a:ext uri="{FF2B5EF4-FFF2-40B4-BE49-F238E27FC236}">
                <a16:creationId xmlns:a16="http://schemas.microsoft.com/office/drawing/2014/main" xmlns="" id="{FAD834B8-CC78-4E6A-8222-13D77CD1E1EA}"/>
              </a:ext>
            </a:extLst>
          </p:cNvPr>
          <p:cNvGraphicFramePr>
            <a:graphicFrameLocks noGrp="1"/>
          </p:cNvGraphicFramePr>
          <p:nvPr>
            <p:extLst>
              <p:ext uri="{D42A27DB-BD31-4B8C-83A1-F6EECF244321}">
                <p14:modId xmlns:p14="http://schemas.microsoft.com/office/powerpoint/2010/main" val="633820214"/>
              </p:ext>
            </p:extLst>
          </p:nvPr>
        </p:nvGraphicFramePr>
        <p:xfrm>
          <a:off x="2209800" y="2198146"/>
          <a:ext cx="7239000" cy="1447800"/>
        </p:xfrm>
        <a:graphic>
          <a:graphicData uri="http://schemas.openxmlformats.org/drawingml/2006/table">
            <a:tbl>
              <a:tblPr firstRow="1" firstCol="1" bandRow="1"/>
              <a:tblGrid>
                <a:gridCol w="869348">
                  <a:extLst>
                    <a:ext uri="{9D8B030D-6E8A-4147-A177-3AD203B41FA5}">
                      <a16:colId xmlns:a16="http://schemas.microsoft.com/office/drawing/2014/main" xmlns="" val="20000"/>
                    </a:ext>
                  </a:extLst>
                </a:gridCol>
                <a:gridCol w="869348">
                  <a:extLst>
                    <a:ext uri="{9D8B030D-6E8A-4147-A177-3AD203B41FA5}">
                      <a16:colId xmlns:a16="http://schemas.microsoft.com/office/drawing/2014/main" xmlns="" val="20001"/>
                    </a:ext>
                  </a:extLst>
                </a:gridCol>
                <a:gridCol w="5500304">
                  <a:extLst>
                    <a:ext uri="{9D8B030D-6E8A-4147-A177-3AD203B41FA5}">
                      <a16:colId xmlns:a16="http://schemas.microsoft.com/office/drawing/2014/main" xmlns="" val="20002"/>
                    </a:ext>
                  </a:extLst>
                </a:gridCol>
              </a:tblGrid>
              <a:tr h="54050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a:effectLst/>
                          <a:latin typeface="+mn-lt"/>
                          <a:ea typeface="Calibri"/>
                        </a:rPr>
                        <a:t>COR</a:t>
                      </a:r>
                      <a:endParaRPr lang="en-US" sz="2000" dirty="0">
                        <a:effectLst/>
                        <a:latin typeface="+mn-lt"/>
                        <a:ea typeface="Times New Roman"/>
                      </a:endParaRPr>
                    </a:p>
                  </a:txBody>
                  <a:tcPr marL="68578" marR="6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a:effectLst/>
                          <a:latin typeface="+mn-lt"/>
                          <a:ea typeface="Calibri"/>
                        </a:rPr>
                        <a:t>LOE</a:t>
                      </a:r>
                      <a:endParaRPr lang="en-US" sz="2000" dirty="0">
                        <a:effectLst/>
                        <a:latin typeface="+mn-lt"/>
                        <a:ea typeface="Times New Roman"/>
                      </a:endParaRPr>
                    </a:p>
                  </a:txBody>
                  <a:tcPr marL="68578" marR="6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dirty="0">
                          <a:effectLst/>
                          <a:latin typeface="+mn-lt"/>
                          <a:ea typeface="Calibri"/>
                        </a:rPr>
                        <a:t>Recommendation</a:t>
                      </a:r>
                      <a:endParaRPr lang="en-US" sz="2000" dirty="0">
                        <a:effectLst/>
                        <a:latin typeface="+mn-lt"/>
                        <a:ea typeface="Times New Roman"/>
                      </a:endParaRPr>
                    </a:p>
                  </a:txBody>
                  <a:tcPr marL="68578" marR="6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90729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bg1"/>
                          </a:solidFill>
                          <a:effectLst/>
                          <a:latin typeface="+mn-lt"/>
                          <a:ea typeface="Times New Roman"/>
                        </a:rPr>
                        <a:t>I</a:t>
                      </a:r>
                    </a:p>
                  </a:txBody>
                  <a:tcPr marL="68578" marR="6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EC284"/>
                    </a:solidFill>
                  </a:tcPr>
                </a:tc>
                <a:tc>
                  <a:txBody>
                    <a:bodyPr/>
                    <a:lstStyle/>
                    <a:p>
                      <a:pPr marL="0" marR="0" algn="ctr">
                        <a:spcBef>
                          <a:spcPts val="0"/>
                        </a:spcBef>
                        <a:spcAft>
                          <a:spcPts val="0"/>
                        </a:spcAft>
                      </a:pPr>
                      <a:r>
                        <a:rPr lang="en-US" sz="2000" dirty="0">
                          <a:solidFill>
                            <a:schemeClr val="bg1"/>
                          </a:solidFill>
                          <a:effectLst/>
                          <a:latin typeface="+mn-lt"/>
                          <a:ea typeface="Times New Roman"/>
                        </a:rPr>
                        <a:t>B-NR</a:t>
                      </a:r>
                    </a:p>
                  </a:txBody>
                  <a:tcPr marL="68578" marR="6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49DD4"/>
                    </a:solidFill>
                  </a:tcPr>
                </a:tc>
                <a:tc>
                  <a:txBody>
                    <a:bodyPr/>
                    <a:lstStyle/>
                    <a:p>
                      <a:pPr marL="0" marR="0">
                        <a:spcBef>
                          <a:spcPts val="0"/>
                        </a:spcBef>
                        <a:spcAft>
                          <a:spcPts val="0"/>
                        </a:spcAft>
                      </a:pPr>
                      <a:r>
                        <a:rPr lang="en-US" sz="1800" b="0" kern="1200" dirty="0">
                          <a:solidFill>
                            <a:schemeClr val="tx1"/>
                          </a:solidFill>
                          <a:effectLst/>
                          <a:latin typeface="+mn-lt"/>
                          <a:ea typeface="+mn-ea"/>
                          <a:cs typeface="+mn-cs"/>
                        </a:rPr>
                        <a:t>Continuous ECG monitoring is useful for hospitalized patients admitted for syncope evaluation with suspected cardiac etiology.</a:t>
                      </a:r>
                      <a:endParaRPr lang="en-US" sz="2000" b="0" dirty="0">
                        <a:effectLst/>
                        <a:latin typeface="+mn-lt"/>
                        <a:ea typeface="Times New Roman"/>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A87A8EE9-7EEF-4607-8A07-E3D7F934103C}"/>
              </a:ext>
            </a:extLst>
          </p:cNvPr>
          <p:cNvSpPr>
            <a:spLocks noGrp="1"/>
          </p:cNvSpPr>
          <p:nvPr>
            <p:ph type="title"/>
          </p:nvPr>
        </p:nvSpPr>
        <p:spPr>
          <a:xfrm>
            <a:off x="636412" y="552261"/>
            <a:ext cx="11214100" cy="701731"/>
          </a:xfrm>
        </p:spPr>
        <p:txBody>
          <a:bodyPr/>
          <a:lstStyle/>
          <a:p>
            <a:r>
              <a:rPr lang="en-US" sz="4800" dirty="0"/>
              <a:t>Disclosures</a:t>
            </a:r>
          </a:p>
        </p:txBody>
      </p:sp>
      <p:sp>
        <p:nvSpPr>
          <p:cNvPr id="3" name="Slide Number Placeholder 2">
            <a:extLst>
              <a:ext uri="{FF2B5EF4-FFF2-40B4-BE49-F238E27FC236}">
                <a16:creationId xmlns:a16="http://schemas.microsoft.com/office/drawing/2014/main" xmlns="" id="{D28A3029-63B5-4B34-894D-32D812CDA033}"/>
              </a:ext>
            </a:extLst>
          </p:cNvPr>
          <p:cNvSpPr>
            <a:spLocks noGrp="1"/>
          </p:cNvSpPr>
          <p:nvPr>
            <p:ph type="sldNum" sz="quarter" idx="12"/>
          </p:nvPr>
        </p:nvSpPr>
        <p:spPr/>
        <p:txBody>
          <a:bodyPr/>
          <a:lstStyle/>
          <a:p>
            <a:fld id="{C263D6C4-4840-40CC-AC84-17E24B3B7BDE}" type="slidenum">
              <a:rPr lang="en-US" noProof="0" smtClean="0"/>
              <a:pPr/>
              <a:t>2</a:t>
            </a:fld>
            <a:endParaRPr lang="en-US" noProof="0" dirty="0"/>
          </a:p>
        </p:txBody>
      </p:sp>
      <p:sp>
        <p:nvSpPr>
          <p:cNvPr id="6" name="Content Placeholder 5">
            <a:extLst>
              <a:ext uri="{FF2B5EF4-FFF2-40B4-BE49-F238E27FC236}">
                <a16:creationId xmlns:a16="http://schemas.microsoft.com/office/drawing/2014/main" xmlns="" id="{A029174C-6938-4FFF-9FCD-8658854F2E7B}"/>
              </a:ext>
            </a:extLst>
          </p:cNvPr>
          <p:cNvSpPr>
            <a:spLocks noGrp="1"/>
          </p:cNvSpPr>
          <p:nvPr>
            <p:ph idx="1"/>
          </p:nvPr>
        </p:nvSpPr>
        <p:spPr>
          <a:xfrm>
            <a:off x="635277" y="2146299"/>
            <a:ext cx="11215235" cy="4351338"/>
          </a:xfrm>
        </p:spPr>
        <p:txBody>
          <a:bodyPr/>
          <a:lstStyle/>
          <a:p>
            <a:r>
              <a:rPr lang="en-US" sz="2800" dirty="0"/>
              <a:t>Abbott: honoraria for speaking; advisory board</a:t>
            </a:r>
          </a:p>
          <a:p>
            <a:r>
              <a:rPr lang="en-US" sz="2800" dirty="0"/>
              <a:t>Medtronic, Inc.: honoraria for speaking; data monitoring board</a:t>
            </a:r>
          </a:p>
          <a:p>
            <a:r>
              <a:rPr lang="en-US" sz="2800" dirty="0"/>
              <a:t>Sanofi Aventis: advisory board</a:t>
            </a:r>
          </a:p>
          <a:p>
            <a:r>
              <a:rPr lang="en-US" sz="2800" dirty="0"/>
              <a:t>Janssen Pharmaceuticals: advisory board</a:t>
            </a:r>
          </a:p>
          <a:p>
            <a:r>
              <a:rPr lang="en-US" sz="2800" dirty="0"/>
              <a:t>Milestone Pharmaceuticals: advisory board</a:t>
            </a:r>
          </a:p>
          <a:p>
            <a:r>
              <a:rPr lang="en-US" sz="2800" dirty="0" err="1"/>
              <a:t>Zoll</a:t>
            </a:r>
            <a:r>
              <a:rPr lang="en-US" sz="2800" dirty="0"/>
              <a:t>: honoraria for speaking</a:t>
            </a:r>
          </a:p>
          <a:p>
            <a:endParaRPr lang="en-US" dirty="0"/>
          </a:p>
        </p:txBody>
      </p:sp>
    </p:spTree>
    <p:extLst>
      <p:ext uri="{BB962C8B-B14F-4D97-AF65-F5344CB8AC3E}">
        <p14:creationId xmlns:p14="http://schemas.microsoft.com/office/powerpoint/2010/main" val="27774823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81000"/>
            <a:ext cx="8229600" cy="1143000"/>
          </a:xfrm>
        </p:spPr>
        <p:txBody>
          <a:bodyPr>
            <a:noAutofit/>
          </a:bodyPr>
          <a:lstStyle/>
          <a:p>
            <a:pPr algn="ctr">
              <a:defRPr/>
            </a:pPr>
            <a:r>
              <a:rPr lang="en-US" sz="3600" b="1" dirty="0">
                <a:solidFill>
                  <a:srgbClr val="FFFF00"/>
                </a:solidFill>
                <a:effectLst>
                  <a:outerShdw blurRad="38100" dist="38100" dir="2700000" algn="tl">
                    <a:srgbClr val="000000"/>
                  </a:outerShdw>
                </a:effectLst>
                <a:cs typeface="Arial" charset="0"/>
              </a:rPr>
              <a:t>Postural Blood Pressure Testing for Orthostatic Hypotension</a:t>
            </a:r>
            <a:r>
              <a:rPr lang="en-US" sz="2400" b="1" dirty="0">
                <a:solidFill>
                  <a:srgbClr val="FFFF00"/>
                </a:solidFill>
                <a:effectLst>
                  <a:outerShdw blurRad="38100" dist="38100" dir="2700000" algn="tl">
                    <a:srgbClr val="000000"/>
                  </a:outerShdw>
                </a:effectLst>
              </a:rPr>
              <a:t/>
            </a:r>
            <a:br>
              <a:rPr lang="en-US" sz="2400" b="1" dirty="0">
                <a:solidFill>
                  <a:srgbClr val="FFFF00"/>
                </a:solidFill>
                <a:effectLst>
                  <a:outerShdw blurRad="38100" dist="38100" dir="2700000" algn="tl">
                    <a:srgbClr val="000000"/>
                  </a:outerShdw>
                </a:effectLst>
              </a:rPr>
            </a:br>
            <a:endParaRPr lang="en-US" sz="3200" b="1" dirty="0">
              <a:solidFill>
                <a:srgbClr val="FFFF00"/>
              </a:solidFill>
              <a:effectLst>
                <a:outerShdw blurRad="38100" dist="38100" dir="2700000" algn="tl">
                  <a:srgbClr val="000000"/>
                </a:outerShdw>
              </a:effectLst>
            </a:endParaRPr>
          </a:p>
        </p:txBody>
      </p:sp>
      <p:sp>
        <p:nvSpPr>
          <p:cNvPr id="6" name="TextBox 5"/>
          <p:cNvSpPr txBox="1"/>
          <p:nvPr/>
        </p:nvSpPr>
        <p:spPr>
          <a:xfrm>
            <a:off x="2044700" y="1649414"/>
            <a:ext cx="8034338" cy="4339650"/>
          </a:xfrm>
          <a:prstGeom prst="rect">
            <a:avLst/>
          </a:prstGeom>
          <a:noFill/>
        </p:spPr>
        <p:txBody>
          <a:bodyPr>
            <a:spAutoFit/>
          </a:bodyPr>
          <a:lstStyle>
            <a:lvl1pPr marL="457200" indent="-457200">
              <a:defRPr sz="2400">
                <a:solidFill>
                  <a:schemeClr val="tx1"/>
                </a:solidFill>
                <a:latin typeface="Arial" charset="0"/>
                <a:ea typeface="ＭＳ Ｐゴシック" charset="-128"/>
              </a:defRPr>
            </a:lvl1pPr>
            <a:lvl2pPr indent="-457200">
              <a:defRPr sz="2400">
                <a:solidFill>
                  <a:schemeClr val="tx1"/>
                </a:solidFill>
                <a:latin typeface="Arial" charset="0"/>
                <a:ea typeface="ＭＳ Ｐゴシック" charset="-128"/>
              </a:defRPr>
            </a:lvl2pPr>
            <a:lvl3pPr indent="-457200">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lvl="1" eaLnBrk="0" hangingPunct="0">
              <a:buFont typeface="Arial" charset="0"/>
              <a:buChar char="•"/>
              <a:defRPr/>
            </a:pPr>
            <a:r>
              <a:rPr lang="en-US" sz="3200" b="1" dirty="0">
                <a:solidFill>
                  <a:srgbClr val="FFFF00"/>
                </a:solidFill>
                <a:effectLst>
                  <a:outerShdw blurRad="38100" dist="38100" dir="2700000" algn="tl">
                    <a:srgbClr val="000000"/>
                  </a:outerShdw>
                </a:effectLst>
              </a:rPr>
              <a:t>Sustained BP drop usually within 3-5 min standing or HUT to ≥60°</a:t>
            </a:r>
          </a:p>
          <a:p>
            <a:pPr lvl="2" eaLnBrk="0" hangingPunct="0">
              <a:buFont typeface="Arial" charset="0"/>
              <a:buChar char="•"/>
              <a:defRPr/>
            </a:pPr>
            <a:r>
              <a:rPr lang="en-US" sz="2800" b="1" dirty="0">
                <a:solidFill>
                  <a:srgbClr val="FFFFFF"/>
                </a:solidFill>
                <a:effectLst>
                  <a:outerShdw blurRad="38100" dist="38100" dir="2700000" algn="tl">
                    <a:srgbClr val="000000"/>
                  </a:outerShdw>
                </a:effectLst>
              </a:rPr>
              <a:t>Systolic BP fall ≥20 mmHg, or </a:t>
            </a:r>
          </a:p>
          <a:p>
            <a:pPr lvl="2" eaLnBrk="0" hangingPunct="0">
              <a:buFont typeface="Arial" charset="0"/>
              <a:buChar char="•"/>
              <a:defRPr/>
            </a:pPr>
            <a:r>
              <a:rPr lang="en-US" sz="2800" b="1" dirty="0">
                <a:solidFill>
                  <a:srgbClr val="FFFFFF"/>
                </a:solidFill>
                <a:effectLst>
                  <a:outerShdw blurRad="38100" dist="38100" dir="2700000" algn="tl">
                    <a:srgbClr val="000000"/>
                  </a:outerShdw>
                </a:effectLst>
              </a:rPr>
              <a:t>Diastolic BP fall ≥10 mmHg</a:t>
            </a:r>
          </a:p>
          <a:p>
            <a:pPr eaLnBrk="0" hangingPunct="0">
              <a:buFont typeface="Arial" charset="0"/>
              <a:buChar char="•"/>
              <a:defRPr/>
            </a:pPr>
            <a:r>
              <a:rPr lang="en-US" sz="3200" b="1" dirty="0">
                <a:solidFill>
                  <a:srgbClr val="FFFF00"/>
                </a:solidFill>
                <a:effectLst>
                  <a:outerShdw blurRad="38100" dist="38100" dir="2700000" algn="tl">
                    <a:srgbClr val="000000"/>
                  </a:outerShdw>
                </a:effectLst>
              </a:rPr>
              <a:t>In hypertensive patients</a:t>
            </a:r>
          </a:p>
          <a:p>
            <a:pPr lvl="2" eaLnBrk="0" hangingPunct="0">
              <a:buFont typeface="Arial" charset="0"/>
              <a:buChar char="•"/>
              <a:defRPr/>
            </a:pPr>
            <a:r>
              <a:rPr lang="en-US" sz="2800" b="1" dirty="0">
                <a:solidFill>
                  <a:srgbClr val="FFFFFF"/>
                </a:solidFill>
                <a:effectLst>
                  <a:outerShdw blurRad="38100" dist="38100" dir="2700000" algn="tl">
                    <a:srgbClr val="000000"/>
                  </a:outerShdw>
                </a:effectLst>
              </a:rPr>
              <a:t>Systolic BP fall of ≥30 mmHg</a:t>
            </a:r>
          </a:p>
          <a:p>
            <a:pPr eaLnBrk="0" hangingPunct="0">
              <a:buFont typeface="Arial" charset="0"/>
              <a:buChar char="•"/>
              <a:defRPr/>
            </a:pPr>
            <a:r>
              <a:rPr lang="en-US" sz="3200" b="1" dirty="0">
                <a:solidFill>
                  <a:srgbClr val="FFFF00"/>
                </a:solidFill>
                <a:effectLst>
                  <a:outerShdw blurRad="38100" dist="38100" dir="2700000" algn="tl">
                    <a:srgbClr val="000000"/>
                  </a:outerShdw>
                </a:effectLst>
              </a:rPr>
              <a:t>In some cases symptoms may be delayed 5-15 min</a:t>
            </a:r>
          </a:p>
          <a:p>
            <a:pPr eaLnBrk="0" hangingPunct="0">
              <a:defRPr/>
            </a:pPr>
            <a:endParaRPr lang="en-US" sz="3200" b="1" dirty="0">
              <a:solidFill>
                <a:srgbClr val="FFFFFF"/>
              </a:solidFill>
              <a:effectLst>
                <a:outerShdw blurRad="38100" dist="38100" dir="2700000" algn="tl">
                  <a:srgbClr val="000000"/>
                </a:outerShdw>
              </a:effectLst>
            </a:endParaRPr>
          </a:p>
        </p:txBody>
      </p:sp>
      <p:pic>
        <p:nvPicPr>
          <p:cNvPr id="76804" name="Picture 4" descr="Screen shot 2012-11-17 at 12.39.35 P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28844" y="5767052"/>
            <a:ext cx="310038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91199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0" name="Rectangle 10"/>
          <p:cNvSpPr>
            <a:spLocks noGrp="1" noRot="1" noChangeArrowheads="1"/>
          </p:cNvSpPr>
          <p:nvPr>
            <p:ph type="title"/>
          </p:nvPr>
        </p:nvSpPr>
        <p:spPr>
          <a:xfrm>
            <a:off x="1879600" y="355600"/>
            <a:ext cx="8464550" cy="774700"/>
          </a:xfrm>
          <a:effectLst>
            <a:outerShdw blurRad="63500" dist="38099" dir="2700000" algn="ctr" rotWithShape="0">
              <a:schemeClr val="bg2">
                <a:alpha val="74997"/>
              </a:schemeClr>
            </a:outerShdw>
          </a:effectLst>
        </p:spPr>
        <p:txBody>
          <a:bodyPr>
            <a:normAutofit/>
          </a:bodyPr>
          <a:lstStyle/>
          <a:p>
            <a:pPr algn="ctr" eaLnBrk="1" hangingPunct="1">
              <a:defRPr/>
            </a:pPr>
            <a:r>
              <a:rPr lang="en-US" sz="4000" b="1" dirty="0">
                <a:solidFill>
                  <a:srgbClr val="FFFF00"/>
                </a:solidFill>
                <a:effectLst>
                  <a:outerShdw blurRad="38100" dist="38100" dir="2700000" algn="tl">
                    <a:srgbClr val="000000"/>
                  </a:outerShdw>
                </a:effectLst>
              </a:rPr>
              <a:t>Carotid Sinus Massage (CSM)</a:t>
            </a:r>
            <a:endParaRPr lang="en-US" sz="4000" b="1" dirty="0">
              <a:solidFill>
                <a:srgbClr val="FFFF00"/>
              </a:solidFill>
            </a:endParaRPr>
          </a:p>
        </p:txBody>
      </p:sp>
      <p:sp>
        <p:nvSpPr>
          <p:cNvPr id="51211" name="Rectangle 11"/>
          <p:cNvSpPr>
            <a:spLocks noGrp="1" noRot="1" noChangeArrowheads="1"/>
          </p:cNvSpPr>
          <p:nvPr>
            <p:ph idx="1"/>
          </p:nvPr>
        </p:nvSpPr>
        <p:spPr>
          <a:xfrm>
            <a:off x="1524000" y="1460500"/>
            <a:ext cx="9144000" cy="4821238"/>
          </a:xfrm>
        </p:spPr>
        <p:txBody>
          <a:bodyPr>
            <a:normAutofit lnSpcReduction="10000"/>
          </a:bodyPr>
          <a:lstStyle/>
          <a:p>
            <a:pPr eaLnBrk="1" hangingPunct="1">
              <a:lnSpc>
                <a:spcPct val="85000"/>
              </a:lnSpc>
              <a:spcBef>
                <a:spcPct val="0"/>
              </a:spcBef>
              <a:spcAft>
                <a:spcPct val="20000"/>
              </a:spcAft>
              <a:buClr>
                <a:srgbClr val="FFFF00"/>
              </a:buClr>
              <a:buFont typeface="Arial" charset="0"/>
              <a:buChar char="•"/>
              <a:defRPr/>
            </a:pPr>
            <a:r>
              <a:rPr lang="en-US" sz="3200" b="1" dirty="0">
                <a:solidFill>
                  <a:srgbClr val="FFFF00"/>
                </a:solidFill>
                <a:effectLst>
                  <a:outerShdw blurRad="38100" dist="38100" dir="2700000" algn="tl">
                    <a:srgbClr val="000000"/>
                  </a:outerShdw>
                </a:effectLst>
              </a:rPr>
              <a:t>Method</a:t>
            </a:r>
          </a:p>
          <a:p>
            <a:pPr lvl="1" eaLnBrk="1" hangingPunct="1">
              <a:lnSpc>
                <a:spcPct val="85000"/>
              </a:lnSpc>
              <a:spcBef>
                <a:spcPct val="0"/>
              </a:spcBef>
              <a:spcAft>
                <a:spcPct val="20000"/>
              </a:spcAft>
              <a:buClr>
                <a:srgbClr val="FFFF00"/>
              </a:buClr>
              <a:defRPr/>
            </a:pPr>
            <a:r>
              <a:rPr lang="en-US" sz="2800" b="1" dirty="0">
                <a:solidFill>
                  <a:srgbClr val="FFFFFF"/>
                </a:solidFill>
                <a:effectLst>
                  <a:outerShdw blurRad="38100" dist="38100" dir="2700000" algn="tl">
                    <a:srgbClr val="000000"/>
                  </a:outerShdw>
                </a:effectLst>
              </a:rPr>
              <a:t>Massage, ~10 seconds, firm but do not occlude</a:t>
            </a:r>
          </a:p>
          <a:p>
            <a:pPr lvl="1" eaLnBrk="1" hangingPunct="1">
              <a:lnSpc>
                <a:spcPct val="85000"/>
              </a:lnSpc>
              <a:spcBef>
                <a:spcPct val="0"/>
              </a:spcBef>
              <a:spcAft>
                <a:spcPct val="20000"/>
              </a:spcAft>
              <a:buClr>
                <a:srgbClr val="FFFF00"/>
              </a:buClr>
              <a:defRPr/>
            </a:pPr>
            <a:r>
              <a:rPr lang="en-US" sz="2800" b="1" dirty="0">
                <a:solidFill>
                  <a:srgbClr val="FFFFFF"/>
                </a:solidFill>
                <a:effectLst>
                  <a:outerShdw blurRad="38100" dist="38100" dir="2700000" algn="tl">
                    <a:srgbClr val="000000"/>
                  </a:outerShdw>
                </a:effectLst>
              </a:rPr>
              <a:t>Supine and upright posture (on tilt-table)</a:t>
            </a:r>
          </a:p>
          <a:p>
            <a:pPr lvl="1" eaLnBrk="1" hangingPunct="1">
              <a:lnSpc>
                <a:spcPct val="85000"/>
              </a:lnSpc>
              <a:spcBef>
                <a:spcPct val="0"/>
              </a:spcBef>
              <a:spcAft>
                <a:spcPct val="20000"/>
              </a:spcAft>
              <a:buClr>
                <a:srgbClr val="FFFF00"/>
              </a:buClr>
              <a:defRPr/>
            </a:pPr>
            <a:endParaRPr lang="en-US" sz="3200" b="1" dirty="0">
              <a:solidFill>
                <a:srgbClr val="FFFFFF"/>
              </a:solidFill>
              <a:effectLst>
                <a:outerShdw blurRad="38100" dist="38100" dir="2700000" algn="tl">
                  <a:srgbClr val="000000"/>
                </a:outerShdw>
              </a:effectLst>
            </a:endParaRPr>
          </a:p>
          <a:p>
            <a:pPr eaLnBrk="1" hangingPunct="1">
              <a:lnSpc>
                <a:spcPct val="85000"/>
              </a:lnSpc>
              <a:spcBef>
                <a:spcPct val="0"/>
              </a:spcBef>
              <a:spcAft>
                <a:spcPct val="20000"/>
              </a:spcAft>
              <a:buClr>
                <a:srgbClr val="FFFF00"/>
              </a:buClr>
              <a:buFont typeface="Arial" charset="0"/>
              <a:buChar char="•"/>
              <a:defRPr/>
            </a:pPr>
            <a:r>
              <a:rPr lang="en-US" sz="3200" b="1" dirty="0">
                <a:solidFill>
                  <a:srgbClr val="FFFF00"/>
                </a:solidFill>
                <a:effectLst>
                  <a:outerShdw blurRad="38100" dist="38100" dir="2700000" algn="tl">
                    <a:srgbClr val="000000"/>
                  </a:outerShdw>
                </a:effectLst>
              </a:rPr>
              <a:t>Suggests Carotid Sinus Syndrome (CSS) if:</a:t>
            </a:r>
          </a:p>
          <a:p>
            <a:pPr lvl="1" eaLnBrk="1" hangingPunct="1">
              <a:lnSpc>
                <a:spcPct val="85000"/>
              </a:lnSpc>
              <a:spcBef>
                <a:spcPct val="0"/>
              </a:spcBef>
              <a:spcAft>
                <a:spcPct val="20000"/>
              </a:spcAft>
              <a:buClr>
                <a:srgbClr val="FFFF00"/>
              </a:buClr>
              <a:defRPr/>
            </a:pPr>
            <a:r>
              <a:rPr lang="en-US" sz="2800" b="1" dirty="0">
                <a:solidFill>
                  <a:srgbClr val="FFFFFF"/>
                </a:solidFill>
                <a:effectLst>
                  <a:outerShdw blurRad="38100" dist="38100" dir="2700000" algn="tl">
                    <a:srgbClr val="000000"/>
                  </a:outerShdw>
                </a:effectLst>
              </a:rPr>
              <a:t>&gt;6 sec asystole* or &gt;50 mmHg fall in systolic BP</a:t>
            </a:r>
          </a:p>
          <a:p>
            <a:pPr lvl="1" eaLnBrk="1" hangingPunct="1">
              <a:lnSpc>
                <a:spcPct val="85000"/>
              </a:lnSpc>
              <a:spcBef>
                <a:spcPct val="0"/>
              </a:spcBef>
              <a:spcAft>
                <a:spcPct val="20000"/>
              </a:spcAft>
              <a:buClr>
                <a:srgbClr val="FFFF00"/>
              </a:buClr>
              <a:defRPr/>
            </a:pPr>
            <a:r>
              <a:rPr lang="en-US" sz="2800" b="1" dirty="0">
                <a:solidFill>
                  <a:srgbClr val="FFFFFF"/>
                </a:solidFill>
                <a:effectLst>
                  <a:outerShdw blurRad="38100" dist="38100" dir="2700000" algn="tl">
                    <a:srgbClr val="000000"/>
                  </a:outerShdw>
                </a:effectLst>
              </a:rPr>
              <a:t>Reproduction of symptoms (usually only occurs with CSM during upright posture)</a:t>
            </a:r>
          </a:p>
          <a:p>
            <a:pPr lvl="1" eaLnBrk="1" hangingPunct="1">
              <a:lnSpc>
                <a:spcPct val="85000"/>
              </a:lnSpc>
              <a:spcBef>
                <a:spcPct val="0"/>
              </a:spcBef>
              <a:spcAft>
                <a:spcPct val="20000"/>
              </a:spcAft>
              <a:defRPr/>
            </a:pPr>
            <a:endParaRPr lang="en-US" sz="2800" b="1" dirty="0">
              <a:solidFill>
                <a:srgbClr val="FFFFFF"/>
              </a:solidFill>
              <a:effectLst>
                <a:outerShdw blurRad="38100" dist="38100" dir="2700000" algn="tl">
                  <a:srgbClr val="000000"/>
                </a:outerShdw>
              </a:effectLst>
            </a:endParaRPr>
          </a:p>
          <a:p>
            <a:pPr lvl="1" eaLnBrk="1" hangingPunct="1">
              <a:lnSpc>
                <a:spcPct val="85000"/>
              </a:lnSpc>
              <a:spcBef>
                <a:spcPct val="0"/>
              </a:spcBef>
              <a:spcAft>
                <a:spcPct val="20000"/>
              </a:spcAft>
              <a:buFontTx/>
              <a:buNone/>
              <a:defRPr/>
            </a:pPr>
            <a:r>
              <a:rPr lang="en-US" sz="2800" b="1" dirty="0">
                <a:solidFill>
                  <a:srgbClr val="FFFFFF"/>
                </a:solidFill>
                <a:effectLst>
                  <a:outerShdw blurRad="38100" dist="38100" dir="2700000" algn="tl">
                    <a:srgbClr val="000000"/>
                  </a:outerShdw>
                </a:effectLst>
              </a:rPr>
              <a:t>* </a:t>
            </a:r>
            <a:r>
              <a:rPr lang="en-US" b="1" dirty="0">
                <a:solidFill>
                  <a:srgbClr val="FFFFFF"/>
                </a:solidFill>
                <a:effectLst>
                  <a:outerShdw blurRad="38100" dist="38100" dir="2700000" algn="tl">
                    <a:srgbClr val="000000"/>
                  </a:outerShdw>
                </a:effectLst>
              </a:rPr>
              <a:t>Previously 3 sec was considered adequate, but longer pause is now recommended </a:t>
            </a:r>
            <a:endParaRPr lang="en-US" sz="2800" b="1" dirty="0">
              <a:solidFill>
                <a:srgbClr val="FFFFFF"/>
              </a:solidFill>
              <a:effectLst>
                <a:outerShdw blurRad="38100" dist="38100" dir="2700000" algn="tl">
                  <a:srgbClr val="000000"/>
                </a:outerShdw>
              </a:effectLst>
            </a:endParaRPr>
          </a:p>
        </p:txBody>
      </p:sp>
      <p:sp>
        <p:nvSpPr>
          <p:cNvPr id="78852" name="TextBox 3"/>
          <p:cNvSpPr txBox="1">
            <a:spLocks noChangeArrowheads="1"/>
          </p:cNvSpPr>
          <p:nvPr/>
        </p:nvSpPr>
        <p:spPr bwMode="auto">
          <a:xfrm>
            <a:off x="8722424" y="6281738"/>
            <a:ext cx="324345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dirty="0" err="1">
                <a:solidFill>
                  <a:srgbClr val="FFFFFF"/>
                </a:solidFill>
              </a:rPr>
              <a:t>Brignole</a:t>
            </a:r>
            <a:r>
              <a:rPr lang="en-US" altLang="en-US" sz="1200" dirty="0">
                <a:solidFill>
                  <a:srgbClr val="FFFFFF"/>
                </a:solidFill>
              </a:rPr>
              <a:t> M et al </a:t>
            </a:r>
            <a:r>
              <a:rPr lang="en-US" altLang="en-US" sz="1200" dirty="0" err="1">
                <a:solidFill>
                  <a:srgbClr val="FFFFFF"/>
                </a:solidFill>
              </a:rPr>
              <a:t>Europace</a:t>
            </a:r>
            <a:r>
              <a:rPr lang="en-US" altLang="en-US" sz="1200" dirty="0">
                <a:solidFill>
                  <a:srgbClr val="FFFFFF"/>
                </a:solidFill>
              </a:rPr>
              <a:t> 2011; 13: 462-64, </a:t>
            </a:r>
          </a:p>
          <a:p>
            <a:r>
              <a:rPr lang="en-US" altLang="en-US" sz="1200" dirty="0">
                <a:solidFill>
                  <a:srgbClr val="FFFFFF"/>
                </a:solidFill>
              </a:rPr>
              <a:t> </a:t>
            </a:r>
            <a:r>
              <a:rPr lang="en-US" altLang="en-US" sz="1200" dirty="0" err="1">
                <a:solidFill>
                  <a:srgbClr val="FFFFFF"/>
                </a:solidFill>
              </a:rPr>
              <a:t>Krediet</a:t>
            </a:r>
            <a:r>
              <a:rPr lang="en-US" altLang="en-US" sz="1200" dirty="0">
                <a:solidFill>
                  <a:srgbClr val="FFFFFF"/>
                </a:solidFill>
              </a:rPr>
              <a:t> CTP et al </a:t>
            </a:r>
            <a:r>
              <a:rPr lang="en-US" altLang="en-US" sz="1200" dirty="0" err="1">
                <a:solidFill>
                  <a:srgbClr val="FFFFFF"/>
                </a:solidFill>
              </a:rPr>
              <a:t>Europace</a:t>
            </a:r>
            <a:r>
              <a:rPr lang="en-US" altLang="en-US" sz="1200" dirty="0">
                <a:solidFill>
                  <a:srgbClr val="FFFFFF"/>
                </a:solidFill>
              </a:rPr>
              <a:t> 2011;13: 14-22  </a:t>
            </a:r>
          </a:p>
        </p:txBody>
      </p:sp>
    </p:spTree>
    <p:extLst>
      <p:ext uri="{BB962C8B-B14F-4D97-AF65-F5344CB8AC3E}">
        <p14:creationId xmlns:p14="http://schemas.microsoft.com/office/powerpoint/2010/main" val="3661690761"/>
      </p:ext>
    </p:extLst>
  </p:cSld>
  <p:clrMapOvr>
    <a:masterClrMapping/>
  </p:clrMapOvr>
  <p:transition>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2" name="Rectangle 4"/>
          <p:cNvSpPr>
            <a:spLocks noGrp="1" noRot="1" noChangeArrowheads="1"/>
          </p:cNvSpPr>
          <p:nvPr>
            <p:ph type="title"/>
          </p:nvPr>
        </p:nvSpPr>
        <p:spPr>
          <a:xfrm>
            <a:off x="1511121" y="293352"/>
            <a:ext cx="9144000" cy="1282700"/>
          </a:xfrm>
          <a:effectLst>
            <a:outerShdw blurRad="63500" dist="38099" dir="2700000" algn="ctr" rotWithShape="0">
              <a:schemeClr val="bg2">
                <a:alpha val="74997"/>
              </a:schemeClr>
            </a:outerShdw>
          </a:effectLst>
        </p:spPr>
        <p:txBody>
          <a:bodyPr>
            <a:normAutofit/>
          </a:bodyPr>
          <a:lstStyle/>
          <a:p>
            <a:pPr algn="ctr" eaLnBrk="1" hangingPunct="1">
              <a:defRPr/>
            </a:pPr>
            <a:r>
              <a:rPr lang="en-US" sz="4400" b="1" dirty="0">
                <a:solidFill>
                  <a:srgbClr val="FFFF00"/>
                </a:solidFill>
                <a:effectLst>
                  <a:outerShdw blurRad="38100" dist="38100" dir="2700000" algn="tl">
                    <a:srgbClr val="000000"/>
                  </a:outerShdw>
                </a:effectLst>
              </a:rPr>
              <a:t>Additional Diagnostic Tests  </a:t>
            </a:r>
            <a:r>
              <a:rPr lang="en-US" sz="3200" b="1" dirty="0">
                <a:solidFill>
                  <a:srgbClr val="FFFF00"/>
                </a:solidFill>
                <a:effectLst>
                  <a:outerShdw blurRad="38100" dist="38100" dir="2700000" algn="tl">
                    <a:srgbClr val="000000"/>
                  </a:outerShdw>
                </a:effectLst>
              </a:rPr>
              <a:t/>
            </a:r>
            <a:br>
              <a:rPr lang="en-US" sz="3200" b="1" dirty="0">
                <a:solidFill>
                  <a:srgbClr val="FFFF00"/>
                </a:solidFill>
                <a:effectLst>
                  <a:outerShdw blurRad="38100" dist="38100" dir="2700000" algn="tl">
                    <a:srgbClr val="000000"/>
                  </a:outerShdw>
                </a:effectLst>
              </a:rPr>
            </a:br>
            <a:r>
              <a:rPr lang="en-US" sz="2400" dirty="0">
                <a:solidFill>
                  <a:srgbClr val="FFFFFF"/>
                </a:solidFill>
                <a:effectLst>
                  <a:outerShdw blurRad="38100" dist="38100" dir="2700000" algn="tl">
                    <a:srgbClr val="000000"/>
                  </a:outerShdw>
                </a:effectLst>
              </a:rPr>
              <a:t>Use Based on Initial Examination and Risk Stratification</a:t>
            </a:r>
            <a:endParaRPr lang="en-US" sz="2400" dirty="0"/>
          </a:p>
        </p:txBody>
      </p:sp>
      <p:sp>
        <p:nvSpPr>
          <p:cNvPr id="53253" name="Rectangle 5"/>
          <p:cNvSpPr>
            <a:spLocks noGrp="1" noRot="1" noChangeArrowheads="1"/>
          </p:cNvSpPr>
          <p:nvPr>
            <p:ph idx="1"/>
          </p:nvPr>
        </p:nvSpPr>
        <p:spPr>
          <a:xfrm>
            <a:off x="2667537" y="1576052"/>
            <a:ext cx="7581900" cy="4762321"/>
          </a:xfrm>
        </p:spPr>
        <p:txBody>
          <a:bodyPr>
            <a:normAutofit/>
          </a:bodyPr>
          <a:lstStyle/>
          <a:p>
            <a:pPr eaLnBrk="1" hangingPunct="1">
              <a:lnSpc>
                <a:spcPct val="85000"/>
              </a:lnSpc>
              <a:buClr>
                <a:srgbClr val="FFFF00"/>
              </a:buClr>
              <a:buFont typeface="Arial" charset="0"/>
              <a:buChar char="•"/>
              <a:defRPr/>
            </a:pPr>
            <a:r>
              <a:rPr lang="en-US" sz="3200" b="1" dirty="0">
                <a:solidFill>
                  <a:srgbClr val="FFFF00"/>
                </a:solidFill>
                <a:effectLst>
                  <a:outerShdw blurRad="38100" dist="38100" dir="2700000" algn="tl">
                    <a:srgbClr val="000000"/>
                  </a:outerShdw>
                </a:effectLst>
              </a:rPr>
              <a:t>Ambulatory ECG</a:t>
            </a:r>
          </a:p>
          <a:p>
            <a:pPr lvl="1" eaLnBrk="1" hangingPunct="1">
              <a:lnSpc>
                <a:spcPct val="85000"/>
              </a:lnSpc>
              <a:defRPr/>
            </a:pPr>
            <a:r>
              <a:rPr lang="en-US" sz="2400" b="1" dirty="0">
                <a:solidFill>
                  <a:srgbClr val="FFFFFF"/>
                </a:solidFill>
                <a:effectLst>
                  <a:outerShdw blurRad="38100" dist="38100" dir="2700000" algn="tl">
                    <a:srgbClr val="000000"/>
                  </a:outerShdw>
                </a:effectLst>
              </a:rPr>
              <a:t>Wearable external monitors</a:t>
            </a:r>
          </a:p>
          <a:p>
            <a:pPr lvl="1" eaLnBrk="1" hangingPunct="1">
              <a:lnSpc>
                <a:spcPct val="85000"/>
              </a:lnSpc>
              <a:defRPr/>
            </a:pPr>
            <a:r>
              <a:rPr lang="en-US" sz="2400" b="1" dirty="0" err="1">
                <a:solidFill>
                  <a:srgbClr val="FFFFFF"/>
                </a:solidFill>
                <a:effectLst>
                  <a:outerShdw blurRad="38100" dist="38100" dir="2700000" algn="tl">
                    <a:srgbClr val="000000"/>
                  </a:outerShdw>
                </a:effectLst>
              </a:rPr>
              <a:t>Insertable</a:t>
            </a:r>
            <a:r>
              <a:rPr lang="en-US" sz="2400" b="1" dirty="0">
                <a:solidFill>
                  <a:srgbClr val="FFFFFF"/>
                </a:solidFill>
                <a:effectLst>
                  <a:outerShdw blurRad="38100" dist="38100" dir="2700000" algn="tl">
                    <a:srgbClr val="000000"/>
                  </a:outerShdw>
                </a:effectLst>
              </a:rPr>
              <a:t> loop recorder </a:t>
            </a:r>
          </a:p>
          <a:p>
            <a:pPr eaLnBrk="1" hangingPunct="1">
              <a:lnSpc>
                <a:spcPct val="85000"/>
              </a:lnSpc>
              <a:buClr>
                <a:srgbClr val="FFFF00"/>
              </a:buClr>
              <a:buFont typeface="Arial" charset="0"/>
              <a:buChar char="•"/>
              <a:defRPr/>
            </a:pPr>
            <a:r>
              <a:rPr lang="en-US" sz="3200" b="1" dirty="0">
                <a:solidFill>
                  <a:srgbClr val="FFFF00"/>
                </a:solidFill>
                <a:effectLst>
                  <a:outerShdw blurRad="38100" dist="38100" dir="2700000" algn="tl">
                    <a:srgbClr val="000000"/>
                  </a:outerShdw>
                </a:effectLst>
              </a:rPr>
              <a:t>Head-Up Tilt Test (with CSM)</a:t>
            </a:r>
          </a:p>
          <a:p>
            <a:pPr eaLnBrk="1" hangingPunct="1">
              <a:lnSpc>
                <a:spcPct val="85000"/>
              </a:lnSpc>
              <a:buClr>
                <a:srgbClr val="FFFF00"/>
              </a:buClr>
              <a:buFont typeface="Arial" charset="0"/>
              <a:buChar char="•"/>
              <a:defRPr/>
            </a:pPr>
            <a:r>
              <a:rPr lang="en-US" sz="3200" b="1" dirty="0">
                <a:solidFill>
                  <a:srgbClr val="FFFF00"/>
                </a:solidFill>
                <a:effectLst>
                  <a:outerShdw blurRad="38100" dist="38100" dir="2700000" algn="tl">
                    <a:srgbClr val="000000"/>
                  </a:outerShdw>
                </a:effectLst>
              </a:rPr>
              <a:t>Electrophysiology study (EPS)</a:t>
            </a:r>
          </a:p>
          <a:p>
            <a:pPr eaLnBrk="1" hangingPunct="1">
              <a:lnSpc>
                <a:spcPct val="85000"/>
              </a:lnSpc>
              <a:buClr>
                <a:srgbClr val="FFFF00"/>
              </a:buClr>
              <a:buFont typeface="Arial" charset="0"/>
              <a:buChar char="•"/>
              <a:defRPr/>
            </a:pPr>
            <a:r>
              <a:rPr lang="en-US" sz="3200" b="1" dirty="0">
                <a:solidFill>
                  <a:srgbClr val="FFFF00"/>
                </a:solidFill>
                <a:effectLst>
                  <a:outerShdw blurRad="38100" dist="38100" dir="2700000" algn="tl">
                    <a:srgbClr val="000000"/>
                  </a:outerShdw>
                </a:effectLst>
              </a:rPr>
              <a:t>Non-invasive for life-threatening VT/VF</a:t>
            </a:r>
          </a:p>
          <a:p>
            <a:pPr lvl="1" eaLnBrk="1" hangingPunct="1">
              <a:lnSpc>
                <a:spcPct val="85000"/>
              </a:lnSpc>
              <a:defRPr/>
            </a:pPr>
            <a:r>
              <a:rPr lang="en-US" sz="2400" b="1" dirty="0">
                <a:solidFill>
                  <a:srgbClr val="FFFFFF"/>
                </a:solidFill>
                <a:effectLst>
                  <a:outerShdw blurRad="38100" dist="38100" dir="2700000" algn="tl">
                    <a:srgbClr val="000000"/>
                  </a:outerShdw>
                </a:effectLst>
              </a:rPr>
              <a:t>SAECG </a:t>
            </a:r>
          </a:p>
          <a:p>
            <a:pPr lvl="1" eaLnBrk="1" hangingPunct="1">
              <a:lnSpc>
                <a:spcPct val="85000"/>
              </a:lnSpc>
              <a:defRPr/>
            </a:pPr>
            <a:r>
              <a:rPr lang="en-US" sz="2400" b="1" dirty="0">
                <a:solidFill>
                  <a:srgbClr val="FFFFFF"/>
                </a:solidFill>
                <a:effectLst>
                  <a:outerShdw blurRad="38100" dist="38100" dir="2700000" algn="tl">
                    <a:srgbClr val="000000"/>
                  </a:outerShdw>
                </a:effectLst>
              </a:rPr>
              <a:t>Heart rate variability, HR turbulence </a:t>
            </a:r>
          </a:p>
          <a:p>
            <a:pPr lvl="1" eaLnBrk="1" hangingPunct="1">
              <a:lnSpc>
                <a:spcPct val="85000"/>
              </a:lnSpc>
              <a:defRPr/>
            </a:pPr>
            <a:r>
              <a:rPr lang="en-US" sz="2400" b="1" dirty="0">
                <a:solidFill>
                  <a:srgbClr val="FFFFFF"/>
                </a:solidFill>
                <a:effectLst>
                  <a:outerShdw blurRad="38100" dist="38100" dir="2700000" algn="tl">
                    <a:srgbClr val="000000"/>
                  </a:outerShdw>
                </a:effectLst>
              </a:rPr>
              <a:t>Microvolt T-wave </a:t>
            </a:r>
            <a:r>
              <a:rPr lang="en-US" sz="2400" b="1" dirty="0" err="1">
                <a:solidFill>
                  <a:srgbClr val="FFFFFF"/>
                </a:solidFill>
                <a:effectLst>
                  <a:outerShdw blurRad="38100" dist="38100" dir="2700000" algn="tl">
                    <a:srgbClr val="000000"/>
                  </a:outerShdw>
                </a:effectLst>
              </a:rPr>
              <a:t>alternans</a:t>
            </a:r>
            <a:r>
              <a:rPr lang="en-US" sz="2400" b="1" dirty="0">
                <a:solidFill>
                  <a:srgbClr val="FFFFFF"/>
                </a:solidFill>
                <a:effectLst>
                  <a:outerShdw blurRad="38100" dist="38100" dir="2700000" algn="tl">
                    <a:srgbClr val="000000"/>
                  </a:outerShdw>
                </a:effectLst>
              </a:rPr>
              <a:t>, QT dispersion</a:t>
            </a:r>
            <a:endParaRPr lang="en-US" sz="2800" b="1" dirty="0">
              <a:solidFill>
                <a:srgbClr val="F5FF59"/>
              </a:solidFill>
              <a:effectLst>
                <a:outerShdw blurRad="38100" dist="38100" dir="2700000" algn="tl">
                  <a:srgbClr val="000000"/>
                </a:outerShdw>
              </a:effectLst>
            </a:endParaRPr>
          </a:p>
          <a:p>
            <a:pPr eaLnBrk="1" hangingPunct="1">
              <a:lnSpc>
                <a:spcPct val="85000"/>
              </a:lnSpc>
              <a:buFont typeface="Wingdings" charset="2"/>
              <a:buChar char="n"/>
              <a:defRPr/>
            </a:pPr>
            <a:endParaRPr lang="en-US" sz="2400" b="1" dirty="0">
              <a:solidFill>
                <a:srgbClr val="FFFFFF"/>
              </a:solidFill>
              <a:effectLst>
                <a:outerShdw blurRad="38100" dist="38100" dir="2700000" algn="tl">
                  <a:srgbClr val="000000"/>
                </a:outerShdw>
              </a:effectLst>
            </a:endParaRPr>
          </a:p>
        </p:txBody>
      </p:sp>
    </p:spTree>
    <p:extLst>
      <p:ext uri="{BB962C8B-B14F-4D97-AF65-F5344CB8AC3E}">
        <p14:creationId xmlns:p14="http://schemas.microsoft.com/office/powerpoint/2010/main" val="2498451834"/>
      </p:ext>
    </p:extLst>
  </p:cSld>
  <p:clrMapOvr>
    <a:masterClrMapping/>
  </p:clrMapOvr>
  <p:transition>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22" name="Rectangle 2"/>
          <p:cNvSpPr>
            <a:spLocks noGrp="1" noRot="1" noChangeArrowheads="1"/>
          </p:cNvSpPr>
          <p:nvPr>
            <p:ph type="title"/>
          </p:nvPr>
        </p:nvSpPr>
        <p:spPr>
          <a:xfrm>
            <a:off x="1575515" y="120650"/>
            <a:ext cx="9144000" cy="1066800"/>
          </a:xfrm>
        </p:spPr>
        <p:txBody>
          <a:bodyPr>
            <a:normAutofit/>
          </a:bodyPr>
          <a:lstStyle/>
          <a:p>
            <a:pPr algn="ctr" eaLnBrk="1" hangingPunct="1">
              <a:defRPr/>
            </a:pPr>
            <a:r>
              <a:rPr lang="en-US" sz="4000" b="1" dirty="0">
                <a:solidFill>
                  <a:srgbClr val="FFFF00"/>
                </a:solidFill>
                <a:effectLst>
                  <a:outerShdw blurRad="38100" dist="38100" dir="2700000" algn="tl">
                    <a:srgbClr val="000000"/>
                  </a:outerShdw>
                </a:effectLst>
              </a:rPr>
              <a:t>External ‘Loop’ Recorders (ELRs) </a:t>
            </a:r>
          </a:p>
        </p:txBody>
      </p:sp>
      <p:pic>
        <p:nvPicPr>
          <p:cNvPr id="829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2000" y="1041401"/>
            <a:ext cx="2578100" cy="2740025"/>
          </a:xfrm>
          <a:prstGeom prst="rect">
            <a:avLst/>
          </a:prstGeom>
          <a:noFill/>
          <a:ln w="9525">
            <a:solidFill>
              <a:srgbClr val="FF0066"/>
            </a:solidFill>
            <a:miter lim="800000"/>
            <a:headEnd/>
            <a:tailEnd/>
          </a:ln>
          <a:extLst>
            <a:ext uri="{909E8E84-426E-40DD-AFC4-6F175D3DCCD1}">
              <a14:hiddenFill xmlns:a14="http://schemas.microsoft.com/office/drawing/2010/main">
                <a:solidFill>
                  <a:srgbClr val="FFFFFF"/>
                </a:solidFill>
              </a14:hiddenFill>
            </a:ext>
          </a:extLst>
        </p:spPr>
      </p:pic>
      <p:pic>
        <p:nvPicPr>
          <p:cNvPr id="82948" name="Picture 6" descr="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14738" y="3335338"/>
            <a:ext cx="2392362" cy="281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49" name="Picture 2" descr="Screen shot 2012-11-14 at 4.17.56 PM.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515101" y="1485900"/>
            <a:ext cx="3414713"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50" name="Picture 3" descr="Screen shot 2012-11-14 at 4.18.13 PM.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788150" y="3149600"/>
            <a:ext cx="2857500" cy="261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51" name="TextBox 6"/>
          <p:cNvSpPr txBox="1">
            <a:spLocks noChangeArrowheads="1"/>
          </p:cNvSpPr>
          <p:nvPr/>
        </p:nvSpPr>
        <p:spPr bwMode="auto">
          <a:xfrm>
            <a:off x="7335439" y="4279901"/>
            <a:ext cx="203914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a:t>7-day ‘Patch’ </a:t>
            </a:r>
          </a:p>
          <a:p>
            <a:pPr algn="ctr"/>
            <a:r>
              <a:rPr lang="en-US" altLang="en-US"/>
              <a:t>ELR</a:t>
            </a:r>
          </a:p>
        </p:txBody>
      </p:sp>
      <p:sp>
        <p:nvSpPr>
          <p:cNvPr id="82952" name="TextBox 7"/>
          <p:cNvSpPr txBox="1">
            <a:spLocks noChangeArrowheads="1"/>
          </p:cNvSpPr>
          <p:nvPr/>
        </p:nvSpPr>
        <p:spPr bwMode="auto">
          <a:xfrm>
            <a:off x="2260601" y="5969001"/>
            <a:ext cx="3571875" cy="4619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a:t> Up to 1 month recording</a:t>
            </a:r>
          </a:p>
        </p:txBody>
      </p:sp>
    </p:spTree>
    <p:extLst>
      <p:ext uri="{BB962C8B-B14F-4D97-AF65-F5344CB8AC3E}">
        <p14:creationId xmlns:p14="http://schemas.microsoft.com/office/powerpoint/2010/main" val="505967130"/>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3542" y="-20693"/>
            <a:ext cx="9404723" cy="1400530"/>
          </a:xfrm>
        </p:spPr>
        <p:txBody>
          <a:bodyPr/>
          <a:lstStyle/>
          <a:p>
            <a:pPr algn="ctr"/>
            <a:r>
              <a:rPr lang="en-US" sz="4400" b="1" dirty="0">
                <a:solidFill>
                  <a:srgbClr val="FFFF00"/>
                </a:solidFill>
                <a:effectLst>
                  <a:outerShdw blurRad="38100" dist="38100" dir="2700000" algn="tl">
                    <a:srgbClr val="000000">
                      <a:alpha val="43137"/>
                    </a:srgbClr>
                  </a:outerShdw>
                </a:effectLst>
              </a:rPr>
              <a:t>ICM Devices</a:t>
            </a:r>
          </a:p>
        </p:txBody>
      </p:sp>
      <p:sp>
        <p:nvSpPr>
          <p:cNvPr id="3" name="Slide Number Placeholder 2"/>
          <p:cNvSpPr>
            <a:spLocks noGrp="1"/>
          </p:cNvSpPr>
          <p:nvPr>
            <p:ph type="sldNum" sz="quarter" idx="12"/>
          </p:nvPr>
        </p:nvSpPr>
        <p:spPr/>
        <p:txBody>
          <a:bodyPr/>
          <a:lstStyle/>
          <a:p>
            <a:fld id="{98121966-46F9-4354-B5F9-3279D967DE58}" type="slidenum">
              <a:rPr lang="en-US" altLang="en-US" smtClean="0"/>
              <a:pPr/>
              <a:t>24</a:t>
            </a:fld>
            <a:endParaRPr lang="en-US" altLang="en-US"/>
          </a:p>
        </p:txBody>
      </p:sp>
      <p:pic>
        <p:nvPicPr>
          <p:cNvPr id="4" name="Picture 3"/>
          <p:cNvPicPr>
            <a:picLocks noChangeAspect="1"/>
          </p:cNvPicPr>
          <p:nvPr/>
        </p:nvPicPr>
        <p:blipFill>
          <a:blip r:embed="rId2"/>
          <a:stretch>
            <a:fillRect/>
          </a:stretch>
        </p:blipFill>
        <p:spPr>
          <a:xfrm>
            <a:off x="3375762" y="904358"/>
            <a:ext cx="5768238" cy="5820293"/>
          </a:xfrm>
          <a:prstGeom prst="rect">
            <a:avLst/>
          </a:prstGeom>
        </p:spPr>
      </p:pic>
    </p:spTree>
    <p:extLst>
      <p:ext uri="{BB962C8B-B14F-4D97-AF65-F5344CB8AC3E}">
        <p14:creationId xmlns:p14="http://schemas.microsoft.com/office/powerpoint/2010/main" val="1414946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9"/>
          <p:cNvSpPr>
            <a:spLocks noChangeArrowheads="1"/>
          </p:cNvSpPr>
          <p:nvPr/>
        </p:nvSpPr>
        <p:spPr bwMode="auto">
          <a:xfrm>
            <a:off x="6219825" y="1825625"/>
            <a:ext cx="4311650" cy="4362450"/>
          </a:xfrm>
          <a:prstGeom prst="rect">
            <a:avLst/>
          </a:prstGeom>
          <a:gradFill rotWithShape="1">
            <a:gsLst>
              <a:gs pos="0">
                <a:schemeClr val="tx2"/>
              </a:gs>
              <a:gs pos="100000">
                <a:schemeClr val="bg1"/>
              </a:gs>
            </a:gsLst>
            <a:lin ang="5400000" scaled="1"/>
          </a:gra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pl-PL" altLang="en-US"/>
          </a:p>
        </p:txBody>
      </p:sp>
      <p:sp>
        <p:nvSpPr>
          <p:cNvPr id="89091" name="Rectangle 27"/>
          <p:cNvSpPr>
            <a:spLocks noChangeArrowheads="1"/>
          </p:cNvSpPr>
          <p:nvPr/>
        </p:nvSpPr>
        <p:spPr bwMode="auto">
          <a:xfrm>
            <a:off x="1681164" y="1817688"/>
            <a:ext cx="4206875" cy="4375150"/>
          </a:xfrm>
          <a:prstGeom prst="rect">
            <a:avLst/>
          </a:prstGeom>
          <a:gradFill rotWithShape="1">
            <a:gsLst>
              <a:gs pos="0">
                <a:schemeClr val="tx2"/>
              </a:gs>
              <a:gs pos="100000">
                <a:schemeClr val="bg1"/>
              </a:gs>
            </a:gsLst>
            <a:lin ang="5400000" scaled="1"/>
          </a:gra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pl-PL" altLang="en-US"/>
          </a:p>
        </p:txBody>
      </p:sp>
      <p:sp>
        <p:nvSpPr>
          <p:cNvPr id="77836" name="Rectangle 12"/>
          <p:cNvSpPr>
            <a:spLocks noGrp="1" noRot="1" noChangeArrowheads="1"/>
          </p:cNvSpPr>
          <p:nvPr>
            <p:ph type="title"/>
          </p:nvPr>
        </p:nvSpPr>
        <p:spPr>
          <a:xfrm>
            <a:off x="1522414" y="188118"/>
            <a:ext cx="9144000" cy="658813"/>
          </a:xfrm>
          <a:effectLst>
            <a:outerShdw blurRad="63500" dist="38099" dir="2700000" algn="ctr" rotWithShape="0">
              <a:schemeClr val="bg2">
                <a:alpha val="74997"/>
              </a:schemeClr>
            </a:outerShdw>
          </a:effectLst>
        </p:spPr>
        <p:txBody>
          <a:bodyPr>
            <a:normAutofit fontScale="90000"/>
          </a:bodyPr>
          <a:lstStyle/>
          <a:p>
            <a:pPr algn="ctr" eaLnBrk="1" hangingPunct="1">
              <a:defRPr/>
            </a:pPr>
            <a:r>
              <a:rPr lang="en-US" sz="4000" b="1" dirty="0">
                <a:solidFill>
                  <a:srgbClr val="F5FF59"/>
                </a:solidFill>
                <a:effectLst>
                  <a:outerShdw blurRad="38100" dist="38100" dir="2700000" algn="tl">
                    <a:srgbClr val="000000"/>
                  </a:outerShdw>
                </a:effectLst>
              </a:rPr>
              <a:t>Symptom-Rhythm Correlation</a:t>
            </a:r>
            <a:r>
              <a:rPr lang="en-US" sz="4000" dirty="0">
                <a:solidFill>
                  <a:srgbClr val="F5FF59"/>
                </a:solidFill>
                <a:effectLst>
                  <a:outerShdw blurRad="38100" dist="38100" dir="2700000" algn="tl">
                    <a:srgbClr val="000000"/>
                  </a:outerShdw>
                </a:effectLst>
              </a:rPr>
              <a:t/>
            </a:r>
            <a:br>
              <a:rPr lang="en-US" sz="4000" dirty="0">
                <a:solidFill>
                  <a:srgbClr val="F5FF59"/>
                </a:solidFill>
                <a:effectLst>
                  <a:outerShdw blurRad="38100" dist="38100" dir="2700000" algn="tl">
                    <a:srgbClr val="000000"/>
                  </a:outerShdw>
                </a:effectLst>
              </a:rPr>
            </a:br>
            <a:r>
              <a:rPr lang="en-US" sz="3200" dirty="0">
                <a:solidFill>
                  <a:srgbClr val="FFFFFF"/>
                </a:solidFill>
                <a:effectLst>
                  <a:outerShdw blurRad="38100" dist="38100" dir="2700000" algn="tl">
                    <a:srgbClr val="000000"/>
                  </a:outerShdw>
                </a:effectLst>
              </a:rPr>
              <a:t>ILR Syncope Cases with </a:t>
            </a:r>
            <a:br>
              <a:rPr lang="en-US" sz="3200" dirty="0">
                <a:solidFill>
                  <a:srgbClr val="FFFFFF"/>
                </a:solidFill>
                <a:effectLst>
                  <a:outerShdw blurRad="38100" dist="38100" dir="2700000" algn="tl">
                    <a:srgbClr val="000000"/>
                  </a:outerShdw>
                </a:effectLst>
              </a:rPr>
            </a:br>
            <a:r>
              <a:rPr lang="en-US" sz="3200" dirty="0">
                <a:solidFill>
                  <a:srgbClr val="FFFFFF"/>
                </a:solidFill>
                <a:effectLst>
                  <a:outerShdw blurRad="38100" dist="38100" dir="2700000" algn="tl">
                    <a:srgbClr val="000000"/>
                  </a:outerShdw>
                </a:effectLst>
              </a:rPr>
              <a:t>Brady- and </a:t>
            </a:r>
            <a:r>
              <a:rPr lang="en-US" sz="3200" dirty="0" err="1">
                <a:solidFill>
                  <a:srgbClr val="FFFFFF"/>
                </a:solidFill>
                <a:effectLst>
                  <a:outerShdw blurRad="38100" dist="38100" dir="2700000" algn="tl">
                    <a:srgbClr val="000000"/>
                  </a:outerShdw>
                </a:effectLst>
              </a:rPr>
              <a:t>Tachyarrhythmias</a:t>
            </a:r>
            <a:r>
              <a:rPr lang="en-US" sz="3600" dirty="0">
                <a:solidFill>
                  <a:srgbClr val="F5FF59"/>
                </a:solidFill>
                <a:effectLst>
                  <a:outerShdw blurRad="38100" dist="38100" dir="2700000" algn="tl">
                    <a:srgbClr val="000000"/>
                  </a:outerShdw>
                </a:effectLst>
              </a:rPr>
              <a:t/>
            </a:r>
            <a:br>
              <a:rPr lang="en-US" sz="3600" dirty="0">
                <a:solidFill>
                  <a:srgbClr val="F5FF59"/>
                </a:solidFill>
                <a:effectLst>
                  <a:outerShdw blurRad="38100" dist="38100" dir="2700000" algn="tl">
                    <a:srgbClr val="000000"/>
                  </a:outerShdw>
                </a:effectLst>
              </a:rPr>
            </a:br>
            <a:endParaRPr lang="en-US" dirty="0"/>
          </a:p>
        </p:txBody>
      </p:sp>
      <p:sp>
        <p:nvSpPr>
          <p:cNvPr id="89093" name="Rectangle 4"/>
          <p:cNvSpPr>
            <a:spLocks noChangeArrowheads="1"/>
          </p:cNvSpPr>
          <p:nvPr/>
        </p:nvSpPr>
        <p:spPr bwMode="auto">
          <a:xfrm>
            <a:off x="6389688" y="5140326"/>
            <a:ext cx="4043362"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b="1" dirty="0">
                <a:solidFill>
                  <a:srgbClr val="FFFF00"/>
                </a:solidFill>
              </a:rPr>
              <a:t>65 year old man with syncope accompanied by brief retrograde amnesia</a:t>
            </a:r>
          </a:p>
        </p:txBody>
      </p:sp>
      <p:sp>
        <p:nvSpPr>
          <p:cNvPr id="89094" name="Rectangle 6"/>
          <p:cNvSpPr>
            <a:spLocks noChangeArrowheads="1"/>
          </p:cNvSpPr>
          <p:nvPr/>
        </p:nvSpPr>
        <p:spPr bwMode="auto">
          <a:xfrm>
            <a:off x="1525589" y="2178051"/>
            <a:ext cx="4568825" cy="342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pl-PL" altLang="en-US"/>
          </a:p>
        </p:txBody>
      </p:sp>
      <p:pic>
        <p:nvPicPr>
          <p:cNvPr id="89096"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92850" y="1917701"/>
            <a:ext cx="4184650" cy="310197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89097" name="Picture 23" descr="1c"/>
          <p:cNvPicPr>
            <a:picLocks noChangeAspect="1" noChangeArrowheads="1"/>
          </p:cNvPicPr>
          <p:nvPr/>
        </p:nvPicPr>
        <p:blipFill>
          <a:blip r:embed="rId4">
            <a:extLst>
              <a:ext uri="{28A0092B-C50C-407E-A947-70E740481C1C}">
                <a14:useLocalDpi xmlns:a14="http://schemas.microsoft.com/office/drawing/2010/main" val="0"/>
              </a:ext>
            </a:extLst>
          </a:blip>
          <a:srcRect r="6299"/>
          <a:stretch>
            <a:fillRect/>
          </a:stretch>
        </p:blipFill>
        <p:spPr bwMode="auto">
          <a:xfrm>
            <a:off x="9818689" y="3990975"/>
            <a:ext cx="657225" cy="65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098" name="Rectangle 3"/>
          <p:cNvSpPr>
            <a:spLocks noChangeArrowheads="1"/>
          </p:cNvSpPr>
          <p:nvPr/>
        </p:nvSpPr>
        <p:spPr bwMode="auto">
          <a:xfrm>
            <a:off x="1838325" y="5129213"/>
            <a:ext cx="4008438" cy="91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b="1" dirty="0">
                <a:solidFill>
                  <a:srgbClr val="FFFF00"/>
                </a:solidFill>
              </a:rPr>
              <a:t>56 year old woman with refractory syncope accompanied with ‘seizures </a:t>
            </a:r>
          </a:p>
        </p:txBody>
      </p:sp>
      <p:pic>
        <p:nvPicPr>
          <p:cNvPr id="89099"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19275" y="1936751"/>
            <a:ext cx="3968750" cy="265747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89100" name="Picture 21" descr="1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59064" y="3582988"/>
            <a:ext cx="890587"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101" name="Oval 28"/>
          <p:cNvSpPr>
            <a:spLocks noChangeArrowheads="1"/>
          </p:cNvSpPr>
          <p:nvPr/>
        </p:nvSpPr>
        <p:spPr bwMode="auto">
          <a:xfrm>
            <a:off x="5118100" y="3090863"/>
            <a:ext cx="787400" cy="711200"/>
          </a:xfrm>
          <a:prstGeom prst="ellipse">
            <a:avLst/>
          </a:prstGeom>
          <a:solidFill>
            <a:srgbClr val="FFFFFF"/>
          </a:solidFill>
          <a:ln w="9525">
            <a:solidFill>
              <a:schemeClr val="tx1"/>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pl-PL" altLang="en-US"/>
          </a:p>
        </p:txBody>
      </p:sp>
      <p:pic>
        <p:nvPicPr>
          <p:cNvPr id="89102" name="Picture 22" descr="1b"/>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t="516"/>
          <a:stretch>
            <a:fillRect/>
          </a:stretch>
        </p:blipFill>
        <p:spPr bwMode="auto">
          <a:xfrm>
            <a:off x="5092701" y="3076575"/>
            <a:ext cx="841375"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6251145"/>
      </p:ext>
    </p:extLst>
  </p:cSld>
  <p:clrMapOvr>
    <a:masterClrMapping/>
  </p:clrMapOvr>
  <p:transition>
    <p:wipe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817657553"/>
              </p:ext>
            </p:extLst>
          </p:nvPr>
        </p:nvGraphicFramePr>
        <p:xfrm>
          <a:off x="1502705" y="665017"/>
          <a:ext cx="9303839" cy="6054682"/>
        </p:xfrm>
        <a:graphic>
          <a:graphicData uri="http://schemas.openxmlformats.org/drawingml/2006/table">
            <a:tbl>
              <a:tblPr/>
              <a:tblGrid>
                <a:gridCol w="2447118">
                  <a:extLst>
                    <a:ext uri="{9D8B030D-6E8A-4147-A177-3AD203B41FA5}">
                      <a16:colId xmlns:a16="http://schemas.microsoft.com/office/drawing/2014/main" xmlns="" val="564162736"/>
                    </a:ext>
                  </a:extLst>
                </a:gridCol>
                <a:gridCol w="2447118">
                  <a:extLst>
                    <a:ext uri="{9D8B030D-6E8A-4147-A177-3AD203B41FA5}">
                      <a16:colId xmlns:a16="http://schemas.microsoft.com/office/drawing/2014/main" xmlns="" val="3955096388"/>
                    </a:ext>
                  </a:extLst>
                </a:gridCol>
                <a:gridCol w="1081560">
                  <a:extLst>
                    <a:ext uri="{9D8B030D-6E8A-4147-A177-3AD203B41FA5}">
                      <a16:colId xmlns:a16="http://schemas.microsoft.com/office/drawing/2014/main" xmlns="" val="2454659049"/>
                    </a:ext>
                  </a:extLst>
                </a:gridCol>
                <a:gridCol w="3328043">
                  <a:extLst>
                    <a:ext uri="{9D8B030D-6E8A-4147-A177-3AD203B41FA5}">
                      <a16:colId xmlns:a16="http://schemas.microsoft.com/office/drawing/2014/main" xmlns="" val="931119508"/>
                    </a:ext>
                  </a:extLst>
                </a:gridCol>
              </a:tblGrid>
              <a:tr h="244261">
                <a:tc>
                  <a:txBody>
                    <a:bodyPr/>
                    <a:lstStyle/>
                    <a:p>
                      <a:pPr algn="ctr"/>
                      <a:r>
                        <a:rPr lang="en-US" sz="1600" b="1" dirty="0">
                          <a:effectLst/>
                        </a:rPr>
                        <a:t>Study/First Author (Year) (Ref. #)</a:t>
                      </a:r>
                    </a:p>
                  </a:txBody>
                  <a:tcPr marL="25506" marR="39853" marT="31883" marB="31883">
                    <a:lnL w="12700" cap="flat" cmpd="sng" algn="ctr">
                      <a:solidFill>
                        <a:srgbClr val="E1E1E1"/>
                      </a:solidFill>
                      <a:prstDash val="solid"/>
                      <a:round/>
                      <a:headEnd type="none" w="med" len="med"/>
                      <a:tailEnd type="none" w="med" len="med"/>
                    </a:lnL>
                    <a:lnR w="12700" cap="flat" cmpd="sng" algn="ctr">
                      <a:solidFill>
                        <a:srgbClr val="E1E1E1"/>
                      </a:solidFill>
                      <a:prstDash val="solid"/>
                      <a:round/>
                      <a:headEnd type="none" w="med" len="med"/>
                      <a:tailEnd type="none" w="med" len="med"/>
                    </a:lnR>
                    <a:lnT w="12700" cap="flat" cmpd="sng" algn="ctr">
                      <a:solidFill>
                        <a:srgbClr val="E1E1E1"/>
                      </a:solidFill>
                      <a:prstDash val="solid"/>
                      <a:round/>
                      <a:headEnd type="none" w="med" len="med"/>
                      <a:tailEnd type="none" w="med" len="med"/>
                    </a:lnT>
                    <a:lnB w="4763" cap="flat" cmpd="sng" algn="ctr">
                      <a:solidFill>
                        <a:srgbClr val="E1E1E1"/>
                      </a:solidFill>
                      <a:prstDash val="solid"/>
                      <a:round/>
                      <a:headEnd type="none" w="med" len="med"/>
                      <a:tailEnd type="none" w="med" len="med"/>
                    </a:lnB>
                  </a:tcPr>
                </a:tc>
                <a:tc>
                  <a:txBody>
                    <a:bodyPr/>
                    <a:lstStyle/>
                    <a:p>
                      <a:pPr algn="ctr"/>
                      <a:r>
                        <a:rPr lang="en-US" sz="1600" b="1">
                          <a:effectLst/>
                        </a:rPr>
                        <a:t>Study Type</a:t>
                      </a:r>
                    </a:p>
                  </a:txBody>
                  <a:tcPr marL="25506" marR="39853" marT="31883" marB="31883">
                    <a:lnL w="12700" cap="flat" cmpd="sng" algn="ctr">
                      <a:solidFill>
                        <a:srgbClr val="E1E1E1"/>
                      </a:solidFill>
                      <a:prstDash val="solid"/>
                      <a:round/>
                      <a:headEnd type="none" w="med" len="med"/>
                      <a:tailEnd type="none" w="med" len="med"/>
                    </a:lnL>
                    <a:lnR w="12700" cap="flat" cmpd="sng" algn="ctr">
                      <a:solidFill>
                        <a:srgbClr val="E1E1E1"/>
                      </a:solidFill>
                      <a:prstDash val="solid"/>
                      <a:round/>
                      <a:headEnd type="none" w="med" len="med"/>
                      <a:tailEnd type="none" w="med" len="med"/>
                    </a:lnR>
                    <a:lnT w="12700" cap="flat" cmpd="sng" algn="ctr">
                      <a:solidFill>
                        <a:srgbClr val="E1E1E1"/>
                      </a:solidFill>
                      <a:prstDash val="solid"/>
                      <a:round/>
                      <a:headEnd type="none" w="med" len="med"/>
                      <a:tailEnd type="none" w="med" len="med"/>
                    </a:lnT>
                    <a:lnB w="4763" cap="flat" cmpd="sng" algn="ctr">
                      <a:solidFill>
                        <a:srgbClr val="E1E1E1"/>
                      </a:solidFill>
                      <a:prstDash val="solid"/>
                      <a:round/>
                      <a:headEnd type="none" w="med" len="med"/>
                      <a:tailEnd type="none" w="med" len="med"/>
                    </a:lnB>
                  </a:tcPr>
                </a:tc>
                <a:tc>
                  <a:txBody>
                    <a:bodyPr/>
                    <a:lstStyle/>
                    <a:p>
                      <a:pPr algn="ctr"/>
                      <a:r>
                        <a:rPr lang="en-US" sz="1600" b="1">
                          <a:effectLst/>
                        </a:rPr>
                        <a:t>N</a:t>
                      </a:r>
                    </a:p>
                  </a:txBody>
                  <a:tcPr marL="25506" marR="39853" marT="31883" marB="31883">
                    <a:lnL w="12700" cap="flat" cmpd="sng" algn="ctr">
                      <a:solidFill>
                        <a:srgbClr val="E1E1E1"/>
                      </a:solidFill>
                      <a:prstDash val="solid"/>
                      <a:round/>
                      <a:headEnd type="none" w="med" len="med"/>
                      <a:tailEnd type="none" w="med" len="med"/>
                    </a:lnL>
                    <a:lnR w="12700" cap="flat" cmpd="sng" algn="ctr">
                      <a:solidFill>
                        <a:srgbClr val="E1E1E1"/>
                      </a:solidFill>
                      <a:prstDash val="solid"/>
                      <a:round/>
                      <a:headEnd type="none" w="med" len="med"/>
                      <a:tailEnd type="none" w="med" len="med"/>
                    </a:lnR>
                    <a:lnT w="12700" cap="flat" cmpd="sng" algn="ctr">
                      <a:solidFill>
                        <a:srgbClr val="E1E1E1"/>
                      </a:solidFill>
                      <a:prstDash val="solid"/>
                      <a:round/>
                      <a:headEnd type="none" w="med" len="med"/>
                      <a:tailEnd type="none" w="med" len="med"/>
                    </a:lnT>
                    <a:lnB w="4763" cap="flat" cmpd="sng" algn="ctr">
                      <a:solidFill>
                        <a:srgbClr val="E1E1E1"/>
                      </a:solidFill>
                      <a:prstDash val="solid"/>
                      <a:round/>
                      <a:headEnd type="none" w="med" len="med"/>
                      <a:tailEnd type="none" w="med" len="med"/>
                    </a:lnB>
                  </a:tcPr>
                </a:tc>
                <a:tc>
                  <a:txBody>
                    <a:bodyPr/>
                    <a:lstStyle/>
                    <a:p>
                      <a:pPr algn="ctr"/>
                      <a:r>
                        <a:rPr lang="en-US" sz="1600" b="1" dirty="0">
                          <a:effectLst/>
                        </a:rPr>
                        <a:t>Results</a:t>
                      </a:r>
                    </a:p>
                  </a:txBody>
                  <a:tcPr marL="25506" marR="25506" marT="31883" marB="31883">
                    <a:lnL w="12700" cap="flat" cmpd="sng" algn="ctr">
                      <a:solidFill>
                        <a:srgbClr val="E1E1E1"/>
                      </a:solidFill>
                      <a:prstDash val="solid"/>
                      <a:round/>
                      <a:headEnd type="none" w="med" len="med"/>
                      <a:tailEnd type="none" w="med" len="med"/>
                    </a:lnL>
                    <a:lnR w="12700" cap="flat" cmpd="sng" algn="ctr">
                      <a:solidFill>
                        <a:srgbClr val="E1E1E1"/>
                      </a:solidFill>
                      <a:prstDash val="solid"/>
                      <a:round/>
                      <a:headEnd type="none" w="med" len="med"/>
                      <a:tailEnd type="none" w="med" len="med"/>
                    </a:lnR>
                    <a:lnT w="12700" cap="flat" cmpd="sng" algn="ctr">
                      <a:solidFill>
                        <a:srgbClr val="E1E1E1"/>
                      </a:solidFill>
                      <a:prstDash val="solid"/>
                      <a:round/>
                      <a:headEnd type="none" w="med" len="med"/>
                      <a:tailEnd type="none" w="med" len="med"/>
                    </a:lnT>
                    <a:lnB w="4763" cap="flat" cmpd="sng" algn="ctr">
                      <a:solidFill>
                        <a:srgbClr val="E1E1E1"/>
                      </a:solidFill>
                      <a:prstDash val="solid"/>
                      <a:round/>
                      <a:headEnd type="none" w="med" len="med"/>
                      <a:tailEnd type="none" w="med" len="med"/>
                    </a:lnB>
                  </a:tcPr>
                </a:tc>
                <a:extLst>
                  <a:ext uri="{0D108BD9-81ED-4DB2-BD59-A6C34878D82A}">
                    <a16:rowId xmlns:a16="http://schemas.microsoft.com/office/drawing/2014/main" xmlns="" val="1188437942"/>
                  </a:ext>
                </a:extLst>
              </a:tr>
              <a:tr h="675311">
                <a:tc>
                  <a:txBody>
                    <a:bodyPr/>
                    <a:lstStyle/>
                    <a:p>
                      <a:pPr algn="ctr"/>
                      <a:r>
                        <a:rPr lang="en-US" sz="1600" dirty="0">
                          <a:effectLst/>
                        </a:rPr>
                        <a:t>RAST (2001) (30)</a:t>
                      </a:r>
                    </a:p>
                  </a:txBody>
                  <a:tcPr marL="25506" marR="39853" marT="31883" marB="31883">
                    <a:lnL w="12700" cap="flat" cmpd="sng" algn="ctr">
                      <a:solidFill>
                        <a:srgbClr val="E1E1E1"/>
                      </a:solidFill>
                      <a:prstDash val="solid"/>
                      <a:round/>
                      <a:headEnd type="none" w="med" len="med"/>
                      <a:tailEnd type="none" w="med" len="med"/>
                    </a:lnL>
                    <a:lnR w="12700" cap="flat" cmpd="sng" algn="ctr">
                      <a:solidFill>
                        <a:srgbClr val="E1E1E1"/>
                      </a:solidFill>
                      <a:prstDash val="solid"/>
                      <a:round/>
                      <a:headEnd type="none" w="med" len="med"/>
                      <a:tailEnd type="none" w="med" len="med"/>
                    </a:lnR>
                    <a:lnT w="4763" cap="flat" cmpd="sng" algn="ctr">
                      <a:solidFill>
                        <a:srgbClr val="E1E1E1"/>
                      </a:solidFill>
                      <a:prstDash val="solid"/>
                      <a:round/>
                      <a:headEnd type="none" w="med" len="med"/>
                      <a:tailEnd type="none" w="med" len="med"/>
                    </a:lnT>
                    <a:lnB w="4763" cap="flat" cmpd="sng" algn="ctr">
                      <a:solidFill>
                        <a:srgbClr val="E1E1E1"/>
                      </a:solidFill>
                      <a:prstDash val="solid"/>
                      <a:round/>
                      <a:headEnd type="none" w="med" len="med"/>
                      <a:tailEnd type="none" w="med" len="med"/>
                    </a:lnB>
                  </a:tcPr>
                </a:tc>
                <a:tc>
                  <a:txBody>
                    <a:bodyPr/>
                    <a:lstStyle/>
                    <a:p>
                      <a:pPr algn="ctr"/>
                      <a:r>
                        <a:rPr lang="en-US" sz="1600" dirty="0">
                          <a:effectLst/>
                        </a:rPr>
                        <a:t>Randomized controlled trial</a:t>
                      </a:r>
                    </a:p>
                  </a:txBody>
                  <a:tcPr marL="25506" marR="39853" marT="31883" marB="31883">
                    <a:lnL w="12700" cap="flat" cmpd="sng" algn="ctr">
                      <a:solidFill>
                        <a:srgbClr val="E1E1E1"/>
                      </a:solidFill>
                      <a:prstDash val="solid"/>
                      <a:round/>
                      <a:headEnd type="none" w="med" len="med"/>
                      <a:tailEnd type="none" w="med" len="med"/>
                    </a:lnL>
                    <a:lnR w="12700" cap="flat" cmpd="sng" algn="ctr">
                      <a:solidFill>
                        <a:srgbClr val="E1E1E1"/>
                      </a:solidFill>
                      <a:prstDash val="solid"/>
                      <a:round/>
                      <a:headEnd type="none" w="med" len="med"/>
                      <a:tailEnd type="none" w="med" len="med"/>
                    </a:lnR>
                    <a:lnT w="4763" cap="flat" cmpd="sng" algn="ctr">
                      <a:solidFill>
                        <a:srgbClr val="E1E1E1"/>
                      </a:solidFill>
                      <a:prstDash val="solid"/>
                      <a:round/>
                      <a:headEnd type="none" w="med" len="med"/>
                      <a:tailEnd type="none" w="med" len="med"/>
                    </a:lnT>
                    <a:lnB w="4763" cap="flat" cmpd="sng" algn="ctr">
                      <a:solidFill>
                        <a:srgbClr val="E1E1E1"/>
                      </a:solidFill>
                      <a:prstDash val="solid"/>
                      <a:round/>
                      <a:headEnd type="none" w="med" len="med"/>
                      <a:tailEnd type="none" w="med" len="med"/>
                    </a:lnB>
                  </a:tcPr>
                </a:tc>
                <a:tc>
                  <a:txBody>
                    <a:bodyPr/>
                    <a:lstStyle/>
                    <a:p>
                      <a:pPr algn="ctr"/>
                      <a:r>
                        <a:rPr lang="en-US" sz="1600">
                          <a:effectLst/>
                        </a:rPr>
                        <a:t>60</a:t>
                      </a:r>
                    </a:p>
                  </a:txBody>
                  <a:tcPr marL="25506" marR="39853" marT="31883" marB="31883">
                    <a:lnL w="12700" cap="flat" cmpd="sng" algn="ctr">
                      <a:solidFill>
                        <a:srgbClr val="E1E1E1"/>
                      </a:solidFill>
                      <a:prstDash val="solid"/>
                      <a:round/>
                      <a:headEnd type="none" w="med" len="med"/>
                      <a:tailEnd type="none" w="med" len="med"/>
                    </a:lnL>
                    <a:lnR w="12700" cap="flat" cmpd="sng" algn="ctr">
                      <a:solidFill>
                        <a:srgbClr val="E1E1E1"/>
                      </a:solidFill>
                      <a:prstDash val="solid"/>
                      <a:round/>
                      <a:headEnd type="none" w="med" len="med"/>
                      <a:tailEnd type="none" w="med" len="med"/>
                    </a:lnR>
                    <a:lnT w="4763" cap="flat" cmpd="sng" algn="ctr">
                      <a:solidFill>
                        <a:srgbClr val="E1E1E1"/>
                      </a:solidFill>
                      <a:prstDash val="solid"/>
                      <a:round/>
                      <a:headEnd type="none" w="med" len="med"/>
                      <a:tailEnd type="none" w="med" len="med"/>
                    </a:lnT>
                    <a:lnB w="4763" cap="flat" cmpd="sng" algn="ctr">
                      <a:solidFill>
                        <a:srgbClr val="E1E1E1"/>
                      </a:solidFill>
                      <a:prstDash val="solid"/>
                      <a:round/>
                      <a:headEnd type="none" w="med" len="med"/>
                      <a:tailEnd type="none" w="med" len="med"/>
                    </a:lnB>
                  </a:tcPr>
                </a:tc>
                <a:tc>
                  <a:txBody>
                    <a:bodyPr/>
                    <a:lstStyle/>
                    <a:p>
                      <a:pPr algn="ctr"/>
                      <a:r>
                        <a:rPr lang="en-US" sz="1600">
                          <a:effectLst/>
                        </a:rPr>
                        <a:t>Diagnosis in 55% of patients in the ICM arm compared with 19% in the control (p = 0.0014)</a:t>
                      </a:r>
                    </a:p>
                  </a:txBody>
                  <a:tcPr marL="25506" marR="25506" marT="31883" marB="31883">
                    <a:lnL w="12700" cap="flat" cmpd="sng" algn="ctr">
                      <a:solidFill>
                        <a:srgbClr val="E1E1E1"/>
                      </a:solidFill>
                      <a:prstDash val="solid"/>
                      <a:round/>
                      <a:headEnd type="none" w="med" len="med"/>
                      <a:tailEnd type="none" w="med" len="med"/>
                    </a:lnL>
                    <a:lnR w="12700" cap="flat" cmpd="sng" algn="ctr">
                      <a:solidFill>
                        <a:srgbClr val="E1E1E1"/>
                      </a:solidFill>
                      <a:prstDash val="solid"/>
                      <a:round/>
                      <a:headEnd type="none" w="med" len="med"/>
                      <a:tailEnd type="none" w="med" len="med"/>
                    </a:lnR>
                    <a:lnT w="4763" cap="flat" cmpd="sng" algn="ctr">
                      <a:solidFill>
                        <a:srgbClr val="E1E1E1"/>
                      </a:solidFill>
                      <a:prstDash val="solid"/>
                      <a:round/>
                      <a:headEnd type="none" w="med" len="med"/>
                      <a:tailEnd type="none" w="med" len="med"/>
                    </a:lnT>
                    <a:lnB w="4763" cap="flat" cmpd="sng" algn="ctr">
                      <a:solidFill>
                        <a:srgbClr val="E1E1E1"/>
                      </a:solidFill>
                      <a:prstDash val="solid"/>
                      <a:round/>
                      <a:headEnd type="none" w="med" len="med"/>
                      <a:tailEnd type="none" w="med" len="med"/>
                    </a:lnB>
                  </a:tcPr>
                </a:tc>
                <a:extLst>
                  <a:ext uri="{0D108BD9-81ED-4DB2-BD59-A6C34878D82A}">
                    <a16:rowId xmlns:a16="http://schemas.microsoft.com/office/drawing/2014/main" xmlns="" val="3849502146"/>
                  </a:ext>
                </a:extLst>
              </a:tr>
              <a:tr h="330471">
                <a:tc>
                  <a:txBody>
                    <a:bodyPr/>
                    <a:lstStyle/>
                    <a:p>
                      <a:pPr algn="ctr"/>
                      <a:r>
                        <a:rPr lang="en-US" sz="1600">
                          <a:effectLst/>
                        </a:rPr>
                        <a:t>PICTURE (2011) (31)</a:t>
                      </a:r>
                    </a:p>
                  </a:txBody>
                  <a:tcPr marL="25506" marR="39853" marT="31883" marB="31883">
                    <a:lnL w="12700" cap="flat" cmpd="sng" algn="ctr">
                      <a:solidFill>
                        <a:srgbClr val="E1E1E1"/>
                      </a:solidFill>
                      <a:prstDash val="solid"/>
                      <a:round/>
                      <a:headEnd type="none" w="med" len="med"/>
                      <a:tailEnd type="none" w="med" len="med"/>
                    </a:lnL>
                    <a:lnR w="12700" cap="flat" cmpd="sng" algn="ctr">
                      <a:solidFill>
                        <a:srgbClr val="E1E1E1"/>
                      </a:solidFill>
                      <a:prstDash val="solid"/>
                      <a:round/>
                      <a:headEnd type="none" w="med" len="med"/>
                      <a:tailEnd type="none" w="med" len="med"/>
                    </a:lnR>
                    <a:lnT w="4763" cap="flat" cmpd="sng" algn="ctr">
                      <a:solidFill>
                        <a:srgbClr val="E1E1E1"/>
                      </a:solidFill>
                      <a:prstDash val="solid"/>
                      <a:round/>
                      <a:headEnd type="none" w="med" len="med"/>
                      <a:tailEnd type="none" w="med" len="med"/>
                    </a:lnT>
                    <a:lnB w="4763" cap="flat" cmpd="sng" algn="ctr">
                      <a:solidFill>
                        <a:srgbClr val="E1E1E1"/>
                      </a:solidFill>
                      <a:prstDash val="solid"/>
                      <a:round/>
                      <a:headEnd type="none" w="med" len="med"/>
                      <a:tailEnd type="none" w="med" len="med"/>
                    </a:lnB>
                  </a:tcPr>
                </a:tc>
                <a:tc>
                  <a:txBody>
                    <a:bodyPr/>
                    <a:lstStyle/>
                    <a:p>
                      <a:pPr algn="ctr"/>
                      <a:r>
                        <a:rPr lang="en-US" sz="1600" dirty="0">
                          <a:effectLst/>
                        </a:rPr>
                        <a:t>Multicenter prospective</a:t>
                      </a:r>
                    </a:p>
                  </a:txBody>
                  <a:tcPr marL="25506" marR="39853" marT="31883" marB="31883">
                    <a:lnL w="12700" cap="flat" cmpd="sng" algn="ctr">
                      <a:solidFill>
                        <a:srgbClr val="E1E1E1"/>
                      </a:solidFill>
                      <a:prstDash val="solid"/>
                      <a:round/>
                      <a:headEnd type="none" w="med" len="med"/>
                      <a:tailEnd type="none" w="med" len="med"/>
                    </a:lnL>
                    <a:lnR w="12700" cap="flat" cmpd="sng" algn="ctr">
                      <a:solidFill>
                        <a:srgbClr val="E1E1E1"/>
                      </a:solidFill>
                      <a:prstDash val="solid"/>
                      <a:round/>
                      <a:headEnd type="none" w="med" len="med"/>
                      <a:tailEnd type="none" w="med" len="med"/>
                    </a:lnR>
                    <a:lnT w="4763" cap="flat" cmpd="sng" algn="ctr">
                      <a:solidFill>
                        <a:srgbClr val="E1E1E1"/>
                      </a:solidFill>
                      <a:prstDash val="solid"/>
                      <a:round/>
                      <a:headEnd type="none" w="med" len="med"/>
                      <a:tailEnd type="none" w="med" len="med"/>
                    </a:lnT>
                    <a:lnB w="4763" cap="flat" cmpd="sng" algn="ctr">
                      <a:solidFill>
                        <a:srgbClr val="E1E1E1"/>
                      </a:solidFill>
                      <a:prstDash val="solid"/>
                      <a:round/>
                      <a:headEnd type="none" w="med" len="med"/>
                      <a:tailEnd type="none" w="med" len="med"/>
                    </a:lnB>
                  </a:tcPr>
                </a:tc>
                <a:tc>
                  <a:txBody>
                    <a:bodyPr/>
                    <a:lstStyle/>
                    <a:p>
                      <a:pPr algn="ctr"/>
                      <a:r>
                        <a:rPr lang="en-US" sz="1600">
                          <a:effectLst/>
                        </a:rPr>
                        <a:t>570</a:t>
                      </a:r>
                    </a:p>
                  </a:txBody>
                  <a:tcPr marL="25506" marR="39853" marT="31883" marB="31883">
                    <a:lnL w="12700" cap="flat" cmpd="sng" algn="ctr">
                      <a:solidFill>
                        <a:srgbClr val="E1E1E1"/>
                      </a:solidFill>
                      <a:prstDash val="solid"/>
                      <a:round/>
                      <a:headEnd type="none" w="med" len="med"/>
                      <a:tailEnd type="none" w="med" len="med"/>
                    </a:lnL>
                    <a:lnR w="12700" cap="flat" cmpd="sng" algn="ctr">
                      <a:solidFill>
                        <a:srgbClr val="E1E1E1"/>
                      </a:solidFill>
                      <a:prstDash val="solid"/>
                      <a:round/>
                      <a:headEnd type="none" w="med" len="med"/>
                      <a:tailEnd type="none" w="med" len="med"/>
                    </a:lnR>
                    <a:lnT w="4763" cap="flat" cmpd="sng" algn="ctr">
                      <a:solidFill>
                        <a:srgbClr val="E1E1E1"/>
                      </a:solidFill>
                      <a:prstDash val="solid"/>
                      <a:round/>
                      <a:headEnd type="none" w="med" len="med"/>
                      <a:tailEnd type="none" w="med" len="med"/>
                    </a:lnT>
                    <a:lnB w="4763" cap="flat" cmpd="sng" algn="ctr">
                      <a:solidFill>
                        <a:srgbClr val="E1E1E1"/>
                      </a:solidFill>
                      <a:prstDash val="solid"/>
                      <a:round/>
                      <a:headEnd type="none" w="med" len="med"/>
                      <a:tailEnd type="none" w="med" len="med"/>
                    </a:lnB>
                  </a:tcPr>
                </a:tc>
                <a:tc>
                  <a:txBody>
                    <a:bodyPr/>
                    <a:lstStyle/>
                    <a:p>
                      <a:pPr algn="ctr"/>
                      <a:r>
                        <a:rPr lang="en-US" sz="1600">
                          <a:effectLst/>
                        </a:rPr>
                        <a:t>ICMs assisted in diagnosis in 30% of patients</a:t>
                      </a:r>
                    </a:p>
                  </a:txBody>
                  <a:tcPr marL="25506" marR="25506" marT="31883" marB="31883">
                    <a:lnL w="12700" cap="flat" cmpd="sng" algn="ctr">
                      <a:solidFill>
                        <a:srgbClr val="E1E1E1"/>
                      </a:solidFill>
                      <a:prstDash val="solid"/>
                      <a:round/>
                      <a:headEnd type="none" w="med" len="med"/>
                      <a:tailEnd type="none" w="med" len="med"/>
                    </a:lnL>
                    <a:lnR w="12700" cap="flat" cmpd="sng" algn="ctr">
                      <a:solidFill>
                        <a:srgbClr val="E1E1E1"/>
                      </a:solidFill>
                      <a:prstDash val="solid"/>
                      <a:round/>
                      <a:headEnd type="none" w="med" len="med"/>
                      <a:tailEnd type="none" w="med" len="med"/>
                    </a:lnR>
                    <a:lnT w="4763" cap="flat" cmpd="sng" algn="ctr">
                      <a:solidFill>
                        <a:srgbClr val="E1E1E1"/>
                      </a:solidFill>
                      <a:prstDash val="solid"/>
                      <a:round/>
                      <a:headEnd type="none" w="med" len="med"/>
                      <a:tailEnd type="none" w="med" len="med"/>
                    </a:lnT>
                    <a:lnB w="4763" cap="flat" cmpd="sng" algn="ctr">
                      <a:solidFill>
                        <a:srgbClr val="E1E1E1"/>
                      </a:solidFill>
                      <a:prstDash val="solid"/>
                      <a:round/>
                      <a:headEnd type="none" w="med" len="med"/>
                      <a:tailEnd type="none" w="med" len="med"/>
                    </a:lnB>
                  </a:tcPr>
                </a:tc>
                <a:extLst>
                  <a:ext uri="{0D108BD9-81ED-4DB2-BD59-A6C34878D82A}">
                    <a16:rowId xmlns:a16="http://schemas.microsoft.com/office/drawing/2014/main" xmlns="" val="1853779217"/>
                  </a:ext>
                </a:extLst>
              </a:tr>
              <a:tr h="761520">
                <a:tc>
                  <a:txBody>
                    <a:bodyPr/>
                    <a:lstStyle/>
                    <a:p>
                      <a:pPr algn="ctr"/>
                      <a:r>
                        <a:rPr lang="it-IT" sz="1600">
                          <a:effectLst/>
                        </a:rPr>
                        <a:t>Solbiati et al. (2016) (18)</a:t>
                      </a:r>
                    </a:p>
                  </a:txBody>
                  <a:tcPr marL="25506" marR="39853" marT="31883" marB="31883">
                    <a:lnL w="12700" cap="flat" cmpd="sng" algn="ctr">
                      <a:solidFill>
                        <a:srgbClr val="E1E1E1"/>
                      </a:solidFill>
                      <a:prstDash val="solid"/>
                      <a:round/>
                      <a:headEnd type="none" w="med" len="med"/>
                      <a:tailEnd type="none" w="med" len="med"/>
                    </a:lnL>
                    <a:lnR w="12700" cap="flat" cmpd="sng" algn="ctr">
                      <a:solidFill>
                        <a:srgbClr val="E1E1E1"/>
                      </a:solidFill>
                      <a:prstDash val="solid"/>
                      <a:round/>
                      <a:headEnd type="none" w="med" len="med"/>
                      <a:tailEnd type="none" w="med" len="med"/>
                    </a:lnR>
                    <a:lnT w="4763" cap="flat" cmpd="sng" algn="ctr">
                      <a:solidFill>
                        <a:srgbClr val="E1E1E1"/>
                      </a:solidFill>
                      <a:prstDash val="solid"/>
                      <a:round/>
                      <a:headEnd type="none" w="med" len="med"/>
                      <a:tailEnd type="none" w="med" len="med"/>
                    </a:lnT>
                    <a:lnB w="4763" cap="flat" cmpd="sng" algn="ctr">
                      <a:solidFill>
                        <a:srgbClr val="E1E1E1"/>
                      </a:solidFill>
                      <a:prstDash val="solid"/>
                      <a:round/>
                      <a:headEnd type="none" w="med" len="med"/>
                      <a:tailEnd type="none" w="med" len="med"/>
                    </a:lnB>
                  </a:tcPr>
                </a:tc>
                <a:tc>
                  <a:txBody>
                    <a:bodyPr/>
                    <a:lstStyle/>
                    <a:p>
                      <a:pPr algn="ctr"/>
                      <a:r>
                        <a:rPr lang="en-US" sz="1600" dirty="0">
                          <a:effectLst/>
                        </a:rPr>
                        <a:t>Systematic review</a:t>
                      </a:r>
                    </a:p>
                  </a:txBody>
                  <a:tcPr marL="25506" marR="39853" marT="31883" marB="31883">
                    <a:lnL w="12700" cap="flat" cmpd="sng" algn="ctr">
                      <a:solidFill>
                        <a:srgbClr val="E1E1E1"/>
                      </a:solidFill>
                      <a:prstDash val="solid"/>
                      <a:round/>
                      <a:headEnd type="none" w="med" len="med"/>
                      <a:tailEnd type="none" w="med" len="med"/>
                    </a:lnL>
                    <a:lnR w="12700" cap="flat" cmpd="sng" algn="ctr">
                      <a:solidFill>
                        <a:srgbClr val="E1E1E1"/>
                      </a:solidFill>
                      <a:prstDash val="solid"/>
                      <a:round/>
                      <a:headEnd type="none" w="med" len="med"/>
                      <a:tailEnd type="none" w="med" len="med"/>
                    </a:lnR>
                    <a:lnT w="4763" cap="flat" cmpd="sng" algn="ctr">
                      <a:solidFill>
                        <a:srgbClr val="E1E1E1"/>
                      </a:solidFill>
                      <a:prstDash val="solid"/>
                      <a:round/>
                      <a:headEnd type="none" w="med" len="med"/>
                      <a:tailEnd type="none" w="med" len="med"/>
                    </a:lnT>
                    <a:lnB w="4763" cap="flat" cmpd="sng" algn="ctr">
                      <a:solidFill>
                        <a:srgbClr val="E1E1E1"/>
                      </a:solidFill>
                      <a:prstDash val="solid"/>
                      <a:round/>
                      <a:headEnd type="none" w="med" len="med"/>
                      <a:tailEnd type="none" w="med" len="med"/>
                    </a:lnB>
                  </a:tcPr>
                </a:tc>
                <a:tc>
                  <a:txBody>
                    <a:bodyPr/>
                    <a:lstStyle/>
                    <a:p>
                      <a:pPr algn="ctr"/>
                      <a:r>
                        <a:rPr lang="en-US" sz="1600" dirty="0">
                          <a:effectLst/>
                        </a:rPr>
                        <a:t>579</a:t>
                      </a:r>
                    </a:p>
                  </a:txBody>
                  <a:tcPr marL="25506" marR="39853" marT="31883" marB="31883">
                    <a:lnL w="12700" cap="flat" cmpd="sng" algn="ctr">
                      <a:solidFill>
                        <a:srgbClr val="E1E1E1"/>
                      </a:solidFill>
                      <a:prstDash val="solid"/>
                      <a:round/>
                      <a:headEnd type="none" w="med" len="med"/>
                      <a:tailEnd type="none" w="med" len="med"/>
                    </a:lnL>
                    <a:lnR w="12700" cap="flat" cmpd="sng" algn="ctr">
                      <a:solidFill>
                        <a:srgbClr val="E1E1E1"/>
                      </a:solidFill>
                      <a:prstDash val="solid"/>
                      <a:round/>
                      <a:headEnd type="none" w="med" len="med"/>
                      <a:tailEnd type="none" w="med" len="med"/>
                    </a:lnR>
                    <a:lnT w="4763" cap="flat" cmpd="sng" algn="ctr">
                      <a:solidFill>
                        <a:srgbClr val="E1E1E1"/>
                      </a:solidFill>
                      <a:prstDash val="solid"/>
                      <a:round/>
                      <a:headEnd type="none" w="med" len="med"/>
                      <a:tailEnd type="none" w="med" len="med"/>
                    </a:lnT>
                    <a:lnB w="4763" cap="flat" cmpd="sng" algn="ctr">
                      <a:solidFill>
                        <a:srgbClr val="E1E1E1"/>
                      </a:solidFill>
                      <a:prstDash val="solid"/>
                      <a:round/>
                      <a:headEnd type="none" w="med" len="med"/>
                      <a:tailEnd type="none" w="med" len="med"/>
                    </a:lnB>
                  </a:tcPr>
                </a:tc>
                <a:tc>
                  <a:txBody>
                    <a:bodyPr/>
                    <a:lstStyle/>
                    <a:p>
                      <a:pPr algn="ctr"/>
                      <a:r>
                        <a:rPr lang="en-US" sz="1600" dirty="0">
                          <a:effectLst/>
                        </a:rPr>
                        <a:t>Patients with ICM implantation experienced higher rates of diagnosis (RR: 0.61; CI: 0.54–0.68)</a:t>
                      </a:r>
                    </a:p>
                  </a:txBody>
                  <a:tcPr marL="25506" marR="25506" marT="31883" marB="31883">
                    <a:lnL w="12700" cap="flat" cmpd="sng" algn="ctr">
                      <a:solidFill>
                        <a:srgbClr val="E1E1E1"/>
                      </a:solidFill>
                      <a:prstDash val="solid"/>
                      <a:round/>
                      <a:headEnd type="none" w="med" len="med"/>
                      <a:tailEnd type="none" w="med" len="med"/>
                    </a:lnL>
                    <a:lnR w="12700" cap="flat" cmpd="sng" algn="ctr">
                      <a:solidFill>
                        <a:srgbClr val="E1E1E1"/>
                      </a:solidFill>
                      <a:prstDash val="solid"/>
                      <a:round/>
                      <a:headEnd type="none" w="med" len="med"/>
                      <a:tailEnd type="none" w="med" len="med"/>
                    </a:lnR>
                    <a:lnT w="4763" cap="flat" cmpd="sng" algn="ctr">
                      <a:solidFill>
                        <a:srgbClr val="E1E1E1"/>
                      </a:solidFill>
                      <a:prstDash val="solid"/>
                      <a:round/>
                      <a:headEnd type="none" w="med" len="med"/>
                      <a:tailEnd type="none" w="med" len="med"/>
                    </a:lnT>
                    <a:lnB w="4763" cap="flat" cmpd="sng" algn="ctr">
                      <a:solidFill>
                        <a:srgbClr val="E1E1E1"/>
                      </a:solidFill>
                      <a:prstDash val="solid"/>
                      <a:round/>
                      <a:headEnd type="none" w="med" len="med"/>
                      <a:tailEnd type="none" w="med" len="med"/>
                    </a:lnB>
                  </a:tcPr>
                </a:tc>
                <a:extLst>
                  <a:ext uri="{0D108BD9-81ED-4DB2-BD59-A6C34878D82A}">
                    <a16:rowId xmlns:a16="http://schemas.microsoft.com/office/drawing/2014/main" xmlns="" val="2520847282"/>
                  </a:ext>
                </a:extLst>
              </a:tr>
              <a:tr h="1020149">
                <a:tc>
                  <a:txBody>
                    <a:bodyPr/>
                    <a:lstStyle/>
                    <a:p>
                      <a:pPr algn="ctr"/>
                      <a:r>
                        <a:rPr lang="da-DK" sz="1600">
                          <a:effectLst/>
                        </a:rPr>
                        <a:t>Krahn et al. (2003) (32)</a:t>
                      </a:r>
                    </a:p>
                  </a:txBody>
                  <a:tcPr marL="25506" marR="39853" marT="31883" marB="31883">
                    <a:lnL w="12700" cap="flat" cmpd="sng" algn="ctr">
                      <a:solidFill>
                        <a:srgbClr val="E1E1E1"/>
                      </a:solidFill>
                      <a:prstDash val="solid"/>
                      <a:round/>
                      <a:headEnd type="none" w="med" len="med"/>
                      <a:tailEnd type="none" w="med" len="med"/>
                    </a:lnL>
                    <a:lnR w="12700" cap="flat" cmpd="sng" algn="ctr">
                      <a:solidFill>
                        <a:srgbClr val="E1E1E1"/>
                      </a:solidFill>
                      <a:prstDash val="solid"/>
                      <a:round/>
                      <a:headEnd type="none" w="med" len="med"/>
                      <a:tailEnd type="none" w="med" len="med"/>
                    </a:lnR>
                    <a:lnT w="4763" cap="flat" cmpd="sng" algn="ctr">
                      <a:solidFill>
                        <a:srgbClr val="E1E1E1"/>
                      </a:solidFill>
                      <a:prstDash val="solid"/>
                      <a:round/>
                      <a:headEnd type="none" w="med" len="med"/>
                      <a:tailEnd type="none" w="med" len="med"/>
                    </a:lnT>
                    <a:lnB w="4763" cap="flat" cmpd="sng" algn="ctr">
                      <a:solidFill>
                        <a:srgbClr val="E1E1E1"/>
                      </a:solidFill>
                      <a:prstDash val="solid"/>
                      <a:round/>
                      <a:headEnd type="none" w="med" len="med"/>
                      <a:tailEnd type="none" w="med" len="med"/>
                    </a:lnB>
                  </a:tcPr>
                </a:tc>
                <a:tc>
                  <a:txBody>
                    <a:bodyPr/>
                    <a:lstStyle/>
                    <a:p>
                      <a:pPr algn="ctr"/>
                      <a:r>
                        <a:rPr lang="en-US" sz="1600">
                          <a:effectLst/>
                        </a:rPr>
                        <a:t>Randomized crossover study</a:t>
                      </a:r>
                    </a:p>
                  </a:txBody>
                  <a:tcPr marL="25506" marR="39853" marT="31883" marB="31883">
                    <a:lnL w="12700" cap="flat" cmpd="sng" algn="ctr">
                      <a:solidFill>
                        <a:srgbClr val="E1E1E1"/>
                      </a:solidFill>
                      <a:prstDash val="solid"/>
                      <a:round/>
                      <a:headEnd type="none" w="med" len="med"/>
                      <a:tailEnd type="none" w="med" len="med"/>
                    </a:lnL>
                    <a:lnR w="12700" cap="flat" cmpd="sng" algn="ctr">
                      <a:solidFill>
                        <a:srgbClr val="E1E1E1"/>
                      </a:solidFill>
                      <a:prstDash val="solid"/>
                      <a:round/>
                      <a:headEnd type="none" w="med" len="med"/>
                      <a:tailEnd type="none" w="med" len="med"/>
                    </a:lnR>
                    <a:lnT w="4763" cap="flat" cmpd="sng" algn="ctr">
                      <a:solidFill>
                        <a:srgbClr val="E1E1E1"/>
                      </a:solidFill>
                      <a:prstDash val="solid"/>
                      <a:round/>
                      <a:headEnd type="none" w="med" len="med"/>
                      <a:tailEnd type="none" w="med" len="med"/>
                    </a:lnT>
                    <a:lnB w="4763" cap="flat" cmpd="sng" algn="ctr">
                      <a:solidFill>
                        <a:srgbClr val="E1E1E1"/>
                      </a:solidFill>
                      <a:prstDash val="solid"/>
                      <a:round/>
                      <a:headEnd type="none" w="med" len="med"/>
                      <a:tailEnd type="none" w="med" len="med"/>
                    </a:lnB>
                  </a:tcPr>
                </a:tc>
                <a:tc>
                  <a:txBody>
                    <a:bodyPr/>
                    <a:lstStyle/>
                    <a:p>
                      <a:pPr algn="ctr"/>
                      <a:r>
                        <a:rPr lang="en-US" sz="1600" dirty="0">
                          <a:effectLst/>
                        </a:rPr>
                        <a:t>60</a:t>
                      </a:r>
                    </a:p>
                  </a:txBody>
                  <a:tcPr marL="25506" marR="39853" marT="31883" marB="31883">
                    <a:lnL w="12700" cap="flat" cmpd="sng" algn="ctr">
                      <a:solidFill>
                        <a:srgbClr val="E1E1E1"/>
                      </a:solidFill>
                      <a:prstDash val="solid"/>
                      <a:round/>
                      <a:headEnd type="none" w="med" len="med"/>
                      <a:tailEnd type="none" w="med" len="med"/>
                    </a:lnL>
                    <a:lnR w="12700" cap="flat" cmpd="sng" algn="ctr">
                      <a:solidFill>
                        <a:srgbClr val="E1E1E1"/>
                      </a:solidFill>
                      <a:prstDash val="solid"/>
                      <a:round/>
                      <a:headEnd type="none" w="med" len="med"/>
                      <a:tailEnd type="none" w="med" len="med"/>
                    </a:lnR>
                    <a:lnT w="4763" cap="flat" cmpd="sng" algn="ctr">
                      <a:solidFill>
                        <a:srgbClr val="E1E1E1"/>
                      </a:solidFill>
                      <a:prstDash val="solid"/>
                      <a:round/>
                      <a:headEnd type="none" w="med" len="med"/>
                      <a:tailEnd type="none" w="med" len="med"/>
                    </a:lnT>
                    <a:lnB w="4763" cap="flat" cmpd="sng" algn="ctr">
                      <a:solidFill>
                        <a:srgbClr val="E1E1E1"/>
                      </a:solidFill>
                      <a:prstDash val="solid"/>
                      <a:round/>
                      <a:headEnd type="none" w="med" len="med"/>
                      <a:tailEnd type="none" w="med" len="med"/>
                    </a:lnB>
                  </a:tcPr>
                </a:tc>
                <a:tc>
                  <a:txBody>
                    <a:bodyPr/>
                    <a:lstStyle/>
                    <a:p>
                      <a:pPr algn="ctr"/>
                      <a:r>
                        <a:rPr lang="en-US" sz="1600" dirty="0">
                          <a:effectLst/>
                        </a:rPr>
                        <a:t>ICM strategy was more expensive per participant but cost lower per diagnosis when compared with conventional testing</a:t>
                      </a:r>
                    </a:p>
                  </a:txBody>
                  <a:tcPr marL="25506" marR="25506" marT="31883" marB="31883">
                    <a:lnL w="12700" cap="flat" cmpd="sng" algn="ctr">
                      <a:solidFill>
                        <a:srgbClr val="E1E1E1"/>
                      </a:solidFill>
                      <a:prstDash val="solid"/>
                      <a:round/>
                      <a:headEnd type="none" w="med" len="med"/>
                      <a:tailEnd type="none" w="med" len="med"/>
                    </a:lnL>
                    <a:lnR w="12700" cap="flat" cmpd="sng" algn="ctr">
                      <a:solidFill>
                        <a:srgbClr val="E1E1E1"/>
                      </a:solidFill>
                      <a:prstDash val="solid"/>
                      <a:round/>
                      <a:headEnd type="none" w="med" len="med"/>
                      <a:tailEnd type="none" w="med" len="med"/>
                    </a:lnR>
                    <a:lnT w="4763" cap="flat" cmpd="sng" algn="ctr">
                      <a:solidFill>
                        <a:srgbClr val="E1E1E1"/>
                      </a:solidFill>
                      <a:prstDash val="solid"/>
                      <a:round/>
                      <a:headEnd type="none" w="med" len="med"/>
                      <a:tailEnd type="none" w="med" len="med"/>
                    </a:lnT>
                    <a:lnB w="4763" cap="flat" cmpd="sng" algn="ctr">
                      <a:solidFill>
                        <a:srgbClr val="E1E1E1"/>
                      </a:solidFill>
                      <a:prstDash val="solid"/>
                      <a:round/>
                      <a:headEnd type="none" w="med" len="med"/>
                      <a:tailEnd type="none" w="med" len="med"/>
                    </a:lnB>
                  </a:tcPr>
                </a:tc>
                <a:extLst>
                  <a:ext uri="{0D108BD9-81ED-4DB2-BD59-A6C34878D82A}">
                    <a16:rowId xmlns:a16="http://schemas.microsoft.com/office/drawing/2014/main" xmlns="" val="1690468583"/>
                  </a:ext>
                </a:extLst>
              </a:tr>
              <a:tr h="933940">
                <a:tc>
                  <a:txBody>
                    <a:bodyPr/>
                    <a:lstStyle/>
                    <a:p>
                      <a:pPr algn="ctr"/>
                      <a:r>
                        <a:rPr lang="en-US" sz="1600">
                          <a:effectLst/>
                        </a:rPr>
                        <a:t>ISSUE-3 (2012) (33)</a:t>
                      </a:r>
                    </a:p>
                  </a:txBody>
                  <a:tcPr marL="25506" marR="39853" marT="31883" marB="31883">
                    <a:lnL w="12700" cap="flat" cmpd="sng" algn="ctr">
                      <a:solidFill>
                        <a:srgbClr val="E1E1E1"/>
                      </a:solidFill>
                      <a:prstDash val="solid"/>
                      <a:round/>
                      <a:headEnd type="none" w="med" len="med"/>
                      <a:tailEnd type="none" w="med" len="med"/>
                    </a:lnL>
                    <a:lnR w="12700" cap="flat" cmpd="sng" algn="ctr">
                      <a:solidFill>
                        <a:srgbClr val="E1E1E1"/>
                      </a:solidFill>
                      <a:prstDash val="solid"/>
                      <a:round/>
                      <a:headEnd type="none" w="med" len="med"/>
                      <a:tailEnd type="none" w="med" len="med"/>
                    </a:lnR>
                    <a:lnT w="4763" cap="flat" cmpd="sng" algn="ctr">
                      <a:solidFill>
                        <a:srgbClr val="E1E1E1"/>
                      </a:solidFill>
                      <a:prstDash val="solid"/>
                      <a:round/>
                      <a:headEnd type="none" w="med" len="med"/>
                      <a:tailEnd type="none" w="med" len="med"/>
                    </a:lnT>
                    <a:lnB w="4763" cap="flat" cmpd="sng" algn="ctr">
                      <a:solidFill>
                        <a:srgbClr val="E1E1E1"/>
                      </a:solidFill>
                      <a:prstDash val="solid"/>
                      <a:round/>
                      <a:headEnd type="none" w="med" len="med"/>
                      <a:tailEnd type="none" w="med" len="med"/>
                    </a:lnB>
                  </a:tcPr>
                </a:tc>
                <a:tc>
                  <a:txBody>
                    <a:bodyPr/>
                    <a:lstStyle/>
                    <a:p>
                      <a:pPr algn="ctr"/>
                      <a:r>
                        <a:rPr lang="en-US" sz="1600">
                          <a:effectLst/>
                        </a:rPr>
                        <a:t>Randomized controlled trial</a:t>
                      </a:r>
                    </a:p>
                  </a:txBody>
                  <a:tcPr marL="25506" marR="39853" marT="31883" marB="31883">
                    <a:lnL w="12700" cap="flat" cmpd="sng" algn="ctr">
                      <a:solidFill>
                        <a:srgbClr val="E1E1E1"/>
                      </a:solidFill>
                      <a:prstDash val="solid"/>
                      <a:round/>
                      <a:headEnd type="none" w="med" len="med"/>
                      <a:tailEnd type="none" w="med" len="med"/>
                    </a:lnL>
                    <a:lnR w="12700" cap="flat" cmpd="sng" algn="ctr">
                      <a:solidFill>
                        <a:srgbClr val="E1E1E1"/>
                      </a:solidFill>
                      <a:prstDash val="solid"/>
                      <a:round/>
                      <a:headEnd type="none" w="med" len="med"/>
                      <a:tailEnd type="none" w="med" len="med"/>
                    </a:lnR>
                    <a:lnT w="4763" cap="flat" cmpd="sng" algn="ctr">
                      <a:solidFill>
                        <a:srgbClr val="E1E1E1"/>
                      </a:solidFill>
                      <a:prstDash val="solid"/>
                      <a:round/>
                      <a:headEnd type="none" w="med" len="med"/>
                      <a:tailEnd type="none" w="med" len="med"/>
                    </a:lnT>
                    <a:lnB w="4763" cap="flat" cmpd="sng" algn="ctr">
                      <a:solidFill>
                        <a:srgbClr val="E1E1E1"/>
                      </a:solidFill>
                      <a:prstDash val="solid"/>
                      <a:round/>
                      <a:headEnd type="none" w="med" len="med"/>
                      <a:tailEnd type="none" w="med" len="med"/>
                    </a:lnB>
                  </a:tcPr>
                </a:tc>
                <a:tc>
                  <a:txBody>
                    <a:bodyPr/>
                    <a:lstStyle/>
                    <a:p>
                      <a:pPr algn="ctr"/>
                      <a:r>
                        <a:rPr lang="en-US" sz="1600">
                          <a:effectLst/>
                        </a:rPr>
                        <a:t>511</a:t>
                      </a:r>
                    </a:p>
                  </a:txBody>
                  <a:tcPr marL="25506" marR="39853" marT="31883" marB="31883">
                    <a:lnL w="12700" cap="flat" cmpd="sng" algn="ctr">
                      <a:solidFill>
                        <a:srgbClr val="E1E1E1"/>
                      </a:solidFill>
                      <a:prstDash val="solid"/>
                      <a:round/>
                      <a:headEnd type="none" w="med" len="med"/>
                      <a:tailEnd type="none" w="med" len="med"/>
                    </a:lnL>
                    <a:lnR w="12700" cap="flat" cmpd="sng" algn="ctr">
                      <a:solidFill>
                        <a:srgbClr val="E1E1E1"/>
                      </a:solidFill>
                      <a:prstDash val="solid"/>
                      <a:round/>
                      <a:headEnd type="none" w="med" len="med"/>
                      <a:tailEnd type="none" w="med" len="med"/>
                    </a:lnR>
                    <a:lnT w="4763" cap="flat" cmpd="sng" algn="ctr">
                      <a:solidFill>
                        <a:srgbClr val="E1E1E1"/>
                      </a:solidFill>
                      <a:prstDash val="solid"/>
                      <a:round/>
                      <a:headEnd type="none" w="med" len="med"/>
                      <a:tailEnd type="none" w="med" len="med"/>
                    </a:lnT>
                    <a:lnB w="4763" cap="flat" cmpd="sng" algn="ctr">
                      <a:solidFill>
                        <a:srgbClr val="E1E1E1"/>
                      </a:solidFill>
                      <a:prstDash val="solid"/>
                      <a:round/>
                      <a:headEnd type="none" w="med" len="med"/>
                      <a:tailEnd type="none" w="med" len="med"/>
                    </a:lnB>
                  </a:tcPr>
                </a:tc>
                <a:tc>
                  <a:txBody>
                    <a:bodyPr/>
                    <a:lstStyle/>
                    <a:p>
                      <a:pPr algn="ctr"/>
                      <a:r>
                        <a:rPr lang="en-US" sz="1600" dirty="0">
                          <a:effectLst/>
                        </a:rPr>
                        <a:t>Risk of syncope recurrence in patients with ICM-detected syncope randomized to pacing arm was reduced by 57% (CI: 4%–81%)</a:t>
                      </a:r>
                    </a:p>
                  </a:txBody>
                  <a:tcPr marL="25506" marR="25506" marT="31883" marB="31883">
                    <a:lnL w="12700" cap="flat" cmpd="sng" algn="ctr">
                      <a:solidFill>
                        <a:srgbClr val="E1E1E1"/>
                      </a:solidFill>
                      <a:prstDash val="solid"/>
                      <a:round/>
                      <a:headEnd type="none" w="med" len="med"/>
                      <a:tailEnd type="none" w="med" len="med"/>
                    </a:lnL>
                    <a:lnR w="12700" cap="flat" cmpd="sng" algn="ctr">
                      <a:solidFill>
                        <a:srgbClr val="E1E1E1"/>
                      </a:solidFill>
                      <a:prstDash val="solid"/>
                      <a:round/>
                      <a:headEnd type="none" w="med" len="med"/>
                      <a:tailEnd type="none" w="med" len="med"/>
                    </a:lnR>
                    <a:lnT w="4763" cap="flat" cmpd="sng" algn="ctr">
                      <a:solidFill>
                        <a:srgbClr val="E1E1E1"/>
                      </a:solidFill>
                      <a:prstDash val="solid"/>
                      <a:round/>
                      <a:headEnd type="none" w="med" len="med"/>
                      <a:tailEnd type="none" w="med" len="med"/>
                    </a:lnT>
                    <a:lnB w="4763" cap="flat" cmpd="sng" algn="ctr">
                      <a:solidFill>
                        <a:srgbClr val="E1E1E1"/>
                      </a:solidFill>
                      <a:prstDash val="solid"/>
                      <a:round/>
                      <a:headEnd type="none" w="med" len="med"/>
                      <a:tailEnd type="none" w="med" len="med"/>
                    </a:lnB>
                  </a:tcPr>
                </a:tc>
                <a:extLst>
                  <a:ext uri="{0D108BD9-81ED-4DB2-BD59-A6C34878D82A}">
                    <a16:rowId xmlns:a16="http://schemas.microsoft.com/office/drawing/2014/main" xmlns="" val="4281270525"/>
                  </a:ext>
                </a:extLst>
              </a:tr>
              <a:tr h="761520">
                <a:tc>
                  <a:txBody>
                    <a:bodyPr/>
                    <a:lstStyle/>
                    <a:p>
                      <a:pPr algn="ctr"/>
                      <a:r>
                        <a:rPr lang="en-US" sz="1600">
                          <a:effectLst/>
                        </a:rPr>
                        <a:t>SPRITELY (2018) (34)</a:t>
                      </a:r>
                    </a:p>
                  </a:txBody>
                  <a:tcPr marL="25506" marR="39853" marT="31883" marB="31883">
                    <a:lnL w="12700" cap="flat" cmpd="sng" algn="ctr">
                      <a:solidFill>
                        <a:srgbClr val="E1E1E1"/>
                      </a:solidFill>
                      <a:prstDash val="solid"/>
                      <a:round/>
                      <a:headEnd type="none" w="med" len="med"/>
                      <a:tailEnd type="none" w="med" len="med"/>
                    </a:lnL>
                    <a:lnR w="12700" cap="flat" cmpd="sng" algn="ctr">
                      <a:solidFill>
                        <a:srgbClr val="E1E1E1"/>
                      </a:solidFill>
                      <a:prstDash val="solid"/>
                      <a:round/>
                      <a:headEnd type="none" w="med" len="med"/>
                      <a:tailEnd type="none" w="med" len="med"/>
                    </a:lnR>
                    <a:lnT w="4763" cap="flat" cmpd="sng" algn="ctr">
                      <a:solidFill>
                        <a:srgbClr val="E1E1E1"/>
                      </a:solidFill>
                      <a:prstDash val="solid"/>
                      <a:round/>
                      <a:headEnd type="none" w="med" len="med"/>
                      <a:tailEnd type="none" w="med" len="med"/>
                    </a:lnT>
                    <a:lnB w="4763" cap="flat" cmpd="sng" algn="ctr">
                      <a:solidFill>
                        <a:srgbClr val="E1E1E1"/>
                      </a:solidFill>
                      <a:prstDash val="solid"/>
                      <a:round/>
                      <a:headEnd type="none" w="med" len="med"/>
                      <a:tailEnd type="none" w="med" len="med"/>
                    </a:lnB>
                  </a:tcPr>
                </a:tc>
                <a:tc>
                  <a:txBody>
                    <a:bodyPr/>
                    <a:lstStyle/>
                    <a:p>
                      <a:pPr algn="ctr"/>
                      <a:r>
                        <a:rPr lang="en-US" sz="1600">
                          <a:effectLst/>
                        </a:rPr>
                        <a:t>Randomized pragmatic trial</a:t>
                      </a:r>
                    </a:p>
                  </a:txBody>
                  <a:tcPr marL="25506" marR="39853" marT="31883" marB="31883">
                    <a:lnL w="12700" cap="flat" cmpd="sng" algn="ctr">
                      <a:solidFill>
                        <a:srgbClr val="E1E1E1"/>
                      </a:solidFill>
                      <a:prstDash val="solid"/>
                      <a:round/>
                      <a:headEnd type="none" w="med" len="med"/>
                      <a:tailEnd type="none" w="med" len="med"/>
                    </a:lnL>
                    <a:lnR w="12700" cap="flat" cmpd="sng" algn="ctr">
                      <a:solidFill>
                        <a:srgbClr val="E1E1E1"/>
                      </a:solidFill>
                      <a:prstDash val="solid"/>
                      <a:round/>
                      <a:headEnd type="none" w="med" len="med"/>
                      <a:tailEnd type="none" w="med" len="med"/>
                    </a:lnR>
                    <a:lnT w="4763" cap="flat" cmpd="sng" algn="ctr">
                      <a:solidFill>
                        <a:srgbClr val="E1E1E1"/>
                      </a:solidFill>
                      <a:prstDash val="solid"/>
                      <a:round/>
                      <a:headEnd type="none" w="med" len="med"/>
                      <a:tailEnd type="none" w="med" len="med"/>
                    </a:lnT>
                    <a:lnB w="4763" cap="flat" cmpd="sng" algn="ctr">
                      <a:solidFill>
                        <a:srgbClr val="E1E1E1"/>
                      </a:solidFill>
                      <a:prstDash val="solid"/>
                      <a:round/>
                      <a:headEnd type="none" w="med" len="med"/>
                      <a:tailEnd type="none" w="med" len="med"/>
                    </a:lnB>
                  </a:tcPr>
                </a:tc>
                <a:tc>
                  <a:txBody>
                    <a:bodyPr/>
                    <a:lstStyle/>
                    <a:p>
                      <a:pPr algn="ctr"/>
                      <a:r>
                        <a:rPr lang="en-US" sz="1600">
                          <a:effectLst/>
                        </a:rPr>
                        <a:t>115</a:t>
                      </a:r>
                    </a:p>
                  </a:txBody>
                  <a:tcPr marL="25506" marR="39853" marT="31883" marB="31883">
                    <a:lnL w="12700" cap="flat" cmpd="sng" algn="ctr">
                      <a:solidFill>
                        <a:srgbClr val="E1E1E1"/>
                      </a:solidFill>
                      <a:prstDash val="solid"/>
                      <a:round/>
                      <a:headEnd type="none" w="med" len="med"/>
                      <a:tailEnd type="none" w="med" len="med"/>
                    </a:lnL>
                    <a:lnR w="12700" cap="flat" cmpd="sng" algn="ctr">
                      <a:solidFill>
                        <a:srgbClr val="E1E1E1"/>
                      </a:solidFill>
                      <a:prstDash val="solid"/>
                      <a:round/>
                      <a:headEnd type="none" w="med" len="med"/>
                      <a:tailEnd type="none" w="med" len="med"/>
                    </a:lnR>
                    <a:lnT w="4763" cap="flat" cmpd="sng" algn="ctr">
                      <a:solidFill>
                        <a:srgbClr val="E1E1E1"/>
                      </a:solidFill>
                      <a:prstDash val="solid"/>
                      <a:round/>
                      <a:headEnd type="none" w="med" len="med"/>
                      <a:tailEnd type="none" w="med" len="med"/>
                    </a:lnT>
                    <a:lnB w="4763" cap="flat" cmpd="sng" algn="ctr">
                      <a:solidFill>
                        <a:srgbClr val="E1E1E1"/>
                      </a:solidFill>
                      <a:prstDash val="solid"/>
                      <a:round/>
                      <a:headEnd type="none" w="med" len="med"/>
                      <a:tailEnd type="none" w="med" len="med"/>
                    </a:lnB>
                  </a:tcPr>
                </a:tc>
                <a:tc>
                  <a:txBody>
                    <a:bodyPr/>
                    <a:lstStyle/>
                    <a:p>
                      <a:pPr algn="ctr"/>
                      <a:r>
                        <a:rPr lang="en-US" sz="1600" dirty="0">
                          <a:effectLst/>
                        </a:rPr>
                        <a:t>Empirical pacemaker arm experienced lower rates of primary composite outcomes</a:t>
                      </a:r>
                    </a:p>
                  </a:txBody>
                  <a:tcPr marL="25506" marR="25506" marT="31883" marB="31883">
                    <a:lnL w="12700" cap="flat" cmpd="sng" algn="ctr">
                      <a:solidFill>
                        <a:srgbClr val="E1E1E1"/>
                      </a:solidFill>
                      <a:prstDash val="solid"/>
                      <a:round/>
                      <a:headEnd type="none" w="med" len="med"/>
                      <a:tailEnd type="none" w="med" len="med"/>
                    </a:lnL>
                    <a:lnR w="12700" cap="flat" cmpd="sng" algn="ctr">
                      <a:solidFill>
                        <a:srgbClr val="E1E1E1"/>
                      </a:solidFill>
                      <a:prstDash val="solid"/>
                      <a:round/>
                      <a:headEnd type="none" w="med" len="med"/>
                      <a:tailEnd type="none" w="med" len="med"/>
                    </a:lnR>
                    <a:lnT w="4763" cap="flat" cmpd="sng" algn="ctr">
                      <a:solidFill>
                        <a:srgbClr val="E1E1E1"/>
                      </a:solidFill>
                      <a:prstDash val="solid"/>
                      <a:round/>
                      <a:headEnd type="none" w="med" len="med"/>
                      <a:tailEnd type="none" w="med" len="med"/>
                    </a:lnT>
                    <a:lnB w="4763" cap="flat" cmpd="sng" algn="ctr">
                      <a:solidFill>
                        <a:srgbClr val="E1E1E1"/>
                      </a:solidFill>
                      <a:prstDash val="solid"/>
                      <a:round/>
                      <a:headEnd type="none" w="med" len="med"/>
                      <a:tailEnd type="none" w="med" len="med"/>
                    </a:lnB>
                  </a:tcPr>
                </a:tc>
                <a:extLst>
                  <a:ext uri="{0D108BD9-81ED-4DB2-BD59-A6C34878D82A}">
                    <a16:rowId xmlns:a16="http://schemas.microsoft.com/office/drawing/2014/main" xmlns="" val="3394414441"/>
                  </a:ext>
                </a:extLst>
              </a:tr>
            </a:tbl>
          </a:graphicData>
        </a:graphic>
      </p:graphicFrame>
      <p:sp>
        <p:nvSpPr>
          <p:cNvPr id="3" name="Rectangle 1"/>
          <p:cNvSpPr>
            <a:spLocks noChangeArrowheads="1"/>
          </p:cNvSpPr>
          <p:nvPr/>
        </p:nvSpPr>
        <p:spPr bwMode="auto">
          <a:xfrm>
            <a:off x="3909913" y="141797"/>
            <a:ext cx="513908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a:ln>
                  <a:noFill/>
                </a:ln>
                <a:solidFill>
                  <a:srgbClr val="FFFF00"/>
                </a:solidFill>
                <a:effectLst/>
                <a:latin typeface="Roboto" pitchFamily="2" charset="0"/>
              </a:rPr>
              <a:t>Evidence for ICMs in Syncope</a:t>
            </a:r>
            <a:endParaRPr kumimoji="0" lang="en-US" altLang="en-US" sz="3200" b="0" i="0" u="none" strike="noStrike" cap="none" normalizeH="0" baseline="0" dirty="0">
              <a:ln>
                <a:noFill/>
              </a:ln>
              <a:solidFill>
                <a:srgbClr val="FFFF00"/>
              </a:solidFill>
              <a:effectLst/>
              <a:latin typeface="Roboto" pitchFamily="2" charset="0"/>
            </a:endParaRPr>
          </a:p>
        </p:txBody>
      </p:sp>
    </p:spTree>
    <p:extLst>
      <p:ext uri="{BB962C8B-B14F-4D97-AF65-F5344CB8AC3E}">
        <p14:creationId xmlns:p14="http://schemas.microsoft.com/office/powerpoint/2010/main" val="1460475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78C4025A-B98C-4FB9-AF27-707571E1BBAC}"/>
              </a:ext>
            </a:extLst>
          </p:cNvPr>
          <p:cNvSpPr/>
          <p:nvPr/>
        </p:nvSpPr>
        <p:spPr>
          <a:xfrm>
            <a:off x="4015825" y="506170"/>
            <a:ext cx="4160350" cy="646331"/>
          </a:xfrm>
          <a:prstGeom prst="rect">
            <a:avLst/>
          </a:prstGeom>
        </p:spPr>
        <p:txBody>
          <a:bodyPr wrap="square">
            <a:spAutoFit/>
          </a:bodyPr>
          <a:lstStyle/>
          <a:p>
            <a:pPr eaLnBrk="1" hangingPunct="1">
              <a:defRPr/>
            </a:pPr>
            <a:r>
              <a:rPr lang="en-US" sz="3600" b="1" dirty="0">
                <a:solidFill>
                  <a:srgbClr val="FFFF00"/>
                </a:solidFill>
                <a:effectLst>
                  <a:outerShdw blurRad="38100" dist="38100" dir="2700000" algn="tl">
                    <a:srgbClr val="000000">
                      <a:alpha val="43137"/>
                    </a:srgbClr>
                  </a:outerShdw>
                </a:effectLst>
                <a:latin typeface="+mj-lt"/>
                <a:ea typeface="Times New Roman" panose="02020603050405020304" pitchFamily="18" charset="0"/>
              </a:rPr>
              <a:t>Tilt-Table Testing</a:t>
            </a:r>
            <a:endParaRPr lang="en-US" sz="5400" b="1" dirty="0">
              <a:solidFill>
                <a:srgbClr val="FFFF00"/>
              </a:solidFill>
              <a:effectLst>
                <a:outerShdw blurRad="38100" dist="38100" dir="2700000" algn="tl">
                  <a:srgbClr val="000000">
                    <a:alpha val="43137"/>
                  </a:srgbClr>
                </a:outerShdw>
              </a:effectLst>
              <a:latin typeface="+mj-lt"/>
            </a:endParaRPr>
          </a:p>
        </p:txBody>
      </p:sp>
      <p:graphicFrame>
        <p:nvGraphicFramePr>
          <p:cNvPr id="3" name="Table 2">
            <a:extLst>
              <a:ext uri="{FF2B5EF4-FFF2-40B4-BE49-F238E27FC236}">
                <a16:creationId xmlns:a16="http://schemas.microsoft.com/office/drawing/2014/main" xmlns="" id="{86F59C8A-5E44-48C8-9931-2E7643A87442}"/>
              </a:ext>
            </a:extLst>
          </p:cNvPr>
          <p:cNvGraphicFramePr>
            <a:graphicFrameLocks noGrp="1"/>
          </p:cNvGraphicFramePr>
          <p:nvPr>
            <p:extLst>
              <p:ext uri="{D42A27DB-BD31-4B8C-83A1-F6EECF244321}">
                <p14:modId xmlns:p14="http://schemas.microsoft.com/office/powerpoint/2010/main" val="2709989143"/>
              </p:ext>
            </p:extLst>
          </p:nvPr>
        </p:nvGraphicFramePr>
        <p:xfrm>
          <a:off x="1731981" y="1614338"/>
          <a:ext cx="8323245" cy="4256673"/>
        </p:xfrm>
        <a:graphic>
          <a:graphicData uri="http://schemas.openxmlformats.org/drawingml/2006/table">
            <a:tbl>
              <a:tblPr firstRow="1" firstCol="1" bandRow="1"/>
              <a:tblGrid>
                <a:gridCol w="999558">
                  <a:extLst>
                    <a:ext uri="{9D8B030D-6E8A-4147-A177-3AD203B41FA5}">
                      <a16:colId xmlns:a16="http://schemas.microsoft.com/office/drawing/2014/main" xmlns="" val="20000"/>
                    </a:ext>
                  </a:extLst>
                </a:gridCol>
                <a:gridCol w="999558">
                  <a:extLst>
                    <a:ext uri="{9D8B030D-6E8A-4147-A177-3AD203B41FA5}">
                      <a16:colId xmlns:a16="http://schemas.microsoft.com/office/drawing/2014/main" xmlns="" val="20001"/>
                    </a:ext>
                  </a:extLst>
                </a:gridCol>
                <a:gridCol w="6324129">
                  <a:extLst>
                    <a:ext uri="{9D8B030D-6E8A-4147-A177-3AD203B41FA5}">
                      <a16:colId xmlns:a16="http://schemas.microsoft.com/office/drawing/2014/main" xmlns="" val="20002"/>
                    </a:ext>
                  </a:extLst>
                </a:gridCol>
              </a:tblGrid>
              <a:tr h="38415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a:effectLst/>
                          <a:latin typeface="+mn-lt"/>
                          <a:ea typeface="Calibri"/>
                        </a:rPr>
                        <a:t>COR</a:t>
                      </a:r>
                      <a:endParaRPr lang="en-US" sz="2000" dirty="0">
                        <a:effectLst/>
                        <a:latin typeface="+mn-lt"/>
                        <a:ea typeface="Times New Roman"/>
                      </a:endParaRPr>
                    </a:p>
                  </a:txBody>
                  <a:tcPr marL="68578" marR="6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a:effectLst/>
                          <a:latin typeface="+mn-lt"/>
                          <a:ea typeface="Calibri"/>
                        </a:rPr>
                        <a:t>LOE</a:t>
                      </a:r>
                      <a:endParaRPr lang="en-US" sz="2000" dirty="0">
                        <a:effectLst/>
                        <a:latin typeface="+mn-lt"/>
                        <a:ea typeface="Times New Roman"/>
                      </a:endParaRPr>
                    </a:p>
                  </a:txBody>
                  <a:tcPr marL="68578" marR="6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dirty="0">
                          <a:effectLst/>
                          <a:latin typeface="+mn-lt"/>
                          <a:ea typeface="Calibri"/>
                        </a:rPr>
                        <a:t>Recommendations</a:t>
                      </a:r>
                      <a:endParaRPr lang="en-US" sz="2000" dirty="0">
                        <a:effectLst/>
                        <a:latin typeface="+mn-lt"/>
                        <a:ea typeface="Times New Roman"/>
                      </a:endParaRPr>
                    </a:p>
                  </a:txBody>
                  <a:tcPr marL="68578" marR="6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68108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err="1">
                          <a:solidFill>
                            <a:schemeClr val="bg1"/>
                          </a:solidFill>
                          <a:effectLst/>
                          <a:latin typeface="+mn-lt"/>
                          <a:ea typeface="Times New Roman"/>
                        </a:rPr>
                        <a:t>IIa</a:t>
                      </a:r>
                      <a:endParaRPr lang="en-US" sz="2000" dirty="0">
                        <a:solidFill>
                          <a:schemeClr val="bg1"/>
                        </a:solidFill>
                        <a:effectLst/>
                        <a:latin typeface="+mn-lt"/>
                        <a:ea typeface="Times New Roman"/>
                      </a:endParaRPr>
                    </a:p>
                  </a:txBody>
                  <a:tcPr marL="68578" marR="6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dirty="0">
                          <a:solidFill>
                            <a:schemeClr val="bg1"/>
                          </a:solidFill>
                          <a:effectLst/>
                          <a:latin typeface="+mn-lt"/>
                          <a:ea typeface="Times New Roman"/>
                        </a:rPr>
                        <a:t>B-R</a:t>
                      </a:r>
                    </a:p>
                  </a:txBody>
                  <a:tcPr marL="68578" marR="6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49DD4"/>
                    </a:solidFill>
                  </a:tcPr>
                </a:tc>
                <a:tc>
                  <a:txBody>
                    <a:bodyPr/>
                    <a:lstStyle/>
                    <a:p>
                      <a:pPr marL="0" marR="0">
                        <a:spcBef>
                          <a:spcPts val="0"/>
                        </a:spcBef>
                        <a:spcAft>
                          <a:spcPts val="0"/>
                        </a:spcAft>
                      </a:pPr>
                      <a:r>
                        <a:rPr lang="en-US" sz="1800" b="0" kern="1200" dirty="0">
                          <a:solidFill>
                            <a:schemeClr val="tx1"/>
                          </a:solidFill>
                          <a:effectLst/>
                          <a:latin typeface="+mn-lt"/>
                          <a:ea typeface="+mn-ea"/>
                          <a:cs typeface="+mn-cs"/>
                        </a:rPr>
                        <a:t>If the diagnosis is unclear after initial evaluation, tilt-table testing can be useful for patients with suspected VVS.</a:t>
                      </a:r>
                      <a:endParaRPr lang="en-US" sz="2000" b="0" dirty="0">
                        <a:effectLst/>
                        <a:latin typeface="+mn-lt"/>
                        <a:ea typeface="Times New Roman"/>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97065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err="1">
                          <a:solidFill>
                            <a:schemeClr val="bg1"/>
                          </a:solidFill>
                          <a:effectLst/>
                          <a:latin typeface="+mn-lt"/>
                          <a:ea typeface="Times New Roman"/>
                        </a:rPr>
                        <a:t>IIa</a:t>
                      </a:r>
                      <a:endParaRPr lang="en-US" sz="2000" dirty="0">
                        <a:solidFill>
                          <a:schemeClr val="bg1"/>
                        </a:solidFill>
                        <a:effectLst/>
                        <a:latin typeface="+mn-lt"/>
                        <a:ea typeface="Times New Roman"/>
                      </a:endParaRPr>
                    </a:p>
                  </a:txBody>
                  <a:tcPr marL="68578" marR="6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dirty="0">
                          <a:solidFill>
                            <a:schemeClr val="bg1"/>
                          </a:solidFill>
                          <a:effectLst/>
                          <a:latin typeface="+mn-lt"/>
                          <a:ea typeface="Times New Roman"/>
                        </a:rPr>
                        <a:t>B-NR</a:t>
                      </a:r>
                    </a:p>
                  </a:txBody>
                  <a:tcPr marL="68578" marR="6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49DD4"/>
                    </a:solidFill>
                  </a:tcPr>
                </a:tc>
                <a:tc>
                  <a:txBody>
                    <a:bodyPr/>
                    <a:lstStyle/>
                    <a:p>
                      <a:r>
                        <a:rPr lang="en-US" sz="1800" b="0" kern="1200" dirty="0">
                          <a:solidFill>
                            <a:schemeClr val="tx1"/>
                          </a:solidFill>
                          <a:effectLst/>
                          <a:latin typeface="+mn-lt"/>
                          <a:ea typeface="+mn-ea"/>
                          <a:cs typeface="+mn-cs"/>
                        </a:rPr>
                        <a:t>Tilt-table testing can be useful for patients with syncope and suspected delayed OH when initial evaluation is not diagnostic.</a:t>
                      </a:r>
                      <a:endParaRPr lang="en-US" sz="2000" b="0" dirty="0">
                        <a:effectLst/>
                        <a:latin typeface="+mn-lt"/>
                        <a:ea typeface="Times New Roman"/>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68108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err="1">
                          <a:solidFill>
                            <a:schemeClr val="bg1"/>
                          </a:solidFill>
                          <a:effectLst/>
                          <a:latin typeface="+mn-lt"/>
                          <a:ea typeface="Times New Roman"/>
                        </a:rPr>
                        <a:t>IIa</a:t>
                      </a:r>
                      <a:endParaRPr lang="en-US" sz="2000" dirty="0">
                        <a:solidFill>
                          <a:schemeClr val="bg1"/>
                        </a:solidFill>
                        <a:effectLst/>
                        <a:latin typeface="+mn-lt"/>
                        <a:ea typeface="Times New Roman"/>
                      </a:endParaRPr>
                    </a:p>
                  </a:txBody>
                  <a:tcPr marL="68578" marR="6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dirty="0">
                          <a:solidFill>
                            <a:schemeClr val="bg1"/>
                          </a:solidFill>
                          <a:effectLst/>
                          <a:latin typeface="+mn-lt"/>
                          <a:ea typeface="Times New Roman"/>
                        </a:rPr>
                        <a:t>B-NR</a:t>
                      </a:r>
                    </a:p>
                  </a:txBody>
                  <a:tcPr marL="68578" marR="6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49DD4"/>
                    </a:solidFill>
                  </a:tcPr>
                </a:tc>
                <a:tc>
                  <a:txBody>
                    <a:bodyPr/>
                    <a:lstStyle/>
                    <a:p>
                      <a:r>
                        <a:rPr lang="en-US" sz="1800" b="0" kern="1200" dirty="0">
                          <a:solidFill>
                            <a:schemeClr val="tx1"/>
                          </a:solidFill>
                          <a:effectLst/>
                          <a:latin typeface="+mn-lt"/>
                          <a:ea typeface="+mn-ea"/>
                          <a:cs typeface="+mn-cs"/>
                        </a:rPr>
                        <a:t>Tilt-table testing is reasonable to distinguish convulsive syncope from epilepsy in selected patients.</a:t>
                      </a:r>
                      <a:endParaRPr lang="en-US" sz="2000" b="0" dirty="0">
                        <a:effectLst/>
                        <a:latin typeface="+mn-lt"/>
                        <a:ea typeface="Times New Roman"/>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66584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err="1">
                          <a:solidFill>
                            <a:schemeClr val="bg1"/>
                          </a:solidFill>
                          <a:effectLst/>
                          <a:latin typeface="+mn-lt"/>
                          <a:ea typeface="Times New Roman"/>
                        </a:rPr>
                        <a:t>IIa</a:t>
                      </a:r>
                      <a:endParaRPr lang="en-US" sz="2000" dirty="0">
                        <a:solidFill>
                          <a:schemeClr val="bg1"/>
                        </a:solidFill>
                        <a:effectLst/>
                        <a:latin typeface="+mn-lt"/>
                        <a:ea typeface="Times New Roman"/>
                      </a:endParaRPr>
                    </a:p>
                  </a:txBody>
                  <a:tcPr marL="68578" marR="6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dirty="0">
                          <a:solidFill>
                            <a:schemeClr val="bg1"/>
                          </a:solidFill>
                          <a:effectLst/>
                          <a:latin typeface="+mn-lt"/>
                          <a:ea typeface="Times New Roman"/>
                        </a:rPr>
                        <a:t>B-NR</a:t>
                      </a:r>
                    </a:p>
                  </a:txBody>
                  <a:tcPr marL="68578" marR="6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49DD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kern="1200" dirty="0">
                          <a:solidFill>
                            <a:schemeClr val="tx1"/>
                          </a:solidFill>
                          <a:effectLst/>
                          <a:latin typeface="+mn-lt"/>
                          <a:ea typeface="+mn-ea"/>
                          <a:cs typeface="+mn-cs"/>
                        </a:rPr>
                        <a:t>Tilt-table testing is reasonable to establish a diagnosis of </a:t>
                      </a:r>
                      <a:r>
                        <a:rPr lang="en-US" sz="1800" b="0" kern="1200" dirty="0" err="1">
                          <a:solidFill>
                            <a:schemeClr val="tx1"/>
                          </a:solidFill>
                          <a:effectLst/>
                          <a:latin typeface="+mn-lt"/>
                          <a:ea typeface="+mn-ea"/>
                          <a:cs typeface="+mn-cs"/>
                        </a:rPr>
                        <a:t>pseudosyncope</a:t>
                      </a:r>
                      <a:r>
                        <a:rPr lang="en-US" sz="1800" b="0" kern="1200" dirty="0">
                          <a:solidFill>
                            <a:schemeClr val="tx1"/>
                          </a:solidFill>
                          <a:effectLst/>
                          <a:latin typeface="+mn-lt"/>
                          <a:ea typeface="+mn-ea"/>
                          <a:cs typeface="+mn-cs"/>
                        </a:rPr>
                        <a:t>.</a:t>
                      </a:r>
                      <a:endParaRPr lang="en-US" sz="2000" b="0" dirty="0">
                        <a:effectLst/>
                        <a:latin typeface="+mn-lt"/>
                        <a:ea typeface="Times New Roman"/>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73197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bg1"/>
                          </a:solidFill>
                          <a:effectLst/>
                          <a:latin typeface="+mn-lt"/>
                          <a:ea typeface="Times New Roman"/>
                        </a:rPr>
                        <a:t>III: No Benefit</a:t>
                      </a:r>
                    </a:p>
                  </a:txBody>
                  <a:tcPr marL="68578" marR="6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5D4D"/>
                    </a:solidFill>
                  </a:tcPr>
                </a:tc>
                <a:tc>
                  <a:txBody>
                    <a:bodyPr/>
                    <a:lstStyle/>
                    <a:p>
                      <a:pPr marL="0" marR="0" algn="ctr">
                        <a:spcBef>
                          <a:spcPts val="0"/>
                        </a:spcBef>
                        <a:spcAft>
                          <a:spcPts val="0"/>
                        </a:spcAft>
                      </a:pPr>
                      <a:r>
                        <a:rPr lang="en-US" sz="2000" dirty="0">
                          <a:solidFill>
                            <a:schemeClr val="bg1"/>
                          </a:solidFill>
                          <a:effectLst/>
                          <a:latin typeface="+mn-lt"/>
                          <a:ea typeface="Times New Roman"/>
                        </a:rPr>
                        <a:t>B-R</a:t>
                      </a:r>
                    </a:p>
                  </a:txBody>
                  <a:tcPr marL="68578" marR="6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49DD4"/>
                    </a:solidFill>
                  </a:tcPr>
                </a:tc>
                <a:tc>
                  <a:txBody>
                    <a:bodyPr/>
                    <a:lstStyle/>
                    <a:p>
                      <a:r>
                        <a:rPr lang="en-US" sz="1800" b="0" kern="1200" dirty="0">
                          <a:solidFill>
                            <a:schemeClr val="tx1"/>
                          </a:solidFill>
                          <a:effectLst/>
                          <a:latin typeface="+mn-lt"/>
                          <a:ea typeface="+mn-ea"/>
                          <a:cs typeface="+mn-cs"/>
                        </a:rPr>
                        <a:t>Tilt-table testing is not recommended to predict a response to medical treatments for VVS.</a:t>
                      </a:r>
                      <a:endParaRPr lang="en-US" sz="2000" b="0" dirty="0">
                        <a:effectLst/>
                        <a:latin typeface="+mn-lt"/>
                        <a:ea typeface="Times New Roman"/>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4" name="Rectangle 2"/>
          <p:cNvSpPr>
            <a:spLocks noGrp="1" noRot="1" noChangeArrowheads="1"/>
          </p:cNvSpPr>
          <p:nvPr>
            <p:ph type="title"/>
          </p:nvPr>
        </p:nvSpPr>
        <p:spPr>
          <a:xfrm>
            <a:off x="1879600" y="88900"/>
            <a:ext cx="8464550" cy="1066800"/>
          </a:xfrm>
          <a:effectLst>
            <a:outerShdw blurRad="63500" dist="38099" dir="2700000" algn="ctr" rotWithShape="0">
              <a:schemeClr val="bg2">
                <a:alpha val="74997"/>
              </a:schemeClr>
            </a:outerShdw>
          </a:effectLst>
        </p:spPr>
        <p:txBody>
          <a:bodyPr/>
          <a:lstStyle/>
          <a:p>
            <a:pPr algn="ctr" eaLnBrk="1" hangingPunct="1">
              <a:defRPr/>
            </a:pPr>
            <a:r>
              <a:rPr lang="en-US" sz="4000" b="1" dirty="0">
                <a:solidFill>
                  <a:srgbClr val="FFFF00"/>
                </a:solidFill>
                <a:effectLst>
                  <a:outerShdw blurRad="38100" dist="38100" dir="2700000" algn="tl">
                    <a:srgbClr val="000000"/>
                  </a:outerShdw>
                </a:effectLst>
              </a:rPr>
              <a:t>Head-Up Tilt Test (HUT)</a:t>
            </a:r>
            <a:endParaRPr lang="en-US" sz="4000" b="1" dirty="0">
              <a:solidFill>
                <a:srgbClr val="FFFF00"/>
              </a:solidFill>
            </a:endParaRPr>
          </a:p>
        </p:txBody>
      </p:sp>
      <p:sp>
        <p:nvSpPr>
          <p:cNvPr id="417795" name="Rectangle 3"/>
          <p:cNvSpPr>
            <a:spLocks noGrp="1" noRot="1" noChangeArrowheads="1"/>
          </p:cNvSpPr>
          <p:nvPr>
            <p:ph idx="1"/>
          </p:nvPr>
        </p:nvSpPr>
        <p:spPr>
          <a:xfrm>
            <a:off x="1600200" y="1511301"/>
            <a:ext cx="6451600" cy="5514975"/>
          </a:xfrm>
        </p:spPr>
        <p:txBody>
          <a:bodyPr>
            <a:normAutofit/>
          </a:bodyPr>
          <a:lstStyle/>
          <a:p>
            <a:pPr>
              <a:spcAft>
                <a:spcPts val="550"/>
              </a:spcAft>
              <a:buClr>
                <a:srgbClr val="FFFF00"/>
              </a:buClr>
              <a:buFont typeface="Arial" charset="0"/>
              <a:buChar char="•"/>
              <a:defRPr/>
            </a:pPr>
            <a:r>
              <a:rPr lang="en-US" sz="3200" b="1" dirty="0">
                <a:solidFill>
                  <a:srgbClr val="FFFF00"/>
                </a:solidFill>
                <a:effectLst>
                  <a:outerShdw blurRad="38100" dist="38100" dir="2700000" algn="tl">
                    <a:srgbClr val="000000"/>
                  </a:outerShdw>
                </a:effectLst>
              </a:rPr>
              <a:t>Protocols vary</a:t>
            </a:r>
          </a:p>
          <a:p>
            <a:pPr lvl="1">
              <a:spcAft>
                <a:spcPts val="550"/>
              </a:spcAft>
              <a:buClr>
                <a:srgbClr val="FFFFFF"/>
              </a:buClr>
              <a:defRPr/>
            </a:pPr>
            <a:r>
              <a:rPr lang="en-US" sz="2400" b="1" dirty="0">
                <a:solidFill>
                  <a:srgbClr val="FFFFFF"/>
                </a:solidFill>
                <a:effectLst>
                  <a:outerShdw blurRad="38100" dist="38100" dir="2700000" algn="tl">
                    <a:srgbClr val="000000"/>
                  </a:outerShdw>
                </a:effectLst>
              </a:rPr>
              <a:t>some use provocative drugs</a:t>
            </a:r>
          </a:p>
          <a:p>
            <a:pPr>
              <a:spcAft>
                <a:spcPts val="550"/>
              </a:spcAft>
              <a:buClr>
                <a:srgbClr val="FFFF00"/>
              </a:buClr>
              <a:buFont typeface="Arial" charset="0"/>
              <a:buChar char="•"/>
              <a:defRPr/>
            </a:pPr>
            <a:r>
              <a:rPr lang="en-US" sz="3200" b="1" dirty="0">
                <a:solidFill>
                  <a:srgbClr val="F5FF59"/>
                </a:solidFill>
                <a:effectLst>
                  <a:outerShdw blurRad="38100" dist="38100" dir="2700000" algn="tl">
                    <a:srgbClr val="000000"/>
                  </a:outerShdw>
                </a:effectLst>
              </a:rPr>
              <a:t>Goals</a:t>
            </a:r>
          </a:p>
          <a:p>
            <a:pPr lvl="1">
              <a:spcAft>
                <a:spcPts val="263"/>
              </a:spcAft>
              <a:buClr>
                <a:srgbClr val="FFFFFF"/>
              </a:buClr>
              <a:defRPr/>
            </a:pPr>
            <a:r>
              <a:rPr lang="en-US" sz="2400" b="1" dirty="0">
                <a:solidFill>
                  <a:srgbClr val="FFFFFF"/>
                </a:solidFill>
                <a:effectLst>
                  <a:outerShdw blurRad="38100" dist="38100" dir="2700000" algn="tl">
                    <a:srgbClr val="000000"/>
                  </a:outerShdw>
                </a:effectLst>
              </a:rPr>
              <a:t>Unmask VVS susceptibility</a:t>
            </a:r>
          </a:p>
          <a:p>
            <a:pPr lvl="1">
              <a:spcAft>
                <a:spcPts val="263"/>
              </a:spcAft>
              <a:buClr>
                <a:srgbClr val="FFFFFF"/>
              </a:buClr>
              <a:defRPr/>
            </a:pPr>
            <a:r>
              <a:rPr lang="en-US" sz="2400" b="1" dirty="0">
                <a:solidFill>
                  <a:srgbClr val="FFFFFF"/>
                </a:solidFill>
                <a:effectLst>
                  <a:outerShdw blurRad="38100" dist="38100" dir="2700000" algn="tl">
                    <a:srgbClr val="000000"/>
                  </a:outerShdw>
                </a:effectLst>
              </a:rPr>
              <a:t>Reproduce symptoms</a:t>
            </a:r>
            <a:endParaRPr lang="en-US" sz="2400" b="1" dirty="0">
              <a:solidFill>
                <a:srgbClr val="F5FF59"/>
              </a:solidFill>
              <a:effectLst>
                <a:outerShdw blurRad="38100" dist="38100" dir="2700000" algn="tl">
                  <a:srgbClr val="000000"/>
                </a:outerShdw>
              </a:effectLst>
            </a:endParaRPr>
          </a:p>
          <a:p>
            <a:pPr lvl="1">
              <a:spcAft>
                <a:spcPts val="263"/>
              </a:spcAft>
              <a:buClr>
                <a:srgbClr val="FFFFFF"/>
              </a:buClr>
              <a:defRPr/>
            </a:pPr>
            <a:r>
              <a:rPr lang="en-US" sz="2400" b="1" dirty="0">
                <a:solidFill>
                  <a:srgbClr val="FFFFFF"/>
                </a:solidFill>
                <a:effectLst>
                  <a:outerShdw blurRad="38100" dist="38100" dir="2700000" algn="tl">
                    <a:srgbClr val="000000"/>
                  </a:outerShdw>
                </a:effectLst>
              </a:rPr>
              <a:t>Patient learns VVS warning symptoms</a:t>
            </a:r>
          </a:p>
          <a:p>
            <a:pPr lvl="1">
              <a:spcAft>
                <a:spcPts val="263"/>
              </a:spcAft>
              <a:buClr>
                <a:srgbClr val="FFFFFF"/>
              </a:buClr>
              <a:defRPr/>
            </a:pPr>
            <a:r>
              <a:rPr lang="en-US" sz="2400" b="1" dirty="0">
                <a:solidFill>
                  <a:srgbClr val="FFFFFF"/>
                </a:solidFill>
                <a:effectLst>
                  <a:outerShdw blurRad="38100" dist="38100" dir="2700000" algn="tl">
                    <a:srgbClr val="000000"/>
                  </a:outerShdw>
                </a:effectLst>
              </a:rPr>
              <a:t>Patient more confident of diagnosis</a:t>
            </a:r>
            <a:endParaRPr lang="en-US" sz="2400" b="1" dirty="0">
              <a:solidFill>
                <a:srgbClr val="F5FF59"/>
              </a:solidFill>
              <a:effectLst>
                <a:outerShdw blurRad="38100" dist="38100" dir="2700000" algn="tl">
                  <a:srgbClr val="000000"/>
                </a:outerShdw>
              </a:effectLst>
            </a:endParaRPr>
          </a:p>
          <a:p>
            <a:pPr eaLnBrk="1" hangingPunct="1">
              <a:buClr>
                <a:srgbClr val="FFFF00"/>
              </a:buClr>
              <a:buFont typeface="Arial" charset="0"/>
              <a:buChar char="•"/>
              <a:defRPr/>
            </a:pPr>
            <a:r>
              <a:rPr lang="en-US" sz="3200" b="1" dirty="0">
                <a:solidFill>
                  <a:srgbClr val="FFFF00"/>
                </a:solidFill>
                <a:effectLst>
                  <a:outerShdw blurRad="38100" dist="38100" dir="2700000" algn="tl">
                    <a:srgbClr val="000000"/>
                  </a:outerShdw>
                </a:effectLst>
              </a:rPr>
              <a:t>Not recommended for predicting treatment benefit</a:t>
            </a:r>
          </a:p>
        </p:txBody>
      </p:sp>
      <p:pic>
        <p:nvPicPr>
          <p:cNvPr id="417796" name="Picture 4" descr="080304-1"/>
          <p:cNvPicPr>
            <a:picLocks noChangeAspect="1" noChangeArrowheads="1"/>
          </p:cNvPicPr>
          <p:nvPr/>
        </p:nvPicPr>
        <p:blipFill>
          <a:blip r:embed="rId3"/>
          <a:srcRect/>
          <a:stretch>
            <a:fillRect/>
          </a:stretch>
        </p:blipFill>
        <p:spPr bwMode="auto">
          <a:xfrm>
            <a:off x="6756400" y="1036638"/>
            <a:ext cx="3505200" cy="3351212"/>
          </a:xfrm>
          <a:prstGeom prst="rect">
            <a:avLst/>
          </a:prstGeom>
          <a:noFill/>
          <a:ln w="3175">
            <a:noFill/>
            <a:miter lim="800000"/>
            <a:headEnd/>
            <a:tailEnd/>
          </a:ln>
          <a:effectLst>
            <a:outerShdw blurRad="63500" dist="107763" dir="2700000" algn="ctr" rotWithShape="0">
              <a:srgbClr val="000066">
                <a:alpha val="74998"/>
              </a:srgbClr>
            </a:outerShdw>
          </a:effectLst>
        </p:spPr>
      </p:pic>
    </p:spTree>
    <p:extLst>
      <p:ext uri="{BB962C8B-B14F-4D97-AF65-F5344CB8AC3E}">
        <p14:creationId xmlns:p14="http://schemas.microsoft.com/office/powerpoint/2010/main" val="2121262508"/>
      </p:ext>
    </p:extLst>
  </p:cSld>
  <p:clrMapOvr>
    <a:masterClrMapping/>
  </p:clrMapOvr>
  <p:transition>
    <p:wipe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9042" name="Rectangle 2"/>
          <p:cNvSpPr>
            <a:spLocks noGrp="1" noRot="1" noChangeArrowheads="1"/>
          </p:cNvSpPr>
          <p:nvPr>
            <p:ph type="title"/>
          </p:nvPr>
        </p:nvSpPr>
        <p:spPr>
          <a:xfrm>
            <a:off x="1879600" y="355600"/>
            <a:ext cx="8464550" cy="546100"/>
          </a:xfrm>
          <a:effectLst>
            <a:outerShdw blurRad="63500" dist="38099" dir="2700000" algn="ctr" rotWithShape="0">
              <a:schemeClr val="bg2">
                <a:alpha val="74997"/>
              </a:schemeClr>
            </a:outerShdw>
          </a:effectLst>
        </p:spPr>
        <p:txBody>
          <a:bodyPr>
            <a:normAutofit fontScale="90000"/>
          </a:bodyPr>
          <a:lstStyle/>
          <a:p>
            <a:pPr algn="ctr" eaLnBrk="1" hangingPunct="1">
              <a:defRPr/>
            </a:pPr>
            <a:r>
              <a:rPr lang="en-US" sz="4000" b="1" dirty="0">
                <a:solidFill>
                  <a:srgbClr val="FCFF38"/>
                </a:solidFill>
                <a:effectLst>
                  <a:outerShdw blurRad="38100" dist="38100" dir="2700000" algn="tl">
                    <a:srgbClr val="000000"/>
                  </a:outerShdw>
                </a:effectLst>
              </a:rPr>
              <a:t>VVS: Typical HUT Protocol</a:t>
            </a:r>
            <a:endParaRPr lang="en-US" sz="4000" b="1" dirty="0"/>
          </a:p>
        </p:txBody>
      </p:sp>
      <p:sp>
        <p:nvSpPr>
          <p:cNvPr id="599043" name="Rectangle 3"/>
          <p:cNvSpPr>
            <a:spLocks noGrp="1" noRot="1" noChangeArrowheads="1"/>
          </p:cNvSpPr>
          <p:nvPr>
            <p:ph idx="1"/>
          </p:nvPr>
        </p:nvSpPr>
        <p:spPr>
          <a:xfrm>
            <a:off x="1295400" y="1355412"/>
            <a:ext cx="9372600" cy="5161298"/>
          </a:xfrm>
        </p:spPr>
        <p:txBody>
          <a:bodyPr/>
          <a:lstStyle/>
          <a:p>
            <a:pPr lvl="1" eaLnBrk="1" hangingPunct="1">
              <a:lnSpc>
                <a:spcPct val="90000"/>
              </a:lnSpc>
              <a:buClr>
                <a:srgbClr val="FFFF00"/>
              </a:buClr>
              <a:defRPr/>
            </a:pPr>
            <a:r>
              <a:rPr lang="en-US" sz="2800" b="1" dirty="0">
                <a:solidFill>
                  <a:srgbClr val="FCFF38"/>
                </a:solidFill>
                <a:effectLst>
                  <a:outerShdw blurRad="38100" dist="38100" dir="2700000" algn="tl">
                    <a:srgbClr val="000000"/>
                  </a:outerShdw>
                </a:effectLst>
              </a:rPr>
              <a:t>Supine rest period 5-15 min</a:t>
            </a:r>
          </a:p>
          <a:p>
            <a:pPr lvl="1" eaLnBrk="1" hangingPunct="1">
              <a:lnSpc>
                <a:spcPct val="90000"/>
              </a:lnSpc>
              <a:buClr>
                <a:srgbClr val="FFFF00"/>
              </a:buClr>
              <a:defRPr/>
            </a:pPr>
            <a:r>
              <a:rPr lang="en-US" sz="2800" b="1" dirty="0">
                <a:solidFill>
                  <a:srgbClr val="FCFF38"/>
                </a:solidFill>
                <a:effectLst>
                  <a:outerShdw blurRad="38100" dist="38100" dir="2700000" algn="tl">
                    <a:srgbClr val="000000"/>
                  </a:outerShdw>
                </a:effectLst>
              </a:rPr>
              <a:t>Tilt to 60-70°for 20 min</a:t>
            </a:r>
          </a:p>
          <a:p>
            <a:pPr lvl="1" eaLnBrk="1" hangingPunct="1">
              <a:lnSpc>
                <a:spcPct val="90000"/>
              </a:lnSpc>
              <a:buClr>
                <a:srgbClr val="FFFF00"/>
              </a:buClr>
              <a:defRPr/>
            </a:pPr>
            <a:r>
              <a:rPr lang="en-US" sz="2800" b="1" dirty="0">
                <a:solidFill>
                  <a:srgbClr val="FCFF38"/>
                </a:solidFill>
                <a:effectLst>
                  <a:outerShdw blurRad="38100" dist="38100" dir="2700000" algn="tl">
                    <a:srgbClr val="000000"/>
                  </a:outerShdw>
                </a:effectLst>
              </a:rPr>
              <a:t>Positive end-point: syncope with reproduction of symptoms</a:t>
            </a:r>
          </a:p>
          <a:p>
            <a:pPr lvl="1" eaLnBrk="1" hangingPunct="1">
              <a:lnSpc>
                <a:spcPct val="90000"/>
              </a:lnSpc>
              <a:buClr>
                <a:srgbClr val="FFFF00"/>
              </a:buClr>
              <a:defRPr/>
            </a:pPr>
            <a:r>
              <a:rPr lang="en-US" sz="2800" b="1" dirty="0">
                <a:solidFill>
                  <a:srgbClr val="FCFF38"/>
                </a:solidFill>
                <a:effectLst>
                  <a:outerShdw blurRad="38100" dist="38100" dir="2700000" algn="tl">
                    <a:srgbClr val="000000"/>
                  </a:outerShdw>
                </a:effectLst>
              </a:rPr>
              <a:t>If negative, then add drug provocation while still upright</a:t>
            </a:r>
          </a:p>
          <a:p>
            <a:pPr lvl="2" eaLnBrk="1" hangingPunct="1">
              <a:lnSpc>
                <a:spcPct val="90000"/>
              </a:lnSpc>
              <a:buClr>
                <a:srgbClr val="FFFF00"/>
              </a:buClr>
              <a:buFont typeface="Arial" charset="0"/>
              <a:buChar char="•"/>
              <a:defRPr/>
            </a:pPr>
            <a:r>
              <a:rPr lang="en-US" sz="2400" b="1" dirty="0">
                <a:solidFill>
                  <a:srgbClr val="FFFFFF"/>
                </a:solidFill>
                <a:effectLst>
                  <a:outerShdw blurRad="38100" dist="38100" dir="2700000" algn="tl">
                    <a:srgbClr val="000000"/>
                  </a:outerShdw>
                </a:effectLst>
              </a:rPr>
              <a:t>Nitroglycerine 0.4mg SL, or</a:t>
            </a:r>
          </a:p>
          <a:p>
            <a:pPr lvl="2" eaLnBrk="1" hangingPunct="1">
              <a:lnSpc>
                <a:spcPct val="90000"/>
              </a:lnSpc>
              <a:buClr>
                <a:srgbClr val="FFFF00"/>
              </a:buClr>
              <a:buFont typeface="Arial" charset="0"/>
              <a:buChar char="•"/>
              <a:defRPr/>
            </a:pPr>
            <a:r>
              <a:rPr lang="en-US" sz="2400" b="1" dirty="0">
                <a:solidFill>
                  <a:srgbClr val="FFFFFF"/>
                </a:solidFill>
                <a:effectLst>
                  <a:outerShdw blurRad="38100" dist="38100" dir="2700000" algn="tl">
                    <a:srgbClr val="000000"/>
                  </a:outerShdw>
                </a:effectLst>
              </a:rPr>
              <a:t>Isoproterenol 1-5 mcg/min, to increase HR to 125% baseline</a:t>
            </a:r>
            <a:endParaRPr lang="en-US" sz="2400" b="1" dirty="0">
              <a:solidFill>
                <a:srgbClr val="FCFF38"/>
              </a:solidFill>
              <a:effectLst>
                <a:outerShdw blurRad="38100" dist="38100" dir="2700000" algn="tl">
                  <a:srgbClr val="000000"/>
                </a:outerShdw>
              </a:effectLst>
            </a:endParaRPr>
          </a:p>
          <a:p>
            <a:pPr lvl="1" eaLnBrk="1" hangingPunct="1">
              <a:lnSpc>
                <a:spcPct val="90000"/>
              </a:lnSpc>
              <a:buClr>
                <a:srgbClr val="FFFF00"/>
              </a:buClr>
              <a:defRPr/>
            </a:pPr>
            <a:r>
              <a:rPr lang="en-US" sz="2800" b="1" dirty="0">
                <a:solidFill>
                  <a:srgbClr val="FCFF38"/>
                </a:solidFill>
                <a:effectLst>
                  <a:outerShdw blurRad="38100" dist="38100" dir="2700000" algn="tl">
                    <a:srgbClr val="000000"/>
                  </a:outerShdw>
                </a:effectLst>
              </a:rPr>
              <a:t>Extend tilt after drug, duration 10-15 minutes</a:t>
            </a:r>
            <a:endParaRPr lang="en-US" sz="2800" dirty="0"/>
          </a:p>
          <a:p>
            <a:pPr eaLnBrk="1" hangingPunct="1">
              <a:lnSpc>
                <a:spcPct val="90000"/>
              </a:lnSpc>
              <a:buFont typeface="Wingdings" charset="2"/>
              <a:buChar char="n"/>
              <a:defRPr/>
            </a:pPr>
            <a:endParaRPr lang="en-US" sz="2400" b="1" dirty="0">
              <a:solidFill>
                <a:srgbClr val="FCFF38"/>
              </a:solidFill>
              <a:effectLst>
                <a:outerShdw blurRad="38100" dist="38100" dir="2700000" algn="tl">
                  <a:srgbClr val="000000"/>
                </a:outerShdw>
              </a:effectLst>
            </a:endParaRPr>
          </a:p>
        </p:txBody>
      </p:sp>
      <p:sp>
        <p:nvSpPr>
          <p:cNvPr id="92164" name="Rectangle 4"/>
          <p:cNvSpPr>
            <a:spLocks noChangeArrowheads="1"/>
          </p:cNvSpPr>
          <p:nvPr/>
        </p:nvSpPr>
        <p:spPr bwMode="auto">
          <a:xfrm>
            <a:off x="7042240" y="6203545"/>
            <a:ext cx="4691063" cy="766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r>
              <a:rPr lang="en-US" altLang="en-US" sz="1600" dirty="0">
                <a:solidFill>
                  <a:srgbClr val="FFFFFF"/>
                </a:solidFill>
              </a:rPr>
              <a:t>Moya A et al, ESC Syncope Guidelines,</a:t>
            </a:r>
          </a:p>
          <a:p>
            <a:pPr algn="r"/>
            <a:r>
              <a:rPr lang="en-US" altLang="en-US" sz="1600" dirty="0">
                <a:solidFill>
                  <a:srgbClr val="FFFFFF"/>
                </a:solidFill>
              </a:rPr>
              <a:t> </a:t>
            </a:r>
            <a:r>
              <a:rPr lang="en-US" altLang="en-US" sz="1600" dirty="0" err="1">
                <a:solidFill>
                  <a:srgbClr val="FFFFFF"/>
                </a:solidFill>
              </a:rPr>
              <a:t>Eur</a:t>
            </a:r>
            <a:r>
              <a:rPr lang="en-US" altLang="en-US" sz="1600" dirty="0">
                <a:solidFill>
                  <a:srgbClr val="FFFFFF"/>
                </a:solidFill>
              </a:rPr>
              <a:t> Heart J  2009; 30: 2631-71</a:t>
            </a:r>
          </a:p>
          <a:p>
            <a:pPr algn="r"/>
            <a:endParaRPr lang="en-US" altLang="en-US" sz="1200" dirty="0"/>
          </a:p>
        </p:txBody>
      </p:sp>
    </p:spTree>
    <p:extLst>
      <p:ext uri="{BB962C8B-B14F-4D97-AF65-F5344CB8AC3E}">
        <p14:creationId xmlns:p14="http://schemas.microsoft.com/office/powerpoint/2010/main" val="2055939324"/>
      </p:ext>
    </p:extLst>
  </p:cSld>
  <p:clrMapOvr>
    <a:masterClrMapping/>
  </p:clrMapOvr>
  <p:transition>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2"/>
          <p:cNvSpPr>
            <a:spLocks noGrp="1" noRot="1" noChangeArrowheads="1"/>
          </p:cNvSpPr>
          <p:nvPr>
            <p:ph type="title"/>
          </p:nvPr>
        </p:nvSpPr>
        <p:spPr>
          <a:xfrm>
            <a:off x="1879600" y="38100"/>
            <a:ext cx="8464550" cy="1066800"/>
          </a:xfrm>
          <a:effectLst>
            <a:outerShdw blurRad="63500" dist="38099" dir="2700000" algn="ctr" rotWithShape="0">
              <a:schemeClr val="bg2">
                <a:alpha val="74997"/>
              </a:schemeClr>
            </a:outerShdw>
          </a:effectLst>
        </p:spPr>
        <p:txBody>
          <a:bodyPr/>
          <a:lstStyle/>
          <a:p>
            <a:pPr algn="ctr" eaLnBrk="1" hangingPunct="1">
              <a:defRPr/>
            </a:pPr>
            <a:r>
              <a:rPr lang="en-US" sz="4400" dirty="0">
                <a:solidFill>
                  <a:srgbClr val="ECEB21"/>
                </a:solidFill>
                <a:effectLst>
                  <a:outerShdw blurRad="38100" dist="38100" dir="2700000" algn="tl">
                    <a:srgbClr val="000000"/>
                  </a:outerShdw>
                </a:effectLst>
              </a:rPr>
              <a:t>Syncope: Definition</a:t>
            </a:r>
            <a:endParaRPr lang="en-US" sz="4400" dirty="0"/>
          </a:p>
        </p:txBody>
      </p:sp>
      <p:sp>
        <p:nvSpPr>
          <p:cNvPr id="286723" name="Rectangle 3"/>
          <p:cNvSpPr>
            <a:spLocks noGrp="1" noRot="1" noChangeArrowheads="1"/>
          </p:cNvSpPr>
          <p:nvPr>
            <p:ph type="body" sz="half" idx="1"/>
          </p:nvPr>
        </p:nvSpPr>
        <p:spPr>
          <a:xfrm>
            <a:off x="1497014" y="1378041"/>
            <a:ext cx="5245100" cy="4892675"/>
          </a:xfrm>
        </p:spPr>
        <p:txBody>
          <a:bodyPr/>
          <a:lstStyle/>
          <a:p>
            <a:pPr eaLnBrk="1" hangingPunct="1">
              <a:lnSpc>
                <a:spcPct val="85000"/>
              </a:lnSpc>
              <a:buFont typeface="Wingdings" charset="2"/>
              <a:buNone/>
              <a:defRPr/>
            </a:pPr>
            <a:r>
              <a:rPr lang="tr-TR" sz="2800" b="1" dirty="0">
                <a:solidFill>
                  <a:srgbClr val="ECEB21"/>
                </a:solidFill>
                <a:effectLst>
                  <a:outerShdw blurRad="38100" dist="38100" dir="2700000" algn="tl">
                    <a:srgbClr val="000000"/>
                  </a:outerShdw>
                </a:effectLst>
              </a:rPr>
              <a:t>A syndrome in which loss of consciousness is: </a:t>
            </a:r>
          </a:p>
          <a:p>
            <a:pPr lvl="1" eaLnBrk="1" hangingPunct="1">
              <a:lnSpc>
                <a:spcPct val="85000"/>
              </a:lnSpc>
              <a:buClr>
                <a:srgbClr val="FFFFFF"/>
              </a:buClr>
              <a:defRPr/>
            </a:pPr>
            <a:r>
              <a:rPr lang="tr-TR" sz="2400" b="1" dirty="0">
                <a:solidFill>
                  <a:srgbClr val="FFFFFF"/>
                </a:solidFill>
                <a:effectLst>
                  <a:outerShdw blurRad="38100" dist="38100" dir="2700000" algn="tl">
                    <a:srgbClr val="000000"/>
                  </a:outerShdw>
                </a:effectLst>
              </a:rPr>
              <a:t>relatively sudden onset </a:t>
            </a:r>
          </a:p>
          <a:p>
            <a:pPr lvl="1" eaLnBrk="1" hangingPunct="1">
              <a:lnSpc>
                <a:spcPct val="85000"/>
              </a:lnSpc>
              <a:buClr>
                <a:srgbClr val="FFFFFF"/>
              </a:buClr>
              <a:defRPr/>
            </a:pPr>
            <a:r>
              <a:rPr lang="tr-TR" sz="2400" b="1" dirty="0">
                <a:solidFill>
                  <a:srgbClr val="FFFFFF"/>
                </a:solidFill>
                <a:effectLst>
                  <a:outerShdw blurRad="38100" dist="38100" dir="2700000" algn="tl">
                    <a:srgbClr val="000000"/>
                  </a:outerShdw>
                </a:effectLst>
              </a:rPr>
              <a:t>temporary (usually &lt;1-2 min)</a:t>
            </a:r>
          </a:p>
          <a:p>
            <a:pPr lvl="1" eaLnBrk="1" hangingPunct="1">
              <a:lnSpc>
                <a:spcPct val="85000"/>
              </a:lnSpc>
              <a:buClr>
                <a:srgbClr val="FFFFFF"/>
              </a:buClr>
              <a:defRPr/>
            </a:pPr>
            <a:r>
              <a:rPr lang="tr-TR" sz="2400" b="1" dirty="0">
                <a:solidFill>
                  <a:srgbClr val="FFFFFF"/>
                </a:solidFill>
                <a:effectLst>
                  <a:outerShdw blurRad="38100" dist="38100" dir="2700000" algn="tl">
                    <a:srgbClr val="000000"/>
                  </a:outerShdw>
                </a:effectLst>
              </a:rPr>
              <a:t>self-terminating</a:t>
            </a:r>
          </a:p>
          <a:p>
            <a:pPr lvl="1" eaLnBrk="1" hangingPunct="1">
              <a:lnSpc>
                <a:spcPct val="85000"/>
              </a:lnSpc>
              <a:buClr>
                <a:srgbClr val="FFFFFF"/>
              </a:buClr>
              <a:defRPr/>
            </a:pPr>
            <a:r>
              <a:rPr lang="tr-TR" sz="2400" b="1" dirty="0">
                <a:solidFill>
                  <a:srgbClr val="FFFFFF"/>
                </a:solidFill>
                <a:effectLst>
                  <a:outerShdw blurRad="38100" dist="38100" dir="2700000" algn="tl">
                    <a:srgbClr val="000000"/>
                  </a:outerShdw>
                </a:effectLst>
              </a:rPr>
              <a:t>usually rapid recovery</a:t>
            </a:r>
          </a:p>
          <a:p>
            <a:pPr eaLnBrk="1" hangingPunct="1">
              <a:lnSpc>
                <a:spcPct val="85000"/>
              </a:lnSpc>
              <a:buFont typeface="Wingdings" charset="2"/>
              <a:buNone/>
              <a:defRPr/>
            </a:pPr>
            <a:r>
              <a:rPr lang="tr-TR" sz="2800" b="1" dirty="0">
                <a:solidFill>
                  <a:srgbClr val="ECEB21"/>
                </a:solidFill>
                <a:effectLst>
                  <a:outerShdw blurRad="38100" dist="38100" dir="2700000" algn="tl">
                    <a:srgbClr val="000000"/>
                  </a:outerShdw>
                </a:effectLst>
              </a:rPr>
              <a:t>Due to inadequate cerebral perfusion </a:t>
            </a:r>
          </a:p>
          <a:p>
            <a:pPr eaLnBrk="1" hangingPunct="1">
              <a:lnSpc>
                <a:spcPct val="85000"/>
              </a:lnSpc>
              <a:buFont typeface="Wingdings" charset="2"/>
              <a:buNone/>
              <a:defRPr/>
            </a:pPr>
            <a:r>
              <a:rPr lang="tr-TR" sz="2800" b="1" dirty="0">
                <a:solidFill>
                  <a:srgbClr val="ECEB21"/>
                </a:solidFill>
                <a:effectLst>
                  <a:outerShdw blurRad="38100" dist="38100" dir="2700000" algn="tl">
                    <a:srgbClr val="000000"/>
                  </a:outerShdw>
                </a:effectLst>
              </a:rPr>
              <a:t>Most often due to a fall in systemic arterial pressure</a:t>
            </a:r>
            <a:endParaRPr lang="en-US" sz="2800" dirty="0">
              <a:solidFill>
                <a:srgbClr val="000000"/>
              </a:solidFill>
            </a:endParaRPr>
          </a:p>
        </p:txBody>
      </p:sp>
      <p:pic>
        <p:nvPicPr>
          <p:cNvPr id="21508" name="Picture 6" descr="soldiers">
            <a:hlinkClick r:id="rId3" action="ppaction://hlinkpres?slideindex=17&amp;slidetitle=Detection%20of%20Spontaneous%20Events:%20The%20%E2%80%98Gold%E2%80%99%20Standard"/>
          </p:cNvPr>
          <p:cNvPicPr>
            <a:picLocks noGrp="1" noChangeAspect="1" noChangeArrowheads="1"/>
          </p:cNvPicPr>
          <p:nvPr>
            <p:ph type="chart" sz="half" idx="2"/>
          </p:nvPr>
        </p:nvPicPr>
        <p:blipFill>
          <a:blip r:embed="rId4">
            <a:extLst>
              <a:ext uri="{28A0092B-C50C-407E-A947-70E740481C1C}">
                <a14:useLocalDpi xmlns:a14="http://schemas.microsoft.com/office/drawing/2010/main" val="0"/>
              </a:ext>
            </a:extLst>
          </a:blip>
          <a:srcRect/>
          <a:stretch>
            <a:fillRect/>
          </a:stretch>
        </p:blipFill>
        <p:spPr>
          <a:xfrm>
            <a:off x="6742114" y="1371601"/>
            <a:ext cx="3419475" cy="4841875"/>
          </a:xfrm>
        </p:spPr>
      </p:pic>
    </p:spTree>
    <p:extLst>
      <p:ext uri="{BB962C8B-B14F-4D97-AF65-F5344CB8AC3E}">
        <p14:creationId xmlns:p14="http://schemas.microsoft.com/office/powerpoint/2010/main" val="654983459"/>
      </p:ext>
    </p:extLst>
  </p:cSld>
  <p:clrMapOvr>
    <a:masterClrMapping/>
  </p:clrMapOvr>
  <p:transition>
    <p:wipe dir="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43" name="Rectangle 3"/>
          <p:cNvSpPr>
            <a:spLocks noGrp="1" noRot="1" noChangeArrowheads="1"/>
          </p:cNvSpPr>
          <p:nvPr>
            <p:ph type="title"/>
          </p:nvPr>
        </p:nvSpPr>
        <p:spPr>
          <a:xfrm>
            <a:off x="1847850" y="197644"/>
            <a:ext cx="8464550" cy="1066800"/>
          </a:xfrm>
          <a:effectLst>
            <a:outerShdw blurRad="63500" dist="38099" dir="2700000" algn="ctr" rotWithShape="0">
              <a:schemeClr val="bg2">
                <a:alpha val="74997"/>
              </a:schemeClr>
            </a:outerShdw>
          </a:effectLst>
        </p:spPr>
        <p:txBody>
          <a:bodyPr>
            <a:normAutofit fontScale="90000"/>
          </a:bodyPr>
          <a:lstStyle/>
          <a:p>
            <a:pPr algn="ctr" eaLnBrk="1" hangingPunct="1">
              <a:defRPr/>
            </a:pPr>
            <a:r>
              <a:rPr lang="en-US" sz="4000" b="1" dirty="0">
                <a:solidFill>
                  <a:srgbClr val="FFFF00"/>
                </a:solidFill>
                <a:effectLst>
                  <a:outerShdw blurRad="38100" dist="38100" dir="2700000" algn="tl">
                    <a:srgbClr val="000000"/>
                  </a:outerShdw>
                </a:effectLst>
              </a:rPr>
              <a:t>Vasovagal Syncope: </a:t>
            </a:r>
            <a:r>
              <a:rPr lang="en-US" b="1" dirty="0">
                <a:solidFill>
                  <a:srgbClr val="FFFF00"/>
                </a:solidFill>
                <a:effectLst>
                  <a:outerShdw blurRad="38100" dist="38100" dir="2700000" algn="tl">
                    <a:srgbClr val="000000"/>
                  </a:outerShdw>
                </a:effectLst>
              </a:rPr>
              <a:t>Hypotension and Bradycardia Triggered by HUT</a:t>
            </a:r>
            <a:br>
              <a:rPr lang="en-US" b="1" dirty="0">
                <a:solidFill>
                  <a:srgbClr val="FFFF00"/>
                </a:solidFill>
                <a:effectLst>
                  <a:outerShdw blurRad="38100" dist="38100" dir="2700000" algn="tl">
                    <a:srgbClr val="000000"/>
                  </a:outerShdw>
                </a:effectLst>
              </a:rPr>
            </a:br>
            <a:endParaRPr lang="en-US" sz="3200" b="1" dirty="0">
              <a:solidFill>
                <a:srgbClr val="FFFF00"/>
              </a:solidFill>
            </a:endParaRPr>
          </a:p>
        </p:txBody>
      </p:sp>
      <p:pic>
        <p:nvPicPr>
          <p:cNvPr id="93187" name="Picture 4" descr="Screen shot 2013-01-07 at 6.03.30 P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58950" y="3873500"/>
            <a:ext cx="8623300" cy="261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188" name="Picture 5" descr="Screen shot 2013-01-07 at 6.02.54 PM.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65300" y="1638300"/>
            <a:ext cx="8597900"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8191500" y="6477001"/>
            <a:ext cx="2039938" cy="307975"/>
          </a:xfrm>
          <a:prstGeom prst="rect">
            <a:avLst/>
          </a:prstGeom>
          <a:noFill/>
        </p:spPr>
        <p:txBody>
          <a:bodyPr wrap="none">
            <a:spAutoFit/>
          </a:bodyPr>
          <a:lstStyle/>
          <a:p>
            <a:pPr eaLnBrk="0" hangingPunct="0">
              <a:defRPr/>
            </a:pPr>
            <a:r>
              <a:rPr lang="en-US" sz="1400" dirty="0">
                <a:solidFill>
                  <a:srgbClr val="FFFFFF"/>
                </a:solidFill>
                <a:effectLst>
                  <a:outerShdw blurRad="50800" dist="38100" dir="2700000">
                    <a:srgbClr val="000000">
                      <a:alpha val="97000"/>
                    </a:srgbClr>
                  </a:outerShdw>
                </a:effectLst>
                <a:latin typeface="Arial" charset="0"/>
              </a:rPr>
              <a:t>Courtesy R Sutton </a:t>
            </a:r>
            <a:r>
              <a:rPr lang="en-US" sz="1400" dirty="0" err="1">
                <a:solidFill>
                  <a:srgbClr val="FFFFFF"/>
                </a:solidFill>
                <a:effectLst>
                  <a:outerShdw blurRad="50800" dist="38100" dir="2700000">
                    <a:srgbClr val="000000">
                      <a:alpha val="97000"/>
                    </a:srgbClr>
                  </a:outerShdw>
                </a:effectLst>
                <a:latin typeface="Arial" charset="0"/>
              </a:rPr>
              <a:t>DSc</a:t>
            </a:r>
            <a:endParaRPr lang="en-US" sz="1400" dirty="0">
              <a:solidFill>
                <a:srgbClr val="FFFFFF"/>
              </a:solidFill>
              <a:effectLst>
                <a:outerShdw blurRad="50800" dist="38100" dir="2700000">
                  <a:srgbClr val="000000">
                    <a:alpha val="97000"/>
                  </a:srgbClr>
                </a:outerShdw>
              </a:effectLst>
              <a:latin typeface="Arial" charset="0"/>
            </a:endParaRPr>
          </a:p>
        </p:txBody>
      </p:sp>
      <p:cxnSp>
        <p:nvCxnSpPr>
          <p:cNvPr id="93190" name="Straight Connector 8"/>
          <p:cNvCxnSpPr>
            <a:cxnSpLocks noChangeShapeType="1"/>
          </p:cNvCxnSpPr>
          <p:nvPr/>
        </p:nvCxnSpPr>
        <p:spPr bwMode="auto">
          <a:xfrm rot="16200000" flipH="1">
            <a:off x="-635000" y="4064000"/>
            <a:ext cx="4838700" cy="127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cxnSp>
      <p:cxnSp>
        <p:nvCxnSpPr>
          <p:cNvPr id="93191" name="Straight Connector 10"/>
          <p:cNvCxnSpPr>
            <a:cxnSpLocks noChangeShapeType="1"/>
          </p:cNvCxnSpPr>
          <p:nvPr/>
        </p:nvCxnSpPr>
        <p:spPr bwMode="auto">
          <a:xfrm rot="16200000" flipH="1">
            <a:off x="7931150" y="4044950"/>
            <a:ext cx="4864100" cy="2540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cxnSp>
      <p:cxnSp>
        <p:nvCxnSpPr>
          <p:cNvPr id="93192" name="Straight Connector 12"/>
          <p:cNvCxnSpPr>
            <a:cxnSpLocks noChangeShapeType="1"/>
          </p:cNvCxnSpPr>
          <p:nvPr/>
        </p:nvCxnSpPr>
        <p:spPr bwMode="auto">
          <a:xfrm>
            <a:off x="1790700" y="1625600"/>
            <a:ext cx="8547100" cy="2540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cxnSp>
      <p:cxnSp>
        <p:nvCxnSpPr>
          <p:cNvPr id="93193" name="Straight Connector 14"/>
          <p:cNvCxnSpPr>
            <a:cxnSpLocks noChangeShapeType="1"/>
          </p:cNvCxnSpPr>
          <p:nvPr/>
        </p:nvCxnSpPr>
        <p:spPr bwMode="auto">
          <a:xfrm>
            <a:off x="1778000" y="6489700"/>
            <a:ext cx="8585200" cy="1588"/>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032117094"/>
      </p:ext>
    </p:extLst>
  </p:cSld>
  <p:clrMapOvr>
    <a:masterClrMapping/>
  </p:clrMapOvr>
  <p:transition>
    <p:wipe dir="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9" name="Rectangle 7"/>
          <p:cNvSpPr>
            <a:spLocks noGrp="1" noRot="1" noChangeArrowheads="1"/>
          </p:cNvSpPr>
          <p:nvPr>
            <p:ph type="title"/>
          </p:nvPr>
        </p:nvSpPr>
        <p:spPr>
          <a:xfrm>
            <a:off x="1524000" y="203200"/>
            <a:ext cx="9144000" cy="1066800"/>
          </a:xfrm>
          <a:effectLst>
            <a:outerShdw blurRad="63500" dist="38099" dir="2700000" algn="ctr" rotWithShape="0">
              <a:schemeClr val="bg2">
                <a:alpha val="74997"/>
              </a:schemeClr>
            </a:outerShdw>
          </a:effectLst>
        </p:spPr>
        <p:txBody>
          <a:bodyPr>
            <a:normAutofit fontScale="90000"/>
          </a:bodyPr>
          <a:lstStyle/>
          <a:p>
            <a:pPr algn="ctr" eaLnBrk="1" hangingPunct="1">
              <a:defRPr/>
            </a:pPr>
            <a:r>
              <a:rPr lang="en-US" sz="4000" b="1" dirty="0">
                <a:solidFill>
                  <a:srgbClr val="FCFF38"/>
                </a:solidFill>
                <a:effectLst>
                  <a:outerShdw blurRad="38100" dist="38100" dir="2700000" algn="tl">
                    <a:srgbClr val="000000"/>
                  </a:outerShdw>
                </a:effectLst>
              </a:rPr>
              <a:t>EP Testing for Syncope Evaluation</a:t>
            </a:r>
            <a:r>
              <a:rPr lang="en-US" sz="4000" dirty="0">
                <a:solidFill>
                  <a:srgbClr val="FCFF38"/>
                </a:solidFill>
                <a:effectLst>
                  <a:outerShdw blurRad="38100" dist="38100" dir="2700000" algn="tl">
                    <a:srgbClr val="000000"/>
                  </a:outerShdw>
                </a:effectLst>
              </a:rPr>
              <a:t/>
            </a:r>
            <a:br>
              <a:rPr lang="en-US" sz="4000" dirty="0">
                <a:solidFill>
                  <a:srgbClr val="FCFF38"/>
                </a:solidFill>
                <a:effectLst>
                  <a:outerShdw blurRad="38100" dist="38100" dir="2700000" algn="tl">
                    <a:srgbClr val="000000"/>
                  </a:outerShdw>
                </a:effectLst>
              </a:rPr>
            </a:br>
            <a:r>
              <a:rPr lang="en-US" sz="3200" dirty="0">
                <a:solidFill>
                  <a:srgbClr val="FFFFFF"/>
                </a:solidFill>
                <a:effectLst>
                  <a:outerShdw blurRad="38100" dist="38100" dir="2700000" algn="tl">
                    <a:srgbClr val="000000"/>
                  </a:outerShdw>
                </a:effectLst>
              </a:rPr>
              <a:t>Principal Diagnostic Findings</a:t>
            </a:r>
            <a:endParaRPr lang="en-US" sz="4000" dirty="0"/>
          </a:p>
        </p:txBody>
      </p:sp>
      <p:sp>
        <p:nvSpPr>
          <p:cNvPr id="69640" name="Rectangle 8"/>
          <p:cNvSpPr>
            <a:spLocks noGrp="1" noRot="1" noChangeArrowheads="1"/>
          </p:cNvSpPr>
          <p:nvPr>
            <p:ph idx="1"/>
          </p:nvPr>
        </p:nvSpPr>
        <p:spPr>
          <a:xfrm>
            <a:off x="1854200" y="1473201"/>
            <a:ext cx="8813800" cy="4498975"/>
          </a:xfrm>
        </p:spPr>
        <p:txBody>
          <a:bodyPr>
            <a:normAutofit lnSpcReduction="10000"/>
          </a:bodyPr>
          <a:lstStyle/>
          <a:p>
            <a:pPr eaLnBrk="1" hangingPunct="1">
              <a:buClr>
                <a:srgbClr val="FFFF00"/>
              </a:buClr>
              <a:buFont typeface="Arial" charset="0"/>
              <a:buChar char="•"/>
              <a:defRPr/>
            </a:pPr>
            <a:r>
              <a:rPr lang="en-US" sz="3200" b="1" dirty="0">
                <a:solidFill>
                  <a:srgbClr val="FCFF38"/>
                </a:solidFill>
                <a:effectLst>
                  <a:outerShdw blurRad="38100" dist="38100" dir="2700000" algn="tl">
                    <a:srgbClr val="000000"/>
                  </a:outerShdw>
                </a:effectLst>
              </a:rPr>
              <a:t>Most useful in structural heart disease patients </a:t>
            </a:r>
          </a:p>
          <a:p>
            <a:pPr eaLnBrk="1" hangingPunct="1">
              <a:buClr>
                <a:srgbClr val="FFFF00"/>
              </a:buClr>
              <a:buFont typeface="Arial" charset="0"/>
              <a:buChar char="•"/>
              <a:defRPr/>
            </a:pPr>
            <a:r>
              <a:rPr lang="en-US" sz="3200" b="1" dirty="0">
                <a:solidFill>
                  <a:srgbClr val="FCFF38"/>
                </a:solidFill>
                <a:effectLst>
                  <a:outerShdw blurRad="38100" dist="38100" dir="2700000" algn="tl">
                    <a:srgbClr val="000000"/>
                  </a:outerShdw>
                </a:effectLst>
              </a:rPr>
              <a:t>Useful diagnostic observations:</a:t>
            </a:r>
          </a:p>
          <a:p>
            <a:pPr lvl="1" eaLnBrk="1" hangingPunct="1">
              <a:buClr>
                <a:srgbClr val="FFFF00"/>
              </a:buClr>
              <a:defRPr/>
            </a:pPr>
            <a:r>
              <a:rPr lang="en-US" sz="2400" b="1" dirty="0">
                <a:solidFill>
                  <a:srgbClr val="FFFFFF"/>
                </a:solidFill>
                <a:effectLst>
                  <a:outerShdw blurRad="38100" dist="38100" dir="2700000" algn="tl">
                    <a:srgbClr val="000000"/>
                  </a:outerShdw>
                </a:effectLst>
              </a:rPr>
              <a:t>Inducible monomorphic VT</a:t>
            </a:r>
          </a:p>
          <a:p>
            <a:pPr lvl="1" eaLnBrk="1" hangingPunct="1">
              <a:buClr>
                <a:srgbClr val="FFFF00"/>
              </a:buClr>
              <a:defRPr/>
            </a:pPr>
            <a:r>
              <a:rPr lang="en-US" sz="2400" b="1" dirty="0">
                <a:solidFill>
                  <a:srgbClr val="FFFFFF"/>
                </a:solidFill>
                <a:effectLst>
                  <a:outerShdw blurRad="38100" dist="38100" dir="2700000" algn="tl">
                    <a:srgbClr val="000000"/>
                  </a:outerShdw>
                </a:effectLst>
              </a:rPr>
              <a:t>SNRT &gt; 3000 </a:t>
            </a:r>
            <a:r>
              <a:rPr lang="en-US" sz="2400" b="1" dirty="0" err="1">
                <a:solidFill>
                  <a:srgbClr val="FFFFFF"/>
                </a:solidFill>
                <a:effectLst>
                  <a:outerShdw blurRad="38100" dist="38100" dir="2700000" algn="tl">
                    <a:srgbClr val="000000"/>
                  </a:outerShdw>
                </a:effectLst>
              </a:rPr>
              <a:t>ms</a:t>
            </a:r>
            <a:r>
              <a:rPr lang="en-US" sz="2400" b="1" dirty="0">
                <a:solidFill>
                  <a:srgbClr val="FFFFFF"/>
                </a:solidFill>
                <a:effectLst>
                  <a:outerShdw blurRad="38100" dist="38100" dir="2700000" algn="tl">
                    <a:srgbClr val="000000"/>
                  </a:outerShdw>
                </a:effectLst>
              </a:rPr>
              <a:t> or CSNRT &gt; 600 </a:t>
            </a:r>
            <a:r>
              <a:rPr lang="en-US" sz="2400" b="1" dirty="0" err="1">
                <a:solidFill>
                  <a:srgbClr val="FFFFFF"/>
                </a:solidFill>
                <a:effectLst>
                  <a:outerShdw blurRad="38100" dist="38100" dir="2700000" algn="tl">
                    <a:srgbClr val="000000"/>
                  </a:outerShdw>
                </a:effectLst>
              </a:rPr>
              <a:t>ms</a:t>
            </a:r>
            <a:endParaRPr lang="en-US" sz="2400" b="1" dirty="0">
              <a:solidFill>
                <a:srgbClr val="FFFFFF"/>
              </a:solidFill>
              <a:effectLst>
                <a:outerShdw blurRad="38100" dist="38100" dir="2700000" algn="tl">
                  <a:srgbClr val="000000"/>
                </a:outerShdw>
              </a:effectLst>
            </a:endParaRPr>
          </a:p>
          <a:p>
            <a:pPr lvl="1" eaLnBrk="1" hangingPunct="1">
              <a:buClr>
                <a:srgbClr val="FFFF00"/>
              </a:buClr>
              <a:defRPr/>
            </a:pPr>
            <a:r>
              <a:rPr lang="en-US" sz="2400" b="1" dirty="0">
                <a:solidFill>
                  <a:srgbClr val="FFFFFF"/>
                </a:solidFill>
                <a:effectLst>
                  <a:outerShdw blurRad="38100" dist="38100" dir="2700000" algn="tl">
                    <a:srgbClr val="000000"/>
                  </a:outerShdw>
                </a:effectLst>
              </a:rPr>
              <a:t>Inducible SVT with hypotension</a:t>
            </a:r>
          </a:p>
          <a:p>
            <a:pPr lvl="1" eaLnBrk="1" hangingPunct="1">
              <a:buClr>
                <a:srgbClr val="FFFF00"/>
              </a:buClr>
              <a:defRPr/>
            </a:pPr>
            <a:r>
              <a:rPr lang="en-US" sz="2400" b="1" dirty="0">
                <a:solidFill>
                  <a:srgbClr val="FFFFFF"/>
                </a:solidFill>
                <a:effectLst>
                  <a:outerShdw blurRad="38100" dist="38100" dir="2700000" algn="tl">
                    <a:srgbClr val="000000"/>
                  </a:outerShdw>
                </a:effectLst>
              </a:rPr>
              <a:t>HV interval ≥ 100 </a:t>
            </a:r>
            <a:r>
              <a:rPr lang="en-US" sz="2400" b="1" dirty="0" err="1">
                <a:solidFill>
                  <a:srgbClr val="FFFFFF"/>
                </a:solidFill>
                <a:effectLst>
                  <a:outerShdw blurRad="38100" dist="38100" dir="2700000" algn="tl">
                    <a:srgbClr val="000000"/>
                  </a:outerShdw>
                </a:effectLst>
              </a:rPr>
              <a:t>ms</a:t>
            </a:r>
            <a:r>
              <a:rPr lang="en-US" sz="2400" b="1" dirty="0">
                <a:solidFill>
                  <a:srgbClr val="FFFFFF"/>
                </a:solidFill>
                <a:effectLst>
                  <a:outerShdw blurRad="38100" dist="38100" dir="2700000" algn="tl">
                    <a:srgbClr val="000000"/>
                  </a:outerShdw>
                </a:effectLst>
              </a:rPr>
              <a:t> (especially in absence of inducible VT)</a:t>
            </a:r>
          </a:p>
          <a:p>
            <a:pPr lvl="1" eaLnBrk="1" hangingPunct="1">
              <a:buClr>
                <a:srgbClr val="FFFF00"/>
              </a:buClr>
              <a:defRPr/>
            </a:pPr>
            <a:r>
              <a:rPr lang="en-US" sz="2400" b="1" dirty="0">
                <a:solidFill>
                  <a:srgbClr val="FFFFFF"/>
                </a:solidFill>
                <a:effectLst>
                  <a:outerShdw blurRad="38100" dist="38100" dir="2700000" algn="tl">
                    <a:srgbClr val="000000"/>
                  </a:outerShdw>
                </a:effectLst>
              </a:rPr>
              <a:t>Pacing-induced infra-nodal block</a:t>
            </a:r>
          </a:p>
          <a:p>
            <a:pPr eaLnBrk="1" hangingPunct="1">
              <a:buFont typeface="Wingdings" charset="2"/>
              <a:buChar char="n"/>
              <a:defRPr/>
            </a:pPr>
            <a:endParaRPr lang="en-US" b="1" dirty="0">
              <a:solidFill>
                <a:srgbClr val="FFFFFF"/>
              </a:solidFill>
              <a:effectLst>
                <a:outerShdw blurRad="38100" dist="38100" dir="2700000" algn="tl">
                  <a:srgbClr val="000000"/>
                </a:outerShdw>
              </a:effectLst>
            </a:endParaRPr>
          </a:p>
        </p:txBody>
      </p:sp>
      <p:sp>
        <p:nvSpPr>
          <p:cNvPr id="69636" name="Text Box 4"/>
          <p:cNvSpPr txBox="1">
            <a:spLocks noChangeArrowheads="1"/>
          </p:cNvSpPr>
          <p:nvPr/>
        </p:nvSpPr>
        <p:spPr bwMode="auto">
          <a:xfrm>
            <a:off x="3502875" y="6175377"/>
            <a:ext cx="8170863" cy="400110"/>
          </a:xfrm>
          <a:prstGeom prst="rect">
            <a:avLst/>
          </a:prstGeom>
          <a:noFill/>
          <a:ln w="12700">
            <a:noFill/>
            <a:miter lim="800000"/>
            <a:headEnd/>
            <a:tailEnd/>
          </a:ln>
          <a:effectLst/>
        </p:spPr>
        <p:txBody>
          <a:bodyPr>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r" eaLnBrk="0" hangingPunct="0">
              <a:spcBef>
                <a:spcPct val="50000"/>
              </a:spcBef>
              <a:defRPr/>
            </a:pPr>
            <a:r>
              <a:rPr lang="en-US" sz="2000" b="1" dirty="0" err="1">
                <a:solidFill>
                  <a:srgbClr val="FFFFFF"/>
                </a:solidFill>
                <a:effectLst>
                  <a:outerShdw blurRad="38100" dist="38100" dir="2700000" algn="tl">
                    <a:srgbClr val="000000"/>
                  </a:outerShdw>
                </a:effectLst>
              </a:rPr>
              <a:t>Brignole</a:t>
            </a:r>
            <a:r>
              <a:rPr lang="en-US" sz="2000" b="1" dirty="0">
                <a:solidFill>
                  <a:srgbClr val="FFFFFF"/>
                </a:solidFill>
                <a:effectLst>
                  <a:outerShdw blurRad="38100" dist="38100" dir="2700000" algn="tl">
                    <a:srgbClr val="000000"/>
                  </a:outerShdw>
                </a:effectLst>
              </a:rPr>
              <a:t> M, et al. </a:t>
            </a:r>
            <a:r>
              <a:rPr lang="en-US" sz="2000" b="1" dirty="0" err="1">
                <a:solidFill>
                  <a:srgbClr val="FFFFFF"/>
                </a:solidFill>
                <a:effectLst>
                  <a:outerShdw blurRad="38100" dist="38100" dir="2700000" algn="tl">
                    <a:srgbClr val="000000"/>
                  </a:outerShdw>
                </a:effectLst>
              </a:rPr>
              <a:t>Europace</a:t>
            </a:r>
            <a:r>
              <a:rPr lang="en-US" sz="2000" b="1" dirty="0">
                <a:solidFill>
                  <a:srgbClr val="FFFFFF"/>
                </a:solidFill>
                <a:effectLst>
                  <a:outerShdw blurRad="38100" dist="38100" dir="2700000" algn="tl">
                    <a:srgbClr val="000000"/>
                  </a:outerShdw>
                </a:effectLst>
              </a:rPr>
              <a:t>, 2004;6:467-537</a:t>
            </a:r>
            <a:endParaRPr lang="en-US" sz="2000" dirty="0">
              <a:solidFill>
                <a:srgbClr val="FF3300"/>
              </a:solidFill>
            </a:endParaRPr>
          </a:p>
        </p:txBody>
      </p:sp>
    </p:spTree>
    <p:extLst>
      <p:ext uri="{BB962C8B-B14F-4D97-AF65-F5344CB8AC3E}">
        <p14:creationId xmlns:p14="http://schemas.microsoft.com/office/powerpoint/2010/main" val="4220295882"/>
      </p:ext>
    </p:extLst>
  </p:cSld>
  <p:clrMapOvr>
    <a:masterClrMapping/>
  </p:clrMapOvr>
  <p:transition>
    <p:wipe dir="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4" name="Rectangle 6"/>
          <p:cNvSpPr>
            <a:spLocks noGrp="1" noRot="1" noChangeArrowheads="1"/>
          </p:cNvSpPr>
          <p:nvPr>
            <p:ph type="title"/>
          </p:nvPr>
        </p:nvSpPr>
        <p:spPr>
          <a:xfrm>
            <a:off x="1929282" y="168678"/>
            <a:ext cx="8464550" cy="1066800"/>
          </a:xfrm>
          <a:effectLst>
            <a:outerShdw blurRad="63500" dist="38099" dir="2700000" algn="ctr" rotWithShape="0">
              <a:schemeClr val="bg2">
                <a:alpha val="74997"/>
              </a:schemeClr>
            </a:outerShdw>
          </a:effectLst>
        </p:spPr>
        <p:txBody>
          <a:bodyPr/>
          <a:lstStyle/>
          <a:p>
            <a:pPr algn="ctr" eaLnBrk="1" hangingPunct="1">
              <a:defRPr/>
            </a:pPr>
            <a:r>
              <a:rPr lang="en-US" sz="4000" b="1" dirty="0">
                <a:solidFill>
                  <a:srgbClr val="FCFF38"/>
                </a:solidFill>
                <a:effectLst>
                  <a:outerShdw blurRad="38100" dist="38100" dir="2700000" algn="tl">
                    <a:srgbClr val="000000"/>
                  </a:outerShdw>
                </a:effectLst>
              </a:rPr>
              <a:t>Specific Conditions</a:t>
            </a:r>
            <a:endParaRPr lang="en-US" sz="4000" b="1" dirty="0"/>
          </a:p>
        </p:txBody>
      </p:sp>
      <p:sp>
        <p:nvSpPr>
          <p:cNvPr id="83975" name="Rectangle 7"/>
          <p:cNvSpPr>
            <a:spLocks noGrp="1" noRot="1" noChangeArrowheads="1"/>
          </p:cNvSpPr>
          <p:nvPr>
            <p:ph idx="1"/>
          </p:nvPr>
        </p:nvSpPr>
        <p:spPr>
          <a:xfrm>
            <a:off x="1854200" y="946150"/>
            <a:ext cx="8813800" cy="5416550"/>
          </a:xfrm>
        </p:spPr>
        <p:txBody>
          <a:bodyPr>
            <a:normAutofit fontScale="92500"/>
          </a:bodyPr>
          <a:lstStyle/>
          <a:p>
            <a:pPr>
              <a:lnSpc>
                <a:spcPct val="85000"/>
              </a:lnSpc>
              <a:spcAft>
                <a:spcPts val="550"/>
              </a:spcAft>
              <a:buClr>
                <a:srgbClr val="FFFF00"/>
              </a:buClr>
              <a:buFont typeface="Arial" charset="0"/>
              <a:buChar char="•"/>
              <a:defRPr/>
            </a:pPr>
            <a:r>
              <a:rPr lang="en-US" sz="3200" b="1">
                <a:solidFill>
                  <a:srgbClr val="FCFF38"/>
                </a:solidFill>
                <a:effectLst>
                  <a:outerShdw blurRad="38100" dist="38100" dir="2700000" algn="tl">
                    <a:srgbClr val="000000"/>
                  </a:outerShdw>
                </a:effectLst>
              </a:rPr>
              <a:t>Reflex (Neurally-mediated) Syncope (NMS)</a:t>
            </a:r>
            <a:endParaRPr lang="en-US" sz="3200" b="1">
              <a:effectLst>
                <a:outerShdw blurRad="38100" dist="38100" dir="2700000" algn="tl">
                  <a:srgbClr val="FFFFFF"/>
                </a:outerShdw>
              </a:effectLst>
            </a:endParaRPr>
          </a:p>
          <a:p>
            <a:pPr lvl="1">
              <a:lnSpc>
                <a:spcPct val="85000"/>
              </a:lnSpc>
              <a:spcAft>
                <a:spcPts val="550"/>
              </a:spcAft>
              <a:buClr>
                <a:srgbClr val="FFFF00"/>
              </a:buClr>
              <a:defRPr/>
            </a:pPr>
            <a:r>
              <a:rPr lang="en-US" sz="2800" b="1">
                <a:solidFill>
                  <a:srgbClr val="FFFFFF"/>
                </a:solidFill>
                <a:effectLst>
                  <a:outerShdw blurRad="38100" dist="38100" dir="2700000" algn="tl">
                    <a:srgbClr val="000000"/>
                  </a:outerShdw>
                </a:effectLst>
              </a:rPr>
              <a:t>Vasovagal, Carotid Sinus Syndrome (CSS), etc.</a:t>
            </a:r>
          </a:p>
          <a:p>
            <a:pPr>
              <a:lnSpc>
                <a:spcPct val="85000"/>
              </a:lnSpc>
              <a:spcAft>
                <a:spcPts val="550"/>
              </a:spcAft>
              <a:buClr>
                <a:srgbClr val="FFFF00"/>
              </a:buClr>
              <a:buFont typeface="Arial" charset="0"/>
              <a:buChar char="•"/>
              <a:defRPr/>
            </a:pPr>
            <a:r>
              <a:rPr lang="en-US" sz="3200" b="1">
                <a:solidFill>
                  <a:srgbClr val="FCFF38"/>
                </a:solidFill>
                <a:effectLst>
                  <a:outerShdw blurRad="38100" dist="38100" dir="2700000" algn="tl">
                    <a:srgbClr val="000000"/>
                  </a:outerShdw>
                </a:effectLst>
              </a:rPr>
              <a:t>Orthostatic Hypotension</a:t>
            </a:r>
            <a:endParaRPr lang="en-US" sz="3200" b="1">
              <a:effectLst>
                <a:outerShdw blurRad="38100" dist="38100" dir="2700000" algn="tl">
                  <a:srgbClr val="FFFFFF"/>
                </a:outerShdw>
              </a:effectLst>
            </a:endParaRPr>
          </a:p>
          <a:p>
            <a:pPr lvl="1">
              <a:lnSpc>
                <a:spcPct val="85000"/>
              </a:lnSpc>
              <a:spcAft>
                <a:spcPts val="550"/>
              </a:spcAft>
              <a:buClr>
                <a:srgbClr val="FFFF00"/>
              </a:buClr>
              <a:defRPr/>
            </a:pPr>
            <a:r>
              <a:rPr lang="en-US" sz="2800" b="1">
                <a:solidFill>
                  <a:srgbClr val="FFFFFF"/>
                </a:solidFill>
                <a:effectLst>
                  <a:outerShdw blurRad="38100" dist="38100" dir="2700000" algn="tl">
                    <a:srgbClr val="000000"/>
                  </a:outerShdw>
                </a:effectLst>
              </a:rPr>
              <a:t>Autonomic dysfunction (1°, 2°)</a:t>
            </a:r>
          </a:p>
          <a:p>
            <a:pPr lvl="1">
              <a:lnSpc>
                <a:spcPct val="85000"/>
              </a:lnSpc>
              <a:spcAft>
                <a:spcPts val="550"/>
              </a:spcAft>
              <a:buClr>
                <a:srgbClr val="FFFF00"/>
              </a:buClr>
              <a:defRPr/>
            </a:pPr>
            <a:r>
              <a:rPr lang="en-US" sz="2800" b="1">
                <a:solidFill>
                  <a:srgbClr val="FFFFFF"/>
                </a:solidFill>
                <a:effectLst>
                  <a:outerShdw blurRad="38100" dist="38100" dir="2700000" algn="tl">
                    <a:srgbClr val="000000"/>
                  </a:outerShdw>
                </a:effectLst>
              </a:rPr>
              <a:t>Drug induced</a:t>
            </a:r>
            <a:endParaRPr lang="en-US" sz="2800" b="1">
              <a:effectLst>
                <a:outerShdw blurRad="38100" dist="38100" dir="2700000" algn="tl">
                  <a:srgbClr val="FFFFFF"/>
                </a:outerShdw>
              </a:effectLst>
            </a:endParaRPr>
          </a:p>
          <a:p>
            <a:pPr>
              <a:lnSpc>
                <a:spcPct val="85000"/>
              </a:lnSpc>
              <a:spcAft>
                <a:spcPts val="550"/>
              </a:spcAft>
              <a:buClr>
                <a:srgbClr val="FFFF00"/>
              </a:buClr>
              <a:buFont typeface="Arial" charset="0"/>
              <a:buChar char="•"/>
              <a:defRPr/>
            </a:pPr>
            <a:r>
              <a:rPr lang="en-US" sz="3200" b="1">
                <a:solidFill>
                  <a:srgbClr val="FCFF38"/>
                </a:solidFill>
                <a:effectLst>
                  <a:outerShdw blurRad="38100" dist="38100" dir="2700000" algn="tl">
                    <a:srgbClr val="000000"/>
                  </a:outerShdw>
                </a:effectLst>
              </a:rPr>
              <a:t>Cardiac Syncope</a:t>
            </a:r>
          </a:p>
          <a:p>
            <a:pPr lvl="1">
              <a:lnSpc>
                <a:spcPct val="85000"/>
              </a:lnSpc>
              <a:spcAft>
                <a:spcPts val="550"/>
              </a:spcAft>
              <a:buClr>
                <a:srgbClr val="FFFF00"/>
              </a:buClr>
              <a:defRPr/>
            </a:pPr>
            <a:r>
              <a:rPr lang="en-US" sz="2800" b="1">
                <a:solidFill>
                  <a:srgbClr val="FFFFFF"/>
                </a:solidFill>
                <a:effectLst>
                  <a:outerShdw blurRad="38100" dist="38100" dir="2700000" algn="tl">
                    <a:srgbClr val="000000"/>
                  </a:outerShdw>
                </a:effectLst>
              </a:rPr>
              <a:t>Structural heart disease</a:t>
            </a:r>
          </a:p>
          <a:p>
            <a:pPr lvl="1">
              <a:lnSpc>
                <a:spcPct val="85000"/>
              </a:lnSpc>
              <a:spcAft>
                <a:spcPts val="550"/>
              </a:spcAft>
              <a:buClr>
                <a:srgbClr val="FFFF00"/>
              </a:buClr>
              <a:defRPr/>
            </a:pPr>
            <a:r>
              <a:rPr lang="en-US" sz="2800" b="1">
                <a:solidFill>
                  <a:srgbClr val="FFFFFF"/>
                </a:solidFill>
                <a:effectLst>
                  <a:outerShdw blurRad="38100" dist="38100" dir="2700000" algn="tl">
                    <a:srgbClr val="000000"/>
                  </a:outerShdw>
                </a:effectLst>
              </a:rPr>
              <a:t>Channelopathies</a:t>
            </a:r>
          </a:p>
          <a:p>
            <a:pPr lvl="2">
              <a:lnSpc>
                <a:spcPct val="85000"/>
              </a:lnSpc>
              <a:spcAft>
                <a:spcPts val="550"/>
              </a:spcAft>
              <a:buClr>
                <a:srgbClr val="FFFF00"/>
              </a:buClr>
              <a:buFont typeface="Arial" charset="0"/>
              <a:buChar char="•"/>
              <a:defRPr/>
            </a:pPr>
            <a:r>
              <a:rPr lang="en-US" sz="2400" b="1">
                <a:solidFill>
                  <a:srgbClr val="FCFF38"/>
                </a:solidFill>
                <a:effectLst>
                  <a:outerShdw blurRad="38100" dist="38100" dir="2700000" algn="tl">
                    <a:srgbClr val="000000"/>
                  </a:outerShdw>
                </a:effectLst>
              </a:rPr>
              <a:t>Long QT Syndrome (idiopathic, drug-induced)</a:t>
            </a:r>
          </a:p>
          <a:p>
            <a:pPr lvl="2">
              <a:lnSpc>
                <a:spcPct val="85000"/>
              </a:lnSpc>
              <a:spcAft>
                <a:spcPts val="550"/>
              </a:spcAft>
              <a:buClr>
                <a:srgbClr val="FFFF00"/>
              </a:buClr>
              <a:buFont typeface="Arial" charset="0"/>
              <a:buChar char="•"/>
              <a:defRPr/>
            </a:pPr>
            <a:r>
              <a:rPr lang="en-US" sz="2400" b="1">
                <a:solidFill>
                  <a:srgbClr val="FCFF38"/>
                </a:solidFill>
                <a:effectLst>
                  <a:outerShdw blurRad="38100" dist="38100" dir="2700000" algn="tl">
                    <a:srgbClr val="000000"/>
                  </a:outerShdw>
                </a:effectLst>
              </a:rPr>
              <a:t>Brugada Syndrome</a:t>
            </a:r>
            <a:endParaRPr lang="en-US" sz="2400" b="1">
              <a:effectLst>
                <a:outerShdw blurRad="38100" dist="38100" dir="2700000" algn="tl">
                  <a:srgbClr val="FFFFFF"/>
                </a:outerShdw>
              </a:effectLst>
            </a:endParaRPr>
          </a:p>
          <a:p>
            <a:pPr>
              <a:lnSpc>
                <a:spcPct val="85000"/>
              </a:lnSpc>
              <a:spcAft>
                <a:spcPts val="550"/>
              </a:spcAft>
              <a:buFont typeface="Wingdings" charset="2"/>
              <a:buChar char="n"/>
              <a:defRPr/>
            </a:pPr>
            <a:endParaRPr lang="en-US" sz="1700"/>
          </a:p>
        </p:txBody>
      </p:sp>
      <p:sp>
        <p:nvSpPr>
          <p:cNvPr id="130052" name="Rectangle 9"/>
          <p:cNvSpPr>
            <a:spLocks noChangeArrowheads="1"/>
          </p:cNvSpPr>
          <p:nvPr/>
        </p:nvSpPr>
        <p:spPr bwMode="auto">
          <a:xfrm>
            <a:off x="5870575" y="1863726"/>
            <a:ext cx="4572000" cy="29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pl-PL" altLang="en-US"/>
          </a:p>
        </p:txBody>
      </p:sp>
    </p:spTree>
    <p:extLst>
      <p:ext uri="{BB962C8B-B14F-4D97-AF65-F5344CB8AC3E}">
        <p14:creationId xmlns:p14="http://schemas.microsoft.com/office/powerpoint/2010/main" val="322211528"/>
      </p:ext>
    </p:extLst>
  </p:cSld>
  <p:clrMapOvr>
    <a:masterClrMapping/>
  </p:clrMapOvr>
  <p:transition>
    <p:wipe dir="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3874" name="Rectangle 2"/>
          <p:cNvSpPr>
            <a:spLocks noGrp="1" noRot="1" noChangeArrowheads="1"/>
          </p:cNvSpPr>
          <p:nvPr>
            <p:ph type="title"/>
          </p:nvPr>
        </p:nvSpPr>
        <p:spPr>
          <a:xfrm>
            <a:off x="1511121" y="384399"/>
            <a:ext cx="9144000" cy="1066800"/>
          </a:xfrm>
          <a:effectLst>
            <a:outerShdw blurRad="63500" dist="38099" dir="2700000" algn="ctr" rotWithShape="0">
              <a:schemeClr val="bg2">
                <a:alpha val="74997"/>
              </a:schemeClr>
            </a:outerShdw>
          </a:effectLst>
        </p:spPr>
        <p:txBody>
          <a:bodyPr>
            <a:normAutofit/>
          </a:bodyPr>
          <a:lstStyle/>
          <a:p>
            <a:pPr algn="ctr" eaLnBrk="1" hangingPunct="1">
              <a:defRPr/>
            </a:pPr>
            <a:r>
              <a:rPr lang="en-US" sz="3600" b="1" dirty="0">
                <a:solidFill>
                  <a:srgbClr val="FCFF38"/>
                </a:solidFill>
                <a:effectLst>
                  <a:outerShdw blurRad="38100" dist="38100" dir="2700000" algn="tl">
                    <a:srgbClr val="000000"/>
                  </a:outerShdw>
                </a:effectLst>
              </a:rPr>
              <a:t>Reflex (</a:t>
            </a:r>
            <a:r>
              <a:rPr lang="en-US" sz="3600" b="1" dirty="0" err="1">
                <a:solidFill>
                  <a:srgbClr val="FCFF38"/>
                </a:solidFill>
                <a:effectLst>
                  <a:outerShdw blurRad="38100" dist="38100" dir="2700000" algn="tl">
                    <a:srgbClr val="000000"/>
                  </a:outerShdw>
                </a:effectLst>
              </a:rPr>
              <a:t>Neurally</a:t>
            </a:r>
            <a:r>
              <a:rPr lang="en-US" sz="3600" b="1" dirty="0">
                <a:solidFill>
                  <a:srgbClr val="FCFF38"/>
                </a:solidFill>
                <a:effectLst>
                  <a:outerShdw blurRad="38100" dist="38100" dir="2700000" algn="tl">
                    <a:srgbClr val="000000"/>
                  </a:outerShdw>
                </a:effectLst>
              </a:rPr>
              <a:t>-Mediated) Syncope</a:t>
            </a:r>
            <a:endParaRPr lang="en-US" sz="3600" b="1" dirty="0"/>
          </a:p>
        </p:txBody>
      </p:sp>
      <p:sp>
        <p:nvSpPr>
          <p:cNvPr id="463875" name="Rectangle 3"/>
          <p:cNvSpPr>
            <a:spLocks noGrp="1" noRot="1" noChangeArrowheads="1"/>
          </p:cNvSpPr>
          <p:nvPr>
            <p:ph idx="1"/>
          </p:nvPr>
        </p:nvSpPr>
        <p:spPr>
          <a:xfrm>
            <a:off x="2807774" y="1451199"/>
            <a:ext cx="7023100" cy="4851400"/>
          </a:xfrm>
        </p:spPr>
        <p:txBody>
          <a:bodyPr>
            <a:noAutofit/>
          </a:bodyPr>
          <a:lstStyle/>
          <a:p>
            <a:pPr>
              <a:spcAft>
                <a:spcPts val="550"/>
              </a:spcAft>
              <a:buClr>
                <a:srgbClr val="FFFF00"/>
              </a:buClr>
              <a:buFont typeface="Arial" charset="0"/>
              <a:buChar char="•"/>
              <a:defRPr/>
            </a:pPr>
            <a:r>
              <a:rPr lang="en-US" sz="3200" b="1" dirty="0">
                <a:solidFill>
                  <a:srgbClr val="FCFF38"/>
                </a:solidFill>
                <a:effectLst>
                  <a:outerShdw blurRad="38100" dist="38100" dir="2700000" algn="tl">
                    <a:srgbClr val="000000"/>
                  </a:outerShdw>
                </a:effectLst>
              </a:rPr>
              <a:t>Vasovagal Syncope (VVS)</a:t>
            </a:r>
          </a:p>
          <a:p>
            <a:pPr>
              <a:spcAft>
                <a:spcPts val="550"/>
              </a:spcAft>
              <a:buClr>
                <a:srgbClr val="FFFF00"/>
              </a:buClr>
              <a:buFont typeface="Arial" charset="0"/>
              <a:buChar char="•"/>
              <a:defRPr/>
            </a:pPr>
            <a:r>
              <a:rPr lang="en-US" sz="3200" b="1" dirty="0">
                <a:solidFill>
                  <a:srgbClr val="FCFF38"/>
                </a:solidFill>
                <a:effectLst>
                  <a:outerShdw blurRad="38100" dist="38100" dir="2700000" algn="tl">
                    <a:srgbClr val="000000"/>
                  </a:outerShdw>
                </a:effectLst>
              </a:rPr>
              <a:t>Carotid Sinus Syndrome (CSS)</a:t>
            </a:r>
          </a:p>
          <a:p>
            <a:pPr>
              <a:spcAft>
                <a:spcPts val="550"/>
              </a:spcAft>
              <a:buClr>
                <a:srgbClr val="FFFF00"/>
              </a:buClr>
              <a:buFont typeface="Arial" charset="0"/>
              <a:buChar char="•"/>
              <a:defRPr/>
            </a:pPr>
            <a:r>
              <a:rPr lang="en-US" sz="3200" b="1" dirty="0">
                <a:solidFill>
                  <a:srgbClr val="FCFF38"/>
                </a:solidFill>
                <a:effectLst>
                  <a:outerShdw blurRad="38100" dist="38100" dir="2700000" algn="tl">
                    <a:srgbClr val="000000"/>
                  </a:outerShdw>
                </a:effectLst>
              </a:rPr>
              <a:t>Situational Syncope</a:t>
            </a:r>
            <a:endParaRPr lang="en-US" sz="3200" b="1" dirty="0">
              <a:effectLst>
                <a:outerShdw blurRad="38100" dist="38100" dir="2700000" algn="tl">
                  <a:srgbClr val="FFFFFF"/>
                </a:outerShdw>
              </a:effectLst>
            </a:endParaRPr>
          </a:p>
          <a:p>
            <a:pPr lvl="1">
              <a:spcAft>
                <a:spcPts val="550"/>
              </a:spcAft>
              <a:buClr>
                <a:srgbClr val="FFFF00"/>
              </a:buClr>
              <a:defRPr/>
            </a:pPr>
            <a:r>
              <a:rPr lang="en-US" sz="2800" b="1" dirty="0">
                <a:solidFill>
                  <a:srgbClr val="FFFFFF"/>
                </a:solidFill>
                <a:effectLst>
                  <a:outerShdw blurRad="38100" dist="38100" dir="2700000" algn="tl">
                    <a:srgbClr val="000000"/>
                  </a:outerShdw>
                </a:effectLst>
              </a:rPr>
              <a:t>post-micturition</a:t>
            </a:r>
          </a:p>
          <a:p>
            <a:pPr lvl="1">
              <a:spcAft>
                <a:spcPts val="550"/>
              </a:spcAft>
              <a:buClr>
                <a:srgbClr val="FFFF00"/>
              </a:buClr>
              <a:defRPr/>
            </a:pPr>
            <a:r>
              <a:rPr lang="en-US" sz="2800" b="1" dirty="0">
                <a:solidFill>
                  <a:srgbClr val="FFFFFF"/>
                </a:solidFill>
                <a:effectLst>
                  <a:outerShdw blurRad="38100" dist="38100" dir="2700000" algn="tl">
                    <a:srgbClr val="000000"/>
                  </a:outerShdw>
                </a:effectLst>
              </a:rPr>
              <a:t>cough</a:t>
            </a:r>
          </a:p>
          <a:p>
            <a:pPr lvl="1">
              <a:spcAft>
                <a:spcPts val="550"/>
              </a:spcAft>
              <a:buClr>
                <a:srgbClr val="FFFF00"/>
              </a:buClr>
              <a:defRPr/>
            </a:pPr>
            <a:r>
              <a:rPr lang="en-US" sz="2800" b="1" dirty="0">
                <a:solidFill>
                  <a:srgbClr val="FFFFFF"/>
                </a:solidFill>
                <a:effectLst>
                  <a:outerShdw blurRad="38100" dist="38100" dir="2700000" algn="tl">
                    <a:srgbClr val="000000"/>
                  </a:outerShdw>
                </a:effectLst>
              </a:rPr>
              <a:t>swallow </a:t>
            </a:r>
          </a:p>
          <a:p>
            <a:pPr lvl="1">
              <a:spcAft>
                <a:spcPts val="550"/>
              </a:spcAft>
              <a:buClr>
                <a:srgbClr val="FFFF00"/>
              </a:buClr>
              <a:defRPr/>
            </a:pPr>
            <a:r>
              <a:rPr lang="en-US" sz="2800" b="1" dirty="0">
                <a:solidFill>
                  <a:srgbClr val="FFFFFF"/>
                </a:solidFill>
                <a:effectLst>
                  <a:outerShdw blurRad="38100" dist="38100" dir="2700000" algn="tl">
                    <a:srgbClr val="000000"/>
                  </a:outerShdw>
                </a:effectLst>
              </a:rPr>
              <a:t>defecation</a:t>
            </a:r>
          </a:p>
          <a:p>
            <a:pPr lvl="1">
              <a:spcAft>
                <a:spcPts val="550"/>
              </a:spcAft>
              <a:buClr>
                <a:srgbClr val="FFFF00"/>
              </a:buClr>
              <a:defRPr/>
            </a:pPr>
            <a:r>
              <a:rPr lang="en-US" sz="2800" b="1" dirty="0">
                <a:solidFill>
                  <a:srgbClr val="FFFFFF"/>
                </a:solidFill>
                <a:effectLst>
                  <a:outerShdw blurRad="38100" dist="38100" dir="2700000" algn="tl">
                    <a:srgbClr val="000000"/>
                  </a:outerShdw>
                </a:effectLst>
              </a:rPr>
              <a:t>venipuncture (blood draw)</a:t>
            </a:r>
          </a:p>
        </p:txBody>
      </p:sp>
    </p:spTree>
    <p:extLst>
      <p:ext uri="{BB962C8B-B14F-4D97-AF65-F5344CB8AC3E}">
        <p14:creationId xmlns:p14="http://schemas.microsoft.com/office/powerpoint/2010/main" val="753596937"/>
      </p:ext>
    </p:extLst>
  </p:cSld>
  <p:clrMapOvr>
    <a:masterClrMapping/>
  </p:clrMapOvr>
  <p:transition>
    <p:wipe dir="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383166" y="655591"/>
            <a:ext cx="4698722"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defRPr/>
            </a:pPr>
            <a:r>
              <a:rPr lang="en-US" altLang="en-US" sz="3600" b="1" dirty="0">
                <a:solidFill>
                  <a:srgbClr val="FFFF00"/>
                </a:solidFill>
                <a:effectLst>
                  <a:outerShdw blurRad="38100" dist="38100" dir="2700000" algn="tl">
                    <a:srgbClr val="000000">
                      <a:alpha val="43137"/>
                    </a:srgbClr>
                  </a:outerShdw>
                </a:effectLst>
              </a:rPr>
              <a:t>Vasovagal Syncope</a:t>
            </a:r>
          </a:p>
          <a:p>
            <a:pPr>
              <a:defRPr/>
            </a:pPr>
            <a:endParaRPr lang="en-US" altLang="en-US" sz="2400" dirty="0"/>
          </a:p>
        </p:txBody>
      </p:sp>
      <p:pic>
        <p:nvPicPr>
          <p:cNvPr id="37891" name="Picture 3" descr="Q:\Clinical Policy &amp; Documents\Guidelines\2016 Syncope\Current Draft\Tables and Figures\Figure 4. Vasovagal Syncope\Figure 4. VVS update 12.05.16.e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0952" y="859972"/>
            <a:ext cx="9284443" cy="5998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053432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6162" name="Rectangle 2"/>
          <p:cNvSpPr>
            <a:spLocks noGrp="1" noRot="1" noChangeArrowheads="1"/>
          </p:cNvSpPr>
          <p:nvPr>
            <p:ph type="title"/>
          </p:nvPr>
        </p:nvSpPr>
        <p:spPr>
          <a:xfrm>
            <a:off x="1356574" y="214313"/>
            <a:ext cx="9144000" cy="939800"/>
          </a:xfrm>
          <a:effectLst>
            <a:outerShdw blurRad="63500" dist="38099" dir="2700000" algn="ctr" rotWithShape="0">
              <a:schemeClr val="bg2">
                <a:alpha val="74997"/>
              </a:schemeClr>
            </a:outerShdw>
          </a:effectLst>
        </p:spPr>
        <p:txBody>
          <a:bodyPr>
            <a:noAutofit/>
          </a:bodyPr>
          <a:lstStyle/>
          <a:p>
            <a:pPr algn="ctr" eaLnBrk="1" hangingPunct="1">
              <a:defRPr/>
            </a:pPr>
            <a:r>
              <a:rPr lang="en-US" sz="4000" b="1" dirty="0">
                <a:solidFill>
                  <a:srgbClr val="FCFF38"/>
                </a:solidFill>
              </a:rPr>
              <a:t>Vasovagal Syncope: </a:t>
            </a:r>
            <a:br>
              <a:rPr lang="en-US" sz="4000" b="1" dirty="0">
                <a:solidFill>
                  <a:srgbClr val="FCFF38"/>
                </a:solidFill>
              </a:rPr>
            </a:br>
            <a:r>
              <a:rPr lang="en-US" sz="3600" b="1" dirty="0">
                <a:solidFill>
                  <a:srgbClr val="FCFF38"/>
                </a:solidFill>
              </a:rPr>
              <a:t>Non-Pharmacologic Treatment Strategy</a:t>
            </a:r>
            <a:r>
              <a:rPr lang="en-US" sz="3600" b="1" dirty="0"/>
              <a:t> </a:t>
            </a:r>
          </a:p>
        </p:txBody>
      </p:sp>
      <p:sp>
        <p:nvSpPr>
          <p:cNvPr id="476163" name="Rectangle 3"/>
          <p:cNvSpPr>
            <a:spLocks noGrp="1" noRot="1" noChangeArrowheads="1"/>
          </p:cNvSpPr>
          <p:nvPr>
            <p:ph sz="half" idx="1"/>
          </p:nvPr>
        </p:nvSpPr>
        <p:spPr>
          <a:xfrm>
            <a:off x="1689100" y="1501776"/>
            <a:ext cx="8978900" cy="5184775"/>
          </a:xfrm>
        </p:spPr>
        <p:txBody>
          <a:bodyPr/>
          <a:lstStyle/>
          <a:p>
            <a:pPr eaLnBrk="1" hangingPunct="1">
              <a:lnSpc>
                <a:spcPct val="90000"/>
              </a:lnSpc>
              <a:spcAft>
                <a:spcPct val="20000"/>
              </a:spcAft>
              <a:buClr>
                <a:srgbClr val="FFFF00"/>
              </a:buClr>
              <a:buFont typeface="Arial" charset="0"/>
              <a:buChar char="•"/>
              <a:defRPr/>
            </a:pPr>
            <a:r>
              <a:rPr lang="en-US" sz="2800" b="1" dirty="0">
                <a:solidFill>
                  <a:srgbClr val="FFFFFF"/>
                </a:solidFill>
                <a:effectLst>
                  <a:outerShdw blurRad="38100" dist="38100" dir="2700000" algn="tl">
                    <a:srgbClr val="000000"/>
                  </a:outerShdw>
                </a:effectLst>
              </a:rPr>
              <a:t>Patient education, reassurance, instruction</a:t>
            </a:r>
            <a:endParaRPr lang="en-US" sz="2800" b="1" dirty="0">
              <a:effectLst>
                <a:outerShdw blurRad="38100" dist="38100" dir="2700000" algn="tl">
                  <a:srgbClr val="FFFFFF"/>
                </a:outerShdw>
              </a:effectLst>
            </a:endParaRPr>
          </a:p>
          <a:p>
            <a:pPr eaLnBrk="1" hangingPunct="1">
              <a:lnSpc>
                <a:spcPct val="80000"/>
              </a:lnSpc>
              <a:buClr>
                <a:srgbClr val="FFFF00"/>
              </a:buClr>
              <a:buFont typeface="Arial" charset="0"/>
              <a:buChar char="•"/>
              <a:defRPr/>
            </a:pPr>
            <a:r>
              <a:rPr lang="en-US" sz="2800" b="1" dirty="0">
                <a:solidFill>
                  <a:srgbClr val="FFFFFF"/>
                </a:solidFill>
                <a:effectLst>
                  <a:outerShdw blurRad="38100" dist="38100" dir="2700000" algn="tl">
                    <a:srgbClr val="000000"/>
                  </a:outerShdw>
                </a:effectLst>
              </a:rPr>
              <a:t>Salt/Volume</a:t>
            </a:r>
          </a:p>
          <a:p>
            <a:pPr lvl="1" eaLnBrk="1" hangingPunct="1">
              <a:lnSpc>
                <a:spcPct val="80000"/>
              </a:lnSpc>
              <a:buClr>
                <a:srgbClr val="FFFF00"/>
              </a:buClr>
              <a:buFont typeface="Wingdings" panose="05000000000000000000" pitchFamily="2" charset="2"/>
              <a:buChar char="Ø"/>
              <a:defRPr/>
            </a:pPr>
            <a:r>
              <a:rPr lang="en-US" sz="2400" b="1" dirty="0">
                <a:solidFill>
                  <a:srgbClr val="FCFF38"/>
                </a:solidFill>
                <a:effectLst>
                  <a:outerShdw blurRad="38100" dist="38100" dir="2700000" algn="tl">
                    <a:srgbClr val="000000"/>
                  </a:outerShdw>
                </a:effectLst>
              </a:rPr>
              <a:t>Increased dietary salt</a:t>
            </a:r>
          </a:p>
          <a:p>
            <a:pPr lvl="1" eaLnBrk="1" hangingPunct="1">
              <a:lnSpc>
                <a:spcPct val="80000"/>
              </a:lnSpc>
              <a:buClr>
                <a:srgbClr val="FFFF00"/>
              </a:buClr>
              <a:buFont typeface="Wingdings" panose="05000000000000000000" pitchFamily="2" charset="2"/>
              <a:buChar char="Ø"/>
              <a:defRPr/>
            </a:pPr>
            <a:r>
              <a:rPr lang="en-US" sz="2400" b="1" dirty="0">
                <a:solidFill>
                  <a:srgbClr val="FCFF38"/>
                </a:solidFill>
                <a:effectLst>
                  <a:outerShdw blurRad="38100" dist="38100" dir="2700000" algn="tl">
                    <a:srgbClr val="000000"/>
                  </a:outerShdw>
                </a:effectLst>
              </a:rPr>
              <a:t>Increased volume intake </a:t>
            </a:r>
          </a:p>
          <a:p>
            <a:pPr lvl="1" eaLnBrk="1" hangingPunct="1">
              <a:lnSpc>
                <a:spcPct val="80000"/>
              </a:lnSpc>
              <a:buClr>
                <a:srgbClr val="FFFF00"/>
              </a:buClr>
              <a:buFont typeface="Wingdings" panose="05000000000000000000" pitchFamily="2" charset="2"/>
              <a:buChar char="Ø"/>
              <a:defRPr/>
            </a:pPr>
            <a:r>
              <a:rPr lang="en-US" sz="2400" b="1" dirty="0">
                <a:solidFill>
                  <a:srgbClr val="FCFF38"/>
                </a:solidFill>
                <a:effectLst>
                  <a:outerShdw blurRad="38100" dist="38100" dir="2700000" algn="tl">
                    <a:srgbClr val="000000"/>
                  </a:outerShdw>
                </a:effectLst>
              </a:rPr>
              <a:t>(e.g., electrolyte rich ‘sport’ drinks, beware of calories)</a:t>
            </a:r>
            <a:endParaRPr lang="en-US" sz="2400" b="1" dirty="0">
              <a:solidFill>
                <a:srgbClr val="FFFFFF"/>
              </a:solidFill>
              <a:effectLst>
                <a:outerShdw blurRad="38100" dist="38100" dir="2700000" algn="tl">
                  <a:srgbClr val="000000"/>
                </a:outerShdw>
              </a:effectLst>
            </a:endParaRPr>
          </a:p>
          <a:p>
            <a:pPr eaLnBrk="1" hangingPunct="1">
              <a:lnSpc>
                <a:spcPct val="90000"/>
              </a:lnSpc>
              <a:spcAft>
                <a:spcPct val="20000"/>
              </a:spcAft>
              <a:buClr>
                <a:srgbClr val="FFFF00"/>
              </a:buClr>
              <a:buFont typeface="Arial" charset="0"/>
              <a:buChar char="•"/>
              <a:defRPr/>
            </a:pPr>
            <a:r>
              <a:rPr lang="en-US" sz="2800" b="1" dirty="0">
                <a:solidFill>
                  <a:srgbClr val="FFFFFF"/>
                </a:solidFill>
                <a:effectLst>
                  <a:outerShdw blurRad="38100" dist="38100" dir="2700000" algn="tl">
                    <a:srgbClr val="000000"/>
                  </a:outerShdw>
                </a:effectLst>
              </a:rPr>
              <a:t>Physical maneuvers</a:t>
            </a:r>
            <a:endParaRPr lang="en-US" sz="2800" b="1" dirty="0">
              <a:effectLst>
                <a:outerShdw blurRad="38100" dist="38100" dir="2700000" algn="tl">
                  <a:srgbClr val="FFFFFF"/>
                </a:outerShdw>
              </a:effectLst>
            </a:endParaRPr>
          </a:p>
          <a:p>
            <a:pPr lvl="1">
              <a:lnSpc>
                <a:spcPct val="90000"/>
              </a:lnSpc>
              <a:spcAft>
                <a:spcPct val="20000"/>
              </a:spcAft>
              <a:buClr>
                <a:srgbClr val="FFFF00"/>
              </a:buClr>
              <a:buFont typeface="Wingdings" panose="05000000000000000000" pitchFamily="2" charset="2"/>
              <a:buChar char="Ø"/>
              <a:defRPr/>
            </a:pPr>
            <a:r>
              <a:rPr lang="en-US" sz="2400" b="1" dirty="0">
                <a:solidFill>
                  <a:srgbClr val="FCFF38"/>
                </a:solidFill>
                <a:effectLst>
                  <a:outerShdw blurRad="38100" dist="38100" dir="2700000" algn="tl">
                    <a:srgbClr val="000000"/>
                  </a:outerShdw>
                </a:effectLst>
              </a:rPr>
              <a:t>Standing/tilt-training</a:t>
            </a:r>
          </a:p>
          <a:p>
            <a:pPr lvl="1">
              <a:lnSpc>
                <a:spcPct val="90000"/>
              </a:lnSpc>
              <a:spcAft>
                <a:spcPct val="20000"/>
              </a:spcAft>
              <a:buClr>
                <a:srgbClr val="FFFF00"/>
              </a:buClr>
              <a:buFont typeface="Wingdings" panose="05000000000000000000" pitchFamily="2" charset="2"/>
              <a:buChar char="Ø"/>
              <a:defRPr/>
            </a:pPr>
            <a:r>
              <a:rPr lang="en-US" sz="2400" b="1" dirty="0">
                <a:solidFill>
                  <a:srgbClr val="FCFF38"/>
                </a:solidFill>
                <a:effectLst>
                  <a:outerShdw blurRad="38100" dist="38100" dir="2700000" algn="tl">
                    <a:srgbClr val="000000"/>
                  </a:outerShdw>
                </a:effectLst>
              </a:rPr>
              <a:t>Muscle tensing, leg-crossing</a:t>
            </a:r>
            <a:endParaRPr lang="en-US" sz="2400" b="1" dirty="0">
              <a:effectLst>
                <a:outerShdw blurRad="38100" dist="38100" dir="2700000" algn="tl">
                  <a:srgbClr val="FFFFFF"/>
                </a:outerShdw>
              </a:effectLst>
            </a:endParaRPr>
          </a:p>
          <a:p>
            <a:pPr eaLnBrk="1" hangingPunct="1">
              <a:lnSpc>
                <a:spcPct val="90000"/>
              </a:lnSpc>
              <a:spcAft>
                <a:spcPct val="20000"/>
              </a:spcAft>
              <a:buClr>
                <a:srgbClr val="FFFF00"/>
              </a:buClr>
              <a:buFont typeface="Arial" charset="0"/>
              <a:buChar char="•"/>
              <a:defRPr/>
            </a:pPr>
            <a:r>
              <a:rPr lang="en-US" sz="2800" b="1" dirty="0">
                <a:solidFill>
                  <a:srgbClr val="FFFFFF"/>
                </a:solidFill>
                <a:effectLst>
                  <a:outerShdw blurRad="38100" dist="38100" dir="2700000" algn="tl">
                    <a:srgbClr val="000000"/>
                  </a:outerShdw>
                </a:effectLst>
              </a:rPr>
              <a:t>Support hose, abdominal binders</a:t>
            </a:r>
          </a:p>
          <a:p>
            <a:pPr eaLnBrk="1" hangingPunct="1">
              <a:lnSpc>
                <a:spcPct val="90000"/>
              </a:lnSpc>
              <a:spcAft>
                <a:spcPct val="20000"/>
              </a:spcAft>
              <a:buFont typeface="Wingdings" charset="2"/>
              <a:buNone/>
              <a:defRPr/>
            </a:pPr>
            <a:endParaRPr lang="en-US" sz="2800" b="1" dirty="0">
              <a:effectLst>
                <a:outerShdw blurRad="38100" dist="38100" dir="2700000" algn="tl">
                  <a:srgbClr val="FFFFFF"/>
                </a:outerShdw>
              </a:effectLst>
            </a:endParaRPr>
          </a:p>
          <a:p>
            <a:pPr eaLnBrk="1" hangingPunct="1">
              <a:lnSpc>
                <a:spcPct val="90000"/>
              </a:lnSpc>
              <a:spcAft>
                <a:spcPct val="20000"/>
              </a:spcAft>
              <a:buFont typeface="Wingdings" charset="2"/>
              <a:buNone/>
              <a:defRPr/>
            </a:pPr>
            <a:endParaRPr lang="en-US" sz="1700" dirty="0"/>
          </a:p>
          <a:p>
            <a:pPr lvl="1" eaLnBrk="1" hangingPunct="1">
              <a:lnSpc>
                <a:spcPct val="90000"/>
              </a:lnSpc>
              <a:spcAft>
                <a:spcPct val="20000"/>
              </a:spcAft>
              <a:buFontTx/>
              <a:buNone/>
              <a:defRPr/>
            </a:pPr>
            <a:endParaRPr lang="en-US" sz="1300" b="1" dirty="0">
              <a:solidFill>
                <a:srgbClr val="FFFFFF"/>
              </a:solidFill>
              <a:effectLst>
                <a:outerShdw blurRad="38100" dist="38100" dir="2700000" algn="tl">
                  <a:srgbClr val="000000"/>
                </a:outerShdw>
              </a:effectLst>
            </a:endParaRPr>
          </a:p>
        </p:txBody>
      </p:sp>
      <p:sp>
        <p:nvSpPr>
          <p:cNvPr id="224260" name="TextBox 3"/>
          <p:cNvSpPr txBox="1">
            <a:spLocks noChangeArrowheads="1"/>
          </p:cNvSpPr>
          <p:nvPr/>
        </p:nvSpPr>
        <p:spPr bwMode="auto">
          <a:xfrm>
            <a:off x="3701406" y="6332608"/>
            <a:ext cx="8490594" cy="707886"/>
          </a:xfrm>
          <a:prstGeom prst="rect">
            <a:avLst/>
          </a:prstGeom>
          <a:noFill/>
          <a:ln w="9525">
            <a:noFill/>
            <a:miter lim="800000"/>
            <a:headEnd/>
            <a:tailEnd/>
          </a:ln>
        </p:spPr>
        <p:txBody>
          <a:bodyPr wrap="none">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0" hangingPunct="0">
              <a:defRPr/>
            </a:pPr>
            <a:r>
              <a:rPr lang="en-US" sz="1600" b="1" dirty="0">
                <a:solidFill>
                  <a:srgbClr val="FFFFFF"/>
                </a:solidFill>
              </a:rPr>
              <a:t>* modified after Moya A et al, ESC Syncope Guidelines, </a:t>
            </a:r>
            <a:r>
              <a:rPr lang="en-US" sz="1600" b="1" dirty="0" err="1">
                <a:solidFill>
                  <a:srgbClr val="FFFFFF"/>
                </a:solidFill>
              </a:rPr>
              <a:t>Eur</a:t>
            </a:r>
            <a:r>
              <a:rPr lang="en-US" sz="1600" b="1" dirty="0">
                <a:solidFill>
                  <a:srgbClr val="FFFFFF"/>
                </a:solidFill>
              </a:rPr>
              <a:t> Heart J  2009; 30: 2631-71</a:t>
            </a:r>
          </a:p>
          <a:p>
            <a:pPr eaLnBrk="0" hangingPunct="0">
              <a:defRPr/>
            </a:pPr>
            <a:endParaRPr lang="en-US" sz="1200" b="1" dirty="0">
              <a:solidFill>
                <a:srgbClr val="FFFFFF"/>
              </a:solidFill>
              <a:effectLst>
                <a:outerShdw blurRad="38100" dist="38100" dir="2700000" algn="tl">
                  <a:srgbClr val="000000"/>
                </a:outerShdw>
              </a:effectLst>
            </a:endParaRPr>
          </a:p>
          <a:p>
            <a:pPr eaLnBrk="0" hangingPunct="0">
              <a:defRPr/>
            </a:pPr>
            <a:endParaRPr lang="en-US" sz="1200" b="1" dirty="0">
              <a:solidFill>
                <a:srgbClr val="FFFFFF"/>
              </a:solidFill>
            </a:endParaRPr>
          </a:p>
        </p:txBody>
      </p:sp>
    </p:spTree>
    <p:extLst>
      <p:ext uri="{BB962C8B-B14F-4D97-AF65-F5344CB8AC3E}">
        <p14:creationId xmlns:p14="http://schemas.microsoft.com/office/powerpoint/2010/main" val="1628275521"/>
      </p:ext>
    </p:extLst>
  </p:cSld>
  <p:clrMapOvr>
    <a:masterClrMapping/>
  </p:clrMapOvr>
  <p:transition>
    <p:wipe dir="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0258" name="Rectangle 2"/>
          <p:cNvSpPr>
            <a:spLocks noGrp="1" noRot="1" noChangeArrowheads="1"/>
          </p:cNvSpPr>
          <p:nvPr>
            <p:ph type="title"/>
          </p:nvPr>
        </p:nvSpPr>
        <p:spPr>
          <a:xfrm>
            <a:off x="1519467" y="336611"/>
            <a:ext cx="9404723" cy="1400530"/>
          </a:xfrm>
          <a:effectLst>
            <a:outerShdw blurRad="63500" dist="38099" dir="2700000" algn="ctr" rotWithShape="0">
              <a:schemeClr val="bg2">
                <a:alpha val="74997"/>
              </a:schemeClr>
            </a:outerShdw>
          </a:effectLst>
        </p:spPr>
        <p:txBody>
          <a:bodyPr/>
          <a:lstStyle/>
          <a:p>
            <a:pPr algn="ctr" eaLnBrk="1" hangingPunct="1">
              <a:defRPr/>
            </a:pPr>
            <a:r>
              <a:rPr lang="en-US" sz="4400" b="1" dirty="0" err="1">
                <a:solidFill>
                  <a:srgbClr val="FCFF38"/>
                </a:solidFill>
                <a:effectLst>
                  <a:outerShdw blurRad="38100" dist="38100" dir="2700000" algn="tl">
                    <a:srgbClr val="000000"/>
                  </a:outerShdw>
                </a:effectLst>
              </a:rPr>
              <a:t>Midodrine</a:t>
            </a:r>
            <a:r>
              <a:rPr lang="en-US" sz="4400" b="1" dirty="0">
                <a:solidFill>
                  <a:srgbClr val="FCFF38"/>
                </a:solidFill>
                <a:effectLst>
                  <a:outerShdw blurRad="38100" dist="38100" dir="2700000" algn="tl">
                    <a:srgbClr val="000000"/>
                  </a:outerShdw>
                </a:effectLst>
              </a:rPr>
              <a:t> for VVS</a:t>
            </a:r>
            <a:endParaRPr lang="en-US" sz="4400" b="1" dirty="0"/>
          </a:p>
        </p:txBody>
      </p:sp>
      <p:sp>
        <p:nvSpPr>
          <p:cNvPr id="480259" name="Rectangle 3"/>
          <p:cNvSpPr>
            <a:spLocks noChangeArrowheads="1"/>
          </p:cNvSpPr>
          <p:nvPr/>
        </p:nvSpPr>
        <p:spPr bwMode="auto">
          <a:xfrm>
            <a:off x="3862388" y="6329453"/>
            <a:ext cx="8020050" cy="366767"/>
          </a:xfrm>
          <a:prstGeom prst="rect">
            <a:avLst/>
          </a:prstGeom>
          <a:noFill/>
          <a:ln w="12700">
            <a:noFill/>
            <a:miter lim="800000"/>
            <a:headEnd/>
            <a:tailEnd/>
          </a:ln>
          <a:effectLst/>
        </p:spPr>
        <p:txBody>
          <a:bodyPr lIns="90487" tIns="44450" rIns="90487" bIns="44450">
            <a:spAutoFit/>
          </a:bodyPr>
          <a:lstStyle/>
          <a:p>
            <a:pPr algn="r" eaLnBrk="0" hangingPunct="0">
              <a:spcBef>
                <a:spcPct val="50000"/>
              </a:spcBef>
              <a:defRPr/>
            </a:pPr>
            <a:r>
              <a:rPr lang="en-US" b="1" dirty="0">
                <a:solidFill>
                  <a:srgbClr val="FFFFFF"/>
                </a:solidFill>
                <a:effectLst>
                  <a:outerShdw blurRad="38100" dist="38100" dir="2700000" algn="tl">
                    <a:srgbClr val="000000"/>
                  </a:outerShdw>
                </a:effectLst>
                <a:latin typeface="Arial" charset="0"/>
              </a:rPr>
              <a:t>Perez-</a:t>
            </a:r>
            <a:r>
              <a:rPr lang="en-US" b="1" dirty="0" err="1">
                <a:solidFill>
                  <a:srgbClr val="FFFFFF"/>
                </a:solidFill>
                <a:effectLst>
                  <a:outerShdw blurRad="38100" dist="38100" dir="2700000" algn="tl">
                    <a:srgbClr val="000000"/>
                  </a:outerShdw>
                </a:effectLst>
                <a:latin typeface="Arial" charset="0"/>
              </a:rPr>
              <a:t>Lugones</a:t>
            </a:r>
            <a:r>
              <a:rPr lang="en-US" b="1" dirty="0">
                <a:solidFill>
                  <a:srgbClr val="FFFFFF"/>
                </a:solidFill>
                <a:effectLst>
                  <a:outerShdw blurRad="38100" dist="38100" dir="2700000" algn="tl">
                    <a:srgbClr val="000000"/>
                  </a:outerShdw>
                </a:effectLst>
                <a:latin typeface="Arial" charset="0"/>
              </a:rPr>
              <a:t> A et al JCE 2001;12:935</a:t>
            </a:r>
          </a:p>
        </p:txBody>
      </p:sp>
      <p:sp>
        <p:nvSpPr>
          <p:cNvPr id="480260" name="Text Box 4"/>
          <p:cNvSpPr txBox="1">
            <a:spLocks noChangeArrowheads="1"/>
          </p:cNvSpPr>
          <p:nvPr/>
        </p:nvSpPr>
        <p:spPr bwMode="auto">
          <a:xfrm>
            <a:off x="5483226" y="5830888"/>
            <a:ext cx="1005403" cy="369332"/>
          </a:xfrm>
          <a:prstGeom prst="rect">
            <a:avLst/>
          </a:prstGeom>
          <a:noFill/>
          <a:ln w="9525">
            <a:noFill/>
            <a:miter lim="800000"/>
            <a:headEnd/>
            <a:tailEnd/>
          </a:ln>
          <a:effectLst/>
        </p:spPr>
        <p:txBody>
          <a:bodyPr wrap="none">
            <a:spAutoFit/>
          </a:bodyPr>
          <a:lstStyle/>
          <a:p>
            <a:pPr>
              <a:defRPr/>
            </a:pPr>
            <a:r>
              <a:rPr lang="en-US" b="1" dirty="0">
                <a:solidFill>
                  <a:srgbClr val="FCFF38"/>
                </a:solidFill>
                <a:effectLst>
                  <a:outerShdw blurRad="38100" dist="38100" dir="2700000" algn="tl">
                    <a:srgbClr val="000000"/>
                  </a:outerShdw>
                </a:effectLst>
                <a:latin typeface="Arial" charset="0"/>
              </a:rPr>
              <a:t>Months</a:t>
            </a:r>
          </a:p>
        </p:txBody>
      </p:sp>
      <p:sp>
        <p:nvSpPr>
          <p:cNvPr id="480261" name="Text Box 5"/>
          <p:cNvSpPr txBox="1">
            <a:spLocks noChangeArrowheads="1"/>
          </p:cNvSpPr>
          <p:nvPr/>
        </p:nvSpPr>
        <p:spPr bwMode="auto">
          <a:xfrm>
            <a:off x="3862388" y="4741864"/>
            <a:ext cx="1263650" cy="396875"/>
          </a:xfrm>
          <a:prstGeom prst="rect">
            <a:avLst/>
          </a:prstGeom>
          <a:noFill/>
          <a:ln w="9525">
            <a:noFill/>
            <a:miter lim="800000"/>
            <a:headEnd/>
            <a:tailEnd/>
          </a:ln>
          <a:effectLst/>
        </p:spPr>
        <p:txBody>
          <a:bodyPr wrap="none">
            <a:spAutoFit/>
          </a:bodyPr>
          <a:lstStyle/>
          <a:p>
            <a:pPr>
              <a:defRPr/>
            </a:pPr>
            <a:r>
              <a:rPr lang="en-US" sz="2000" b="1">
                <a:solidFill>
                  <a:srgbClr val="FFFFFF"/>
                </a:solidFill>
                <a:effectLst>
                  <a:outerShdw blurRad="38100" dist="38100" dir="2700000" algn="tl">
                    <a:srgbClr val="000000"/>
                  </a:outerShdw>
                </a:effectLst>
                <a:latin typeface="Arial" charset="0"/>
              </a:rPr>
              <a:t>p &lt; 0.001</a:t>
            </a:r>
          </a:p>
        </p:txBody>
      </p:sp>
      <p:sp>
        <p:nvSpPr>
          <p:cNvPr id="480262" name="Text Box 6"/>
          <p:cNvSpPr txBox="1">
            <a:spLocks noChangeArrowheads="1"/>
          </p:cNvSpPr>
          <p:nvPr/>
        </p:nvSpPr>
        <p:spPr bwMode="auto">
          <a:xfrm rot="16200000">
            <a:off x="657226" y="3343276"/>
            <a:ext cx="3759200" cy="460375"/>
          </a:xfrm>
          <a:prstGeom prst="rect">
            <a:avLst/>
          </a:prstGeom>
          <a:noFill/>
          <a:ln w="9525">
            <a:noFill/>
            <a:miter lim="800000"/>
            <a:headEnd/>
            <a:tailEnd/>
          </a:ln>
          <a:effectLst/>
        </p:spPr>
        <p:txBody>
          <a:bodyPr wrap="none">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a:defRPr/>
            </a:pPr>
            <a:r>
              <a:rPr lang="en-US" b="1">
                <a:solidFill>
                  <a:srgbClr val="FCFF38"/>
                </a:solidFill>
                <a:effectLst>
                  <a:outerShdw blurRad="38100" dist="38100" dir="2700000" algn="tl">
                    <a:srgbClr val="000000"/>
                  </a:outerShdw>
                </a:effectLst>
              </a:rPr>
              <a:t>Symptom – Free Interval</a:t>
            </a:r>
            <a:endParaRPr lang="en-US"/>
          </a:p>
        </p:txBody>
      </p:sp>
      <p:grpSp>
        <p:nvGrpSpPr>
          <p:cNvPr id="142343" name="Group 7"/>
          <p:cNvGrpSpPr>
            <a:grpSpLocks/>
          </p:cNvGrpSpPr>
          <p:nvPr/>
        </p:nvGrpSpPr>
        <p:grpSpPr bwMode="auto">
          <a:xfrm>
            <a:off x="3271839" y="5330826"/>
            <a:ext cx="6296025" cy="523875"/>
            <a:chOff x="875" y="3390"/>
            <a:chExt cx="4642" cy="387"/>
          </a:xfrm>
        </p:grpSpPr>
        <p:sp>
          <p:nvSpPr>
            <p:cNvPr id="142364" name="Line 8"/>
            <p:cNvSpPr>
              <a:spLocks noChangeShapeType="1"/>
            </p:cNvSpPr>
            <p:nvPr/>
          </p:nvSpPr>
          <p:spPr bwMode="auto">
            <a:xfrm>
              <a:off x="900" y="3393"/>
              <a:ext cx="4365"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2365" name="Line 9"/>
            <p:cNvSpPr>
              <a:spLocks noChangeShapeType="1"/>
            </p:cNvSpPr>
            <p:nvPr/>
          </p:nvSpPr>
          <p:spPr bwMode="auto">
            <a:xfrm>
              <a:off x="1449" y="3390"/>
              <a:ext cx="0" cy="99"/>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2366" name="Line 10"/>
            <p:cNvSpPr>
              <a:spLocks noChangeShapeType="1"/>
            </p:cNvSpPr>
            <p:nvPr/>
          </p:nvSpPr>
          <p:spPr bwMode="auto">
            <a:xfrm>
              <a:off x="1941" y="3390"/>
              <a:ext cx="0" cy="99"/>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2367" name="Line 11"/>
            <p:cNvSpPr>
              <a:spLocks noChangeShapeType="1"/>
            </p:cNvSpPr>
            <p:nvPr/>
          </p:nvSpPr>
          <p:spPr bwMode="auto">
            <a:xfrm>
              <a:off x="2424" y="3390"/>
              <a:ext cx="0" cy="99"/>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2368" name="Line 12"/>
            <p:cNvSpPr>
              <a:spLocks noChangeShapeType="1"/>
            </p:cNvSpPr>
            <p:nvPr/>
          </p:nvSpPr>
          <p:spPr bwMode="auto">
            <a:xfrm>
              <a:off x="2889" y="3390"/>
              <a:ext cx="0" cy="99"/>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2369" name="Line 13"/>
            <p:cNvSpPr>
              <a:spLocks noChangeShapeType="1"/>
            </p:cNvSpPr>
            <p:nvPr/>
          </p:nvSpPr>
          <p:spPr bwMode="auto">
            <a:xfrm>
              <a:off x="3372" y="3390"/>
              <a:ext cx="0" cy="99"/>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2370" name="Line 14"/>
            <p:cNvSpPr>
              <a:spLocks noChangeShapeType="1"/>
            </p:cNvSpPr>
            <p:nvPr/>
          </p:nvSpPr>
          <p:spPr bwMode="auto">
            <a:xfrm>
              <a:off x="3846" y="3390"/>
              <a:ext cx="0" cy="99"/>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2371" name="Line 15"/>
            <p:cNvSpPr>
              <a:spLocks noChangeShapeType="1"/>
            </p:cNvSpPr>
            <p:nvPr/>
          </p:nvSpPr>
          <p:spPr bwMode="auto">
            <a:xfrm>
              <a:off x="4311" y="3390"/>
              <a:ext cx="0" cy="99"/>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2372" name="Line 16"/>
            <p:cNvSpPr>
              <a:spLocks noChangeShapeType="1"/>
            </p:cNvSpPr>
            <p:nvPr/>
          </p:nvSpPr>
          <p:spPr bwMode="auto">
            <a:xfrm>
              <a:off x="4785" y="3390"/>
              <a:ext cx="0" cy="99"/>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2373" name="Line 17"/>
            <p:cNvSpPr>
              <a:spLocks noChangeShapeType="1"/>
            </p:cNvSpPr>
            <p:nvPr/>
          </p:nvSpPr>
          <p:spPr bwMode="auto">
            <a:xfrm>
              <a:off x="5259" y="3390"/>
              <a:ext cx="0" cy="99"/>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2374" name="Text Box 18"/>
            <p:cNvSpPr txBox="1">
              <a:spLocks noChangeArrowheads="1"/>
            </p:cNvSpPr>
            <p:nvPr/>
          </p:nvSpPr>
          <p:spPr bwMode="auto">
            <a:xfrm>
              <a:off x="5069" y="3484"/>
              <a:ext cx="448" cy="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000">
                  <a:solidFill>
                    <a:srgbClr val="FFFFFF"/>
                  </a:solidFill>
                </a:rPr>
                <a:t>180</a:t>
              </a:r>
              <a:endParaRPr lang="en-US" altLang="en-US" sz="2000"/>
            </a:p>
          </p:txBody>
        </p:sp>
        <p:sp>
          <p:nvSpPr>
            <p:cNvPr id="142375" name="Text Box 19"/>
            <p:cNvSpPr txBox="1">
              <a:spLocks noChangeArrowheads="1"/>
            </p:cNvSpPr>
            <p:nvPr/>
          </p:nvSpPr>
          <p:spPr bwMode="auto">
            <a:xfrm>
              <a:off x="4626" y="3484"/>
              <a:ext cx="449" cy="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000">
                  <a:solidFill>
                    <a:srgbClr val="FFFFFF"/>
                  </a:solidFill>
                </a:rPr>
                <a:t>160</a:t>
              </a:r>
              <a:endParaRPr lang="en-US" altLang="en-US" sz="2000"/>
            </a:p>
          </p:txBody>
        </p:sp>
        <p:sp>
          <p:nvSpPr>
            <p:cNvPr id="142376" name="Text Box 20"/>
            <p:cNvSpPr txBox="1">
              <a:spLocks noChangeArrowheads="1"/>
            </p:cNvSpPr>
            <p:nvPr/>
          </p:nvSpPr>
          <p:spPr bwMode="auto">
            <a:xfrm>
              <a:off x="4153" y="3484"/>
              <a:ext cx="449" cy="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000">
                  <a:solidFill>
                    <a:srgbClr val="FFFFFF"/>
                  </a:solidFill>
                </a:rPr>
                <a:t>140</a:t>
              </a:r>
              <a:endParaRPr lang="en-US" altLang="en-US" sz="2000"/>
            </a:p>
          </p:txBody>
        </p:sp>
        <p:sp>
          <p:nvSpPr>
            <p:cNvPr id="142377" name="Text Box 21"/>
            <p:cNvSpPr txBox="1">
              <a:spLocks noChangeArrowheads="1"/>
            </p:cNvSpPr>
            <p:nvPr/>
          </p:nvSpPr>
          <p:spPr bwMode="auto">
            <a:xfrm>
              <a:off x="3674" y="3484"/>
              <a:ext cx="448" cy="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000">
                  <a:solidFill>
                    <a:srgbClr val="FFFFFF"/>
                  </a:solidFill>
                </a:rPr>
                <a:t>120</a:t>
              </a:r>
              <a:endParaRPr lang="en-US" altLang="en-US" sz="2000"/>
            </a:p>
          </p:txBody>
        </p:sp>
        <p:sp>
          <p:nvSpPr>
            <p:cNvPr id="142378" name="Text Box 22"/>
            <p:cNvSpPr txBox="1">
              <a:spLocks noChangeArrowheads="1"/>
            </p:cNvSpPr>
            <p:nvPr/>
          </p:nvSpPr>
          <p:spPr bwMode="auto">
            <a:xfrm>
              <a:off x="3194" y="3484"/>
              <a:ext cx="448" cy="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000">
                  <a:solidFill>
                    <a:srgbClr val="FFFFFF"/>
                  </a:solidFill>
                </a:rPr>
                <a:t>100</a:t>
              </a:r>
              <a:endParaRPr lang="en-US" altLang="en-US" sz="2000"/>
            </a:p>
          </p:txBody>
        </p:sp>
        <p:sp>
          <p:nvSpPr>
            <p:cNvPr id="142379" name="Text Box 23"/>
            <p:cNvSpPr txBox="1">
              <a:spLocks noChangeArrowheads="1"/>
            </p:cNvSpPr>
            <p:nvPr/>
          </p:nvSpPr>
          <p:spPr bwMode="auto">
            <a:xfrm>
              <a:off x="2706" y="3484"/>
              <a:ext cx="344" cy="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000">
                  <a:solidFill>
                    <a:srgbClr val="FFFFFF"/>
                  </a:solidFill>
                </a:rPr>
                <a:t>80</a:t>
              </a:r>
              <a:endParaRPr lang="en-US" altLang="en-US" sz="2000"/>
            </a:p>
          </p:txBody>
        </p:sp>
        <p:sp>
          <p:nvSpPr>
            <p:cNvPr id="142380" name="Text Box 24"/>
            <p:cNvSpPr txBox="1">
              <a:spLocks noChangeArrowheads="1"/>
            </p:cNvSpPr>
            <p:nvPr/>
          </p:nvSpPr>
          <p:spPr bwMode="auto">
            <a:xfrm>
              <a:off x="2216" y="3484"/>
              <a:ext cx="344" cy="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000">
                  <a:solidFill>
                    <a:srgbClr val="FFFFFF"/>
                  </a:solidFill>
                </a:rPr>
                <a:t>60</a:t>
              </a:r>
              <a:endParaRPr lang="en-US" altLang="en-US" sz="2000"/>
            </a:p>
          </p:txBody>
        </p:sp>
        <p:sp>
          <p:nvSpPr>
            <p:cNvPr id="142381" name="Text Box 25"/>
            <p:cNvSpPr txBox="1">
              <a:spLocks noChangeArrowheads="1"/>
            </p:cNvSpPr>
            <p:nvPr/>
          </p:nvSpPr>
          <p:spPr bwMode="auto">
            <a:xfrm>
              <a:off x="1754" y="3484"/>
              <a:ext cx="344" cy="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000">
                  <a:solidFill>
                    <a:srgbClr val="FFFFFF"/>
                  </a:solidFill>
                </a:rPr>
                <a:t>40</a:t>
              </a:r>
              <a:endParaRPr lang="en-US" altLang="en-US" sz="2000"/>
            </a:p>
          </p:txBody>
        </p:sp>
        <p:sp>
          <p:nvSpPr>
            <p:cNvPr id="142382" name="Text Box 26"/>
            <p:cNvSpPr txBox="1">
              <a:spLocks noChangeArrowheads="1"/>
            </p:cNvSpPr>
            <p:nvPr/>
          </p:nvSpPr>
          <p:spPr bwMode="auto">
            <a:xfrm>
              <a:off x="1274" y="3484"/>
              <a:ext cx="344" cy="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000">
                  <a:solidFill>
                    <a:srgbClr val="FFFFFF"/>
                  </a:solidFill>
                </a:rPr>
                <a:t>20</a:t>
              </a:r>
              <a:endParaRPr lang="en-US" altLang="en-US" sz="2000"/>
            </a:p>
          </p:txBody>
        </p:sp>
        <p:sp>
          <p:nvSpPr>
            <p:cNvPr id="142383" name="Text Box 27"/>
            <p:cNvSpPr txBox="1">
              <a:spLocks noChangeArrowheads="1"/>
            </p:cNvSpPr>
            <p:nvPr/>
          </p:nvSpPr>
          <p:spPr bwMode="auto">
            <a:xfrm>
              <a:off x="875" y="3484"/>
              <a:ext cx="240" cy="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000">
                  <a:solidFill>
                    <a:srgbClr val="FFFFFF"/>
                  </a:solidFill>
                </a:rPr>
                <a:t>0</a:t>
              </a:r>
              <a:endParaRPr lang="en-US" altLang="en-US" sz="2000"/>
            </a:p>
          </p:txBody>
        </p:sp>
      </p:grpSp>
      <p:grpSp>
        <p:nvGrpSpPr>
          <p:cNvPr id="142344" name="Group 28"/>
          <p:cNvGrpSpPr>
            <a:grpSpLocks/>
          </p:cNvGrpSpPr>
          <p:nvPr/>
        </p:nvGrpSpPr>
        <p:grpSpPr bwMode="auto">
          <a:xfrm>
            <a:off x="2898776" y="1828800"/>
            <a:ext cx="608013" cy="3614738"/>
            <a:chOff x="582" y="808"/>
            <a:chExt cx="459" cy="2666"/>
          </a:xfrm>
        </p:grpSpPr>
        <p:sp>
          <p:nvSpPr>
            <p:cNvPr id="142353" name="Line 29"/>
            <p:cNvSpPr>
              <a:spLocks noChangeShapeType="1"/>
            </p:cNvSpPr>
            <p:nvPr/>
          </p:nvSpPr>
          <p:spPr bwMode="auto">
            <a:xfrm>
              <a:off x="990" y="909"/>
              <a:ext cx="0" cy="256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2354" name="Line 30"/>
            <p:cNvSpPr>
              <a:spLocks noChangeShapeType="1"/>
            </p:cNvSpPr>
            <p:nvPr/>
          </p:nvSpPr>
          <p:spPr bwMode="auto">
            <a:xfrm flipH="1">
              <a:off x="909" y="909"/>
              <a:ext cx="9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2355" name="Line 31"/>
            <p:cNvSpPr>
              <a:spLocks noChangeShapeType="1"/>
            </p:cNvSpPr>
            <p:nvPr/>
          </p:nvSpPr>
          <p:spPr bwMode="auto">
            <a:xfrm flipH="1">
              <a:off x="900" y="1410"/>
              <a:ext cx="9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2356" name="Line 32"/>
            <p:cNvSpPr>
              <a:spLocks noChangeShapeType="1"/>
            </p:cNvSpPr>
            <p:nvPr/>
          </p:nvSpPr>
          <p:spPr bwMode="auto">
            <a:xfrm flipH="1">
              <a:off x="900" y="1911"/>
              <a:ext cx="9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2357" name="Line 33"/>
            <p:cNvSpPr>
              <a:spLocks noChangeShapeType="1"/>
            </p:cNvSpPr>
            <p:nvPr/>
          </p:nvSpPr>
          <p:spPr bwMode="auto">
            <a:xfrm flipH="1">
              <a:off x="900" y="2412"/>
              <a:ext cx="9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2358" name="Line 34"/>
            <p:cNvSpPr>
              <a:spLocks noChangeShapeType="1"/>
            </p:cNvSpPr>
            <p:nvPr/>
          </p:nvSpPr>
          <p:spPr bwMode="auto">
            <a:xfrm flipH="1">
              <a:off x="900" y="2913"/>
              <a:ext cx="9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2359" name="Text Box 35"/>
            <p:cNvSpPr txBox="1">
              <a:spLocks noChangeArrowheads="1"/>
            </p:cNvSpPr>
            <p:nvPr/>
          </p:nvSpPr>
          <p:spPr bwMode="auto">
            <a:xfrm>
              <a:off x="582" y="808"/>
              <a:ext cx="459" cy="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en-US" sz="2000">
                  <a:solidFill>
                    <a:srgbClr val="FFFFFF"/>
                  </a:solidFill>
                </a:rPr>
                <a:t>100</a:t>
              </a:r>
            </a:p>
          </p:txBody>
        </p:sp>
        <p:sp>
          <p:nvSpPr>
            <p:cNvPr id="142360" name="Text Box 36"/>
            <p:cNvSpPr txBox="1">
              <a:spLocks noChangeArrowheads="1"/>
            </p:cNvSpPr>
            <p:nvPr/>
          </p:nvSpPr>
          <p:spPr bwMode="auto">
            <a:xfrm>
              <a:off x="686" y="1292"/>
              <a:ext cx="355" cy="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en-US" sz="2000">
                  <a:solidFill>
                    <a:srgbClr val="FFFFFF"/>
                  </a:solidFill>
                </a:rPr>
                <a:t>80</a:t>
              </a:r>
              <a:endParaRPr lang="en-US" altLang="en-US" sz="2000"/>
            </a:p>
          </p:txBody>
        </p:sp>
        <p:sp>
          <p:nvSpPr>
            <p:cNvPr id="142361" name="Text Box 37"/>
            <p:cNvSpPr txBox="1">
              <a:spLocks noChangeArrowheads="1"/>
            </p:cNvSpPr>
            <p:nvPr/>
          </p:nvSpPr>
          <p:spPr bwMode="auto">
            <a:xfrm>
              <a:off x="689" y="1774"/>
              <a:ext cx="352" cy="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en-US" sz="2000">
                  <a:solidFill>
                    <a:srgbClr val="FFFFFF"/>
                  </a:solidFill>
                </a:rPr>
                <a:t>60</a:t>
              </a:r>
              <a:endParaRPr lang="en-US" altLang="en-US" sz="2000"/>
            </a:p>
          </p:txBody>
        </p:sp>
        <p:sp>
          <p:nvSpPr>
            <p:cNvPr id="142362" name="Text Box 38"/>
            <p:cNvSpPr txBox="1">
              <a:spLocks noChangeArrowheads="1"/>
            </p:cNvSpPr>
            <p:nvPr/>
          </p:nvSpPr>
          <p:spPr bwMode="auto">
            <a:xfrm>
              <a:off x="689" y="2274"/>
              <a:ext cx="352" cy="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en-US" sz="2000">
                  <a:solidFill>
                    <a:srgbClr val="FFFFFF"/>
                  </a:solidFill>
                </a:rPr>
                <a:t>40</a:t>
              </a:r>
              <a:endParaRPr lang="en-US" altLang="en-US" sz="2000"/>
            </a:p>
          </p:txBody>
        </p:sp>
        <p:sp>
          <p:nvSpPr>
            <p:cNvPr id="142363" name="Text Box 39"/>
            <p:cNvSpPr txBox="1">
              <a:spLocks noChangeArrowheads="1"/>
            </p:cNvSpPr>
            <p:nvPr/>
          </p:nvSpPr>
          <p:spPr bwMode="auto">
            <a:xfrm>
              <a:off x="689" y="2776"/>
              <a:ext cx="352" cy="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en-US" sz="2000">
                  <a:solidFill>
                    <a:srgbClr val="FFFFFF"/>
                  </a:solidFill>
                </a:rPr>
                <a:t>20</a:t>
              </a:r>
              <a:endParaRPr lang="en-US" altLang="en-US" sz="2000"/>
            </a:p>
          </p:txBody>
        </p:sp>
      </p:grpSp>
      <p:sp>
        <p:nvSpPr>
          <p:cNvPr id="142345" name="Text Box 40"/>
          <p:cNvSpPr txBox="1">
            <a:spLocks noChangeArrowheads="1"/>
          </p:cNvSpPr>
          <p:nvPr/>
        </p:nvSpPr>
        <p:spPr bwMode="auto">
          <a:xfrm>
            <a:off x="3182939" y="5165726"/>
            <a:ext cx="3254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en-US" sz="2000">
                <a:solidFill>
                  <a:srgbClr val="FFFFFF"/>
                </a:solidFill>
              </a:rPr>
              <a:t>0</a:t>
            </a:r>
            <a:endParaRPr lang="en-US" altLang="en-US" sz="2000"/>
          </a:p>
        </p:txBody>
      </p:sp>
      <p:sp>
        <p:nvSpPr>
          <p:cNvPr id="480297" name="Text Box 41"/>
          <p:cNvSpPr txBox="1">
            <a:spLocks noChangeArrowheads="1"/>
          </p:cNvSpPr>
          <p:nvPr/>
        </p:nvSpPr>
        <p:spPr bwMode="auto">
          <a:xfrm>
            <a:off x="7886701" y="3541714"/>
            <a:ext cx="790575" cy="396875"/>
          </a:xfrm>
          <a:prstGeom prst="rect">
            <a:avLst/>
          </a:prstGeom>
          <a:noFill/>
          <a:ln w="9525">
            <a:noFill/>
            <a:miter lim="800000"/>
            <a:headEnd/>
            <a:tailEnd/>
          </a:ln>
          <a:effectLst/>
        </p:spPr>
        <p:txBody>
          <a:bodyPr wrap="none">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defRPr/>
            </a:pPr>
            <a:r>
              <a:rPr lang="en-US" sz="2000" b="1">
                <a:solidFill>
                  <a:srgbClr val="FCFF38"/>
                </a:solidFill>
                <a:effectLst>
                  <a:outerShdw blurRad="38100" dist="38100" dir="2700000" algn="tl">
                    <a:srgbClr val="000000"/>
                  </a:outerShdw>
                </a:effectLst>
              </a:rPr>
              <a:t>Fluid</a:t>
            </a:r>
            <a:endParaRPr lang="en-US" sz="2000"/>
          </a:p>
        </p:txBody>
      </p:sp>
      <p:sp>
        <p:nvSpPr>
          <p:cNvPr id="480298" name="Text Box 42"/>
          <p:cNvSpPr txBox="1">
            <a:spLocks noChangeArrowheads="1"/>
          </p:cNvSpPr>
          <p:nvPr/>
        </p:nvSpPr>
        <p:spPr bwMode="auto">
          <a:xfrm>
            <a:off x="7886700" y="3197226"/>
            <a:ext cx="1397000" cy="396875"/>
          </a:xfrm>
          <a:prstGeom prst="rect">
            <a:avLst/>
          </a:prstGeom>
          <a:noFill/>
          <a:ln w="9525">
            <a:noFill/>
            <a:miter lim="800000"/>
            <a:headEnd/>
            <a:tailEnd/>
          </a:ln>
          <a:effectLst/>
        </p:spPr>
        <p:txBody>
          <a:bodyPr wrap="none">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defRPr/>
            </a:pPr>
            <a:r>
              <a:rPr lang="en-US" sz="2000" b="1">
                <a:solidFill>
                  <a:srgbClr val="FCFF38"/>
                </a:solidFill>
                <a:effectLst>
                  <a:outerShdw blurRad="38100" dist="38100" dir="2700000" algn="tl">
                    <a:srgbClr val="000000"/>
                  </a:outerShdw>
                </a:effectLst>
              </a:rPr>
              <a:t>Midodrine</a:t>
            </a:r>
            <a:endParaRPr lang="en-US" sz="2000"/>
          </a:p>
        </p:txBody>
      </p:sp>
      <p:sp>
        <p:nvSpPr>
          <p:cNvPr id="142348" name="Line 43"/>
          <p:cNvSpPr>
            <a:spLocks noChangeShapeType="1"/>
          </p:cNvSpPr>
          <p:nvPr/>
        </p:nvSpPr>
        <p:spPr bwMode="auto">
          <a:xfrm flipH="1">
            <a:off x="6992938" y="3406775"/>
            <a:ext cx="781050" cy="0"/>
          </a:xfrm>
          <a:prstGeom prst="line">
            <a:avLst/>
          </a:prstGeom>
          <a:noFill/>
          <a:ln w="28575">
            <a:solidFill>
              <a:schemeClr val="accent2"/>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42349" name="Rectangle 44"/>
          <p:cNvSpPr>
            <a:spLocks noChangeArrowheads="1"/>
          </p:cNvSpPr>
          <p:nvPr/>
        </p:nvSpPr>
        <p:spPr bwMode="auto">
          <a:xfrm>
            <a:off x="6858000" y="3175001"/>
            <a:ext cx="2325688" cy="8286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pl-PL" altLang="en-US"/>
          </a:p>
        </p:txBody>
      </p:sp>
      <p:sp>
        <p:nvSpPr>
          <p:cNvPr id="142350" name="Line 45"/>
          <p:cNvSpPr>
            <a:spLocks noChangeShapeType="1"/>
          </p:cNvSpPr>
          <p:nvPr/>
        </p:nvSpPr>
        <p:spPr bwMode="auto">
          <a:xfrm>
            <a:off x="6992938" y="3735388"/>
            <a:ext cx="781050" cy="0"/>
          </a:xfrm>
          <a:prstGeom prst="line">
            <a:avLst/>
          </a:prstGeom>
          <a:noFill/>
          <a:ln w="28575">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2351" name="Freeform 46"/>
          <p:cNvSpPr>
            <a:spLocks/>
          </p:cNvSpPr>
          <p:nvPr/>
        </p:nvSpPr>
        <p:spPr bwMode="auto">
          <a:xfrm>
            <a:off x="3435350" y="1970089"/>
            <a:ext cx="5759450" cy="644525"/>
          </a:xfrm>
          <a:custGeom>
            <a:avLst/>
            <a:gdLst>
              <a:gd name="T0" fmla="*/ 0 w 4247"/>
              <a:gd name="T1" fmla="*/ 0 h 475"/>
              <a:gd name="T2" fmla="*/ 2147483647 w 4247"/>
              <a:gd name="T3" fmla="*/ 0 h 475"/>
              <a:gd name="T4" fmla="*/ 2147483647 w 4247"/>
              <a:gd name="T5" fmla="*/ 2147483647 h 475"/>
              <a:gd name="T6" fmla="*/ 2147483647 w 4247"/>
              <a:gd name="T7" fmla="*/ 2147483647 h 475"/>
              <a:gd name="T8" fmla="*/ 2147483647 w 4247"/>
              <a:gd name="T9" fmla="*/ 2147483647 h 475"/>
              <a:gd name="T10" fmla="*/ 2147483647 w 4247"/>
              <a:gd name="T11" fmla="*/ 2147483647 h 475"/>
              <a:gd name="T12" fmla="*/ 2147483647 w 4247"/>
              <a:gd name="T13" fmla="*/ 2147483647 h 475"/>
              <a:gd name="T14" fmla="*/ 2147483647 w 4247"/>
              <a:gd name="T15" fmla="*/ 2147483647 h 475"/>
              <a:gd name="T16" fmla="*/ 2147483647 w 4247"/>
              <a:gd name="T17" fmla="*/ 2147483647 h 475"/>
              <a:gd name="T18" fmla="*/ 2147483647 w 4247"/>
              <a:gd name="T19" fmla="*/ 2147483647 h 475"/>
              <a:gd name="T20" fmla="*/ 2147483647 w 4247"/>
              <a:gd name="T21" fmla="*/ 2147483647 h 475"/>
              <a:gd name="T22" fmla="*/ 2147483647 w 4247"/>
              <a:gd name="T23" fmla="*/ 2147483647 h 475"/>
              <a:gd name="T24" fmla="*/ 2147483647 w 4247"/>
              <a:gd name="T25" fmla="*/ 2147483647 h 4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247"/>
              <a:gd name="T40" fmla="*/ 0 h 475"/>
              <a:gd name="T41" fmla="*/ 4247 w 4247"/>
              <a:gd name="T42" fmla="*/ 475 h 4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247" h="475">
                <a:moveTo>
                  <a:pt x="0" y="0"/>
                </a:moveTo>
                <a:lnTo>
                  <a:pt x="1372" y="0"/>
                </a:lnTo>
                <a:lnTo>
                  <a:pt x="1372" y="90"/>
                </a:lnTo>
                <a:lnTo>
                  <a:pt x="2589" y="90"/>
                </a:lnTo>
                <a:lnTo>
                  <a:pt x="2589" y="155"/>
                </a:lnTo>
                <a:lnTo>
                  <a:pt x="2679" y="155"/>
                </a:lnTo>
                <a:lnTo>
                  <a:pt x="2679" y="245"/>
                </a:lnTo>
                <a:lnTo>
                  <a:pt x="2800" y="245"/>
                </a:lnTo>
                <a:lnTo>
                  <a:pt x="2800" y="320"/>
                </a:lnTo>
                <a:lnTo>
                  <a:pt x="4142" y="320"/>
                </a:lnTo>
                <a:lnTo>
                  <a:pt x="4142" y="400"/>
                </a:lnTo>
                <a:lnTo>
                  <a:pt x="4247" y="400"/>
                </a:lnTo>
                <a:lnTo>
                  <a:pt x="4247" y="475"/>
                </a:lnTo>
              </a:path>
            </a:pathLst>
          </a:custGeom>
          <a:noFill/>
          <a:ln w="38100">
            <a:solidFill>
              <a:schemeClr val="accent2"/>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2352" name="Freeform 47"/>
          <p:cNvSpPr>
            <a:spLocks/>
          </p:cNvSpPr>
          <p:nvPr/>
        </p:nvSpPr>
        <p:spPr bwMode="auto">
          <a:xfrm>
            <a:off x="3536950" y="1976438"/>
            <a:ext cx="5657850" cy="2933700"/>
          </a:xfrm>
          <a:custGeom>
            <a:avLst/>
            <a:gdLst>
              <a:gd name="T0" fmla="*/ 0 w 4172"/>
              <a:gd name="T1" fmla="*/ 0 h 2163"/>
              <a:gd name="T2" fmla="*/ 0 w 4172"/>
              <a:gd name="T3" fmla="*/ 2147483647 h 2163"/>
              <a:gd name="T4" fmla="*/ 2147483647 w 4172"/>
              <a:gd name="T5" fmla="*/ 2147483647 h 2163"/>
              <a:gd name="T6" fmla="*/ 2147483647 w 4172"/>
              <a:gd name="T7" fmla="*/ 2147483647 h 2163"/>
              <a:gd name="T8" fmla="*/ 2147483647 w 4172"/>
              <a:gd name="T9" fmla="*/ 2147483647 h 2163"/>
              <a:gd name="T10" fmla="*/ 2147483647 w 4172"/>
              <a:gd name="T11" fmla="*/ 2147483647 h 2163"/>
              <a:gd name="T12" fmla="*/ 2147483647 w 4172"/>
              <a:gd name="T13" fmla="*/ 2147483647 h 2163"/>
              <a:gd name="T14" fmla="*/ 2147483647 w 4172"/>
              <a:gd name="T15" fmla="*/ 2147483647 h 2163"/>
              <a:gd name="T16" fmla="*/ 2147483647 w 4172"/>
              <a:gd name="T17" fmla="*/ 2147483647 h 2163"/>
              <a:gd name="T18" fmla="*/ 2147483647 w 4172"/>
              <a:gd name="T19" fmla="*/ 2147483647 h 2163"/>
              <a:gd name="T20" fmla="*/ 2147483647 w 4172"/>
              <a:gd name="T21" fmla="*/ 2147483647 h 2163"/>
              <a:gd name="T22" fmla="*/ 2147483647 w 4172"/>
              <a:gd name="T23" fmla="*/ 2147483647 h 2163"/>
              <a:gd name="T24" fmla="*/ 2147483647 w 4172"/>
              <a:gd name="T25" fmla="*/ 2147483647 h 2163"/>
              <a:gd name="T26" fmla="*/ 2147483647 w 4172"/>
              <a:gd name="T27" fmla="*/ 2147483647 h 2163"/>
              <a:gd name="T28" fmla="*/ 2147483647 w 4172"/>
              <a:gd name="T29" fmla="*/ 2147483647 h 2163"/>
              <a:gd name="T30" fmla="*/ 2147483647 w 4172"/>
              <a:gd name="T31" fmla="*/ 2147483647 h 2163"/>
              <a:gd name="T32" fmla="*/ 2147483647 w 4172"/>
              <a:gd name="T33" fmla="*/ 2147483647 h 2163"/>
              <a:gd name="T34" fmla="*/ 2147483647 w 4172"/>
              <a:gd name="T35" fmla="*/ 2147483647 h 2163"/>
              <a:gd name="T36" fmla="*/ 2147483647 w 4172"/>
              <a:gd name="T37" fmla="*/ 2147483647 h 2163"/>
              <a:gd name="T38" fmla="*/ 2147483647 w 4172"/>
              <a:gd name="T39" fmla="*/ 2147483647 h 2163"/>
              <a:gd name="T40" fmla="*/ 2147483647 w 4172"/>
              <a:gd name="T41" fmla="*/ 2147483647 h 2163"/>
              <a:gd name="T42" fmla="*/ 2147483647 w 4172"/>
              <a:gd name="T43" fmla="*/ 2147483647 h 2163"/>
              <a:gd name="T44" fmla="*/ 2147483647 w 4172"/>
              <a:gd name="T45" fmla="*/ 2147483647 h 2163"/>
              <a:gd name="T46" fmla="*/ 2147483647 w 4172"/>
              <a:gd name="T47" fmla="*/ 2147483647 h 2163"/>
              <a:gd name="T48" fmla="*/ 2147483647 w 4172"/>
              <a:gd name="T49" fmla="*/ 2147483647 h 2163"/>
              <a:gd name="T50" fmla="*/ 2147483647 w 4172"/>
              <a:gd name="T51" fmla="*/ 2147483647 h 2163"/>
              <a:gd name="T52" fmla="*/ 2147483647 w 4172"/>
              <a:gd name="T53" fmla="*/ 2147483647 h 2163"/>
              <a:gd name="T54" fmla="*/ 2147483647 w 4172"/>
              <a:gd name="T55" fmla="*/ 2147483647 h 2163"/>
              <a:gd name="T56" fmla="*/ 2147483647 w 4172"/>
              <a:gd name="T57" fmla="*/ 2147483647 h 2163"/>
              <a:gd name="T58" fmla="*/ 2147483647 w 4172"/>
              <a:gd name="T59" fmla="*/ 2147483647 h 2163"/>
              <a:gd name="T60" fmla="*/ 2147483647 w 4172"/>
              <a:gd name="T61" fmla="*/ 2147483647 h 2163"/>
              <a:gd name="T62" fmla="*/ 2147483647 w 4172"/>
              <a:gd name="T63" fmla="*/ 2147483647 h 2163"/>
              <a:gd name="T64" fmla="*/ 2147483647 w 4172"/>
              <a:gd name="T65" fmla="*/ 2147483647 h 2163"/>
              <a:gd name="T66" fmla="*/ 2147483647 w 4172"/>
              <a:gd name="T67" fmla="*/ 2147483647 h 2163"/>
              <a:gd name="T68" fmla="*/ 2147483647 w 4172"/>
              <a:gd name="T69" fmla="*/ 2147483647 h 2163"/>
              <a:gd name="T70" fmla="*/ 2147483647 w 4172"/>
              <a:gd name="T71" fmla="*/ 2147483647 h 2163"/>
              <a:gd name="T72" fmla="*/ 2147483647 w 4172"/>
              <a:gd name="T73" fmla="*/ 2147483647 h 2163"/>
              <a:gd name="T74" fmla="*/ 2147483647 w 4172"/>
              <a:gd name="T75" fmla="*/ 2147483647 h 2163"/>
              <a:gd name="T76" fmla="*/ 2147483647 w 4172"/>
              <a:gd name="T77" fmla="*/ 2147483647 h 2163"/>
              <a:gd name="T78" fmla="*/ 2147483647 w 4172"/>
              <a:gd name="T79" fmla="*/ 2147483647 h 2163"/>
              <a:gd name="T80" fmla="*/ 2147483647 w 4172"/>
              <a:gd name="T81" fmla="*/ 2147483647 h 2163"/>
              <a:gd name="T82" fmla="*/ 2147483647 w 4172"/>
              <a:gd name="T83" fmla="*/ 2147483647 h 2163"/>
              <a:gd name="T84" fmla="*/ 2147483647 w 4172"/>
              <a:gd name="T85" fmla="*/ 2147483647 h 2163"/>
              <a:gd name="T86" fmla="*/ 2147483647 w 4172"/>
              <a:gd name="T87" fmla="*/ 2147483647 h 2163"/>
              <a:gd name="T88" fmla="*/ 2147483647 w 4172"/>
              <a:gd name="T89" fmla="*/ 2147483647 h 2163"/>
              <a:gd name="T90" fmla="*/ 2147483647 w 4172"/>
              <a:gd name="T91" fmla="*/ 2147483647 h 2163"/>
              <a:gd name="T92" fmla="*/ 2147483647 w 4172"/>
              <a:gd name="T93" fmla="*/ 2147483647 h 2163"/>
              <a:gd name="T94" fmla="*/ 2147483647 w 4172"/>
              <a:gd name="T95" fmla="*/ 2147483647 h 2163"/>
              <a:gd name="T96" fmla="*/ 2147483647 w 4172"/>
              <a:gd name="T97" fmla="*/ 2147483647 h 2163"/>
              <a:gd name="T98" fmla="*/ 2147483647 w 4172"/>
              <a:gd name="T99" fmla="*/ 2147483647 h 2163"/>
              <a:gd name="T100" fmla="*/ 2147483647 w 4172"/>
              <a:gd name="T101" fmla="*/ 2147483647 h 2163"/>
              <a:gd name="T102" fmla="*/ 2147483647 w 4172"/>
              <a:gd name="T103" fmla="*/ 2147483647 h 2163"/>
              <a:gd name="T104" fmla="*/ 2147483647 w 4172"/>
              <a:gd name="T105" fmla="*/ 2147483647 h 2163"/>
              <a:gd name="T106" fmla="*/ 2147483647 w 4172"/>
              <a:gd name="T107" fmla="*/ 2147483647 h 216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172"/>
              <a:gd name="T163" fmla="*/ 0 h 2163"/>
              <a:gd name="T164" fmla="*/ 4172 w 4172"/>
              <a:gd name="T165" fmla="*/ 2163 h 216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172" h="2163">
                <a:moveTo>
                  <a:pt x="0" y="0"/>
                </a:moveTo>
                <a:lnTo>
                  <a:pt x="0" y="80"/>
                </a:lnTo>
                <a:lnTo>
                  <a:pt x="45" y="80"/>
                </a:lnTo>
                <a:lnTo>
                  <a:pt x="45" y="175"/>
                </a:lnTo>
                <a:lnTo>
                  <a:pt x="155" y="175"/>
                </a:lnTo>
                <a:lnTo>
                  <a:pt x="145" y="212"/>
                </a:lnTo>
                <a:lnTo>
                  <a:pt x="155" y="250"/>
                </a:lnTo>
                <a:lnTo>
                  <a:pt x="240" y="250"/>
                </a:lnTo>
                <a:lnTo>
                  <a:pt x="240" y="335"/>
                </a:lnTo>
                <a:lnTo>
                  <a:pt x="335" y="335"/>
                </a:lnTo>
                <a:lnTo>
                  <a:pt x="335" y="425"/>
                </a:lnTo>
                <a:lnTo>
                  <a:pt x="406" y="425"/>
                </a:lnTo>
                <a:lnTo>
                  <a:pt x="406" y="495"/>
                </a:lnTo>
                <a:lnTo>
                  <a:pt x="451" y="495"/>
                </a:lnTo>
                <a:lnTo>
                  <a:pt x="451" y="576"/>
                </a:lnTo>
                <a:lnTo>
                  <a:pt x="511" y="576"/>
                </a:lnTo>
                <a:lnTo>
                  <a:pt x="511" y="676"/>
                </a:lnTo>
                <a:lnTo>
                  <a:pt x="666" y="676"/>
                </a:lnTo>
                <a:lnTo>
                  <a:pt x="656" y="713"/>
                </a:lnTo>
                <a:lnTo>
                  <a:pt x="666" y="746"/>
                </a:lnTo>
                <a:lnTo>
                  <a:pt x="696" y="746"/>
                </a:lnTo>
                <a:lnTo>
                  <a:pt x="696" y="831"/>
                </a:lnTo>
                <a:lnTo>
                  <a:pt x="846" y="831"/>
                </a:lnTo>
                <a:lnTo>
                  <a:pt x="841" y="911"/>
                </a:lnTo>
                <a:lnTo>
                  <a:pt x="922" y="911"/>
                </a:lnTo>
                <a:lnTo>
                  <a:pt x="906" y="976"/>
                </a:lnTo>
                <a:lnTo>
                  <a:pt x="927" y="996"/>
                </a:lnTo>
                <a:lnTo>
                  <a:pt x="942" y="1036"/>
                </a:lnTo>
                <a:lnTo>
                  <a:pt x="942" y="1182"/>
                </a:lnTo>
                <a:lnTo>
                  <a:pt x="1062" y="1182"/>
                </a:lnTo>
                <a:lnTo>
                  <a:pt x="1057" y="1252"/>
                </a:lnTo>
                <a:lnTo>
                  <a:pt x="1112" y="1247"/>
                </a:lnTo>
                <a:lnTo>
                  <a:pt x="1107" y="1332"/>
                </a:lnTo>
                <a:lnTo>
                  <a:pt x="1177" y="1337"/>
                </a:lnTo>
                <a:lnTo>
                  <a:pt x="1167" y="1402"/>
                </a:lnTo>
                <a:lnTo>
                  <a:pt x="1227" y="1412"/>
                </a:lnTo>
                <a:lnTo>
                  <a:pt x="1212" y="1482"/>
                </a:lnTo>
                <a:lnTo>
                  <a:pt x="1242" y="1477"/>
                </a:lnTo>
                <a:lnTo>
                  <a:pt x="1342" y="1487"/>
                </a:lnTo>
                <a:lnTo>
                  <a:pt x="1342" y="1572"/>
                </a:lnTo>
                <a:lnTo>
                  <a:pt x="1367" y="1597"/>
                </a:lnTo>
                <a:lnTo>
                  <a:pt x="1362" y="1657"/>
                </a:lnTo>
                <a:lnTo>
                  <a:pt x="1387" y="1683"/>
                </a:lnTo>
                <a:lnTo>
                  <a:pt x="1387" y="1738"/>
                </a:lnTo>
                <a:lnTo>
                  <a:pt x="1402" y="1828"/>
                </a:lnTo>
                <a:lnTo>
                  <a:pt x="1452" y="1828"/>
                </a:lnTo>
                <a:lnTo>
                  <a:pt x="1467" y="1908"/>
                </a:lnTo>
                <a:lnTo>
                  <a:pt x="1573" y="1908"/>
                </a:lnTo>
                <a:lnTo>
                  <a:pt x="1568" y="1983"/>
                </a:lnTo>
                <a:lnTo>
                  <a:pt x="1653" y="1993"/>
                </a:lnTo>
                <a:lnTo>
                  <a:pt x="1648" y="2078"/>
                </a:lnTo>
                <a:lnTo>
                  <a:pt x="1703" y="2078"/>
                </a:lnTo>
                <a:lnTo>
                  <a:pt x="1703" y="2163"/>
                </a:lnTo>
                <a:lnTo>
                  <a:pt x="4172" y="2163"/>
                </a:lnTo>
              </a:path>
            </a:pathLst>
          </a:custGeom>
          <a:noFill/>
          <a:ln w="28575">
            <a:solidFill>
              <a:schemeClr val="hlink"/>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Tree>
    <p:extLst>
      <p:ext uri="{BB962C8B-B14F-4D97-AF65-F5344CB8AC3E}">
        <p14:creationId xmlns:p14="http://schemas.microsoft.com/office/powerpoint/2010/main" val="2870344378"/>
      </p:ext>
    </p:extLst>
  </p:cSld>
  <p:clrMapOvr>
    <a:masterClrMapping/>
  </p:clrMapOvr>
  <p:transition>
    <p:wipe dir="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8930" name="Rectangle 2"/>
          <p:cNvSpPr>
            <a:spLocks noGrp="1" noRot="1" noChangeArrowheads="1"/>
          </p:cNvSpPr>
          <p:nvPr>
            <p:ph type="title"/>
          </p:nvPr>
        </p:nvSpPr>
        <p:spPr>
          <a:xfrm>
            <a:off x="1718088" y="450045"/>
            <a:ext cx="8464550" cy="1066800"/>
          </a:xfrm>
          <a:effectLst>
            <a:outerShdw blurRad="63500" dist="38099" dir="2700000" algn="ctr" rotWithShape="0">
              <a:schemeClr val="bg2">
                <a:alpha val="74997"/>
              </a:schemeClr>
            </a:outerShdw>
          </a:effectLst>
        </p:spPr>
        <p:txBody>
          <a:bodyPr/>
          <a:lstStyle/>
          <a:p>
            <a:pPr algn="ctr" eaLnBrk="1" hangingPunct="1">
              <a:defRPr/>
            </a:pPr>
            <a:r>
              <a:rPr lang="en-US" dirty="0">
                <a:ea typeface="+mj-ea"/>
                <a:cs typeface="+mj-cs"/>
              </a:rPr>
              <a:t> </a:t>
            </a:r>
            <a:r>
              <a:rPr lang="en-US" sz="4400" b="1" dirty="0">
                <a:solidFill>
                  <a:srgbClr val="FFFF00"/>
                </a:solidFill>
              </a:rPr>
              <a:t>Pacing in VVS: Summary </a:t>
            </a:r>
            <a:endParaRPr lang="en-US" sz="4000" b="1" dirty="0">
              <a:solidFill>
                <a:srgbClr val="FFFF00"/>
              </a:solidFill>
            </a:endParaRPr>
          </a:p>
        </p:txBody>
      </p:sp>
      <p:sp>
        <p:nvSpPr>
          <p:cNvPr id="508931" name="Rectangle 3"/>
          <p:cNvSpPr>
            <a:spLocks noGrp="1" noRot="1" noChangeArrowheads="1"/>
          </p:cNvSpPr>
          <p:nvPr>
            <p:ph idx="1"/>
          </p:nvPr>
        </p:nvSpPr>
        <p:spPr>
          <a:xfrm>
            <a:off x="1899443" y="1773887"/>
            <a:ext cx="8424863" cy="4498975"/>
          </a:xfrm>
        </p:spPr>
        <p:txBody>
          <a:bodyPr>
            <a:normAutofit lnSpcReduction="10000"/>
          </a:bodyPr>
          <a:lstStyle/>
          <a:p>
            <a:pPr eaLnBrk="1" hangingPunct="1">
              <a:buClr>
                <a:srgbClr val="FFFF00"/>
              </a:buClr>
              <a:buFont typeface="Arial"/>
              <a:buChar char="•"/>
              <a:defRPr/>
            </a:pPr>
            <a:r>
              <a:rPr lang="en-US" sz="3200" b="1" dirty="0">
                <a:effectLst>
                  <a:outerShdw blurRad="38100" dist="38100" dir="2700000" algn="tl">
                    <a:srgbClr val="000000"/>
                  </a:outerShdw>
                </a:effectLst>
              </a:rPr>
              <a:t>Initial studies were not double-blind and not based on documented spontaneous bradycardia</a:t>
            </a:r>
          </a:p>
          <a:p>
            <a:pPr eaLnBrk="1" hangingPunct="1">
              <a:buClr>
                <a:srgbClr val="FFFF00"/>
              </a:buClr>
              <a:buFont typeface="Arial"/>
              <a:buChar char="•"/>
              <a:defRPr/>
            </a:pPr>
            <a:r>
              <a:rPr lang="en-US" sz="3200" b="1" dirty="0">
                <a:effectLst>
                  <a:outerShdw blurRad="38100" dist="38100" dir="2700000" algn="tl">
                    <a:srgbClr val="000000"/>
                  </a:outerShdw>
                </a:effectLst>
              </a:rPr>
              <a:t>PM implantation may create psychological responses that modify autonomic responses</a:t>
            </a:r>
          </a:p>
          <a:p>
            <a:pPr eaLnBrk="1" hangingPunct="1">
              <a:buClr>
                <a:srgbClr val="FFFF00"/>
              </a:buClr>
              <a:buFont typeface="Arial"/>
              <a:buChar char="•"/>
              <a:defRPr/>
            </a:pPr>
            <a:r>
              <a:rPr lang="en-US" sz="3200" b="1" dirty="0">
                <a:effectLst>
                  <a:outerShdw blurRad="38100" dist="38100" dir="2700000" algn="tl">
                    <a:srgbClr val="000000"/>
                  </a:outerShdw>
                </a:effectLst>
              </a:rPr>
              <a:t>ISSUE-3 suggested that pacing therapy is effective if spontaneous bradycardia is documented</a:t>
            </a:r>
          </a:p>
        </p:txBody>
      </p:sp>
    </p:spTree>
    <p:extLst>
      <p:ext uri="{BB962C8B-B14F-4D97-AF65-F5344CB8AC3E}">
        <p14:creationId xmlns:p14="http://schemas.microsoft.com/office/powerpoint/2010/main" val="2484448316"/>
      </p:ext>
    </p:extLst>
  </p:cSld>
  <p:clrMapOvr>
    <a:masterClrMapping/>
  </p:clrMapOvr>
  <p:transition>
    <p:wipe dir="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7122" name="Rectangle 2"/>
          <p:cNvSpPr>
            <a:spLocks noGrp="1" noRot="1" noChangeArrowheads="1"/>
          </p:cNvSpPr>
          <p:nvPr>
            <p:ph type="title"/>
          </p:nvPr>
        </p:nvSpPr>
        <p:spPr>
          <a:xfrm>
            <a:off x="992001" y="237128"/>
            <a:ext cx="9404723" cy="1400530"/>
          </a:xfrm>
          <a:effectLst>
            <a:outerShdw blurRad="63500" dist="38099" dir="2700000" algn="ctr" rotWithShape="0">
              <a:schemeClr val="bg2">
                <a:alpha val="74997"/>
              </a:schemeClr>
            </a:outerShdw>
          </a:effectLst>
        </p:spPr>
        <p:txBody>
          <a:bodyPr/>
          <a:lstStyle/>
          <a:p>
            <a:pPr algn="ctr" eaLnBrk="1" hangingPunct="1">
              <a:defRPr/>
            </a:pPr>
            <a:r>
              <a:rPr lang="en-US" sz="4400" b="1" dirty="0">
                <a:solidFill>
                  <a:srgbClr val="FCFF38"/>
                </a:solidFill>
                <a:effectLst>
                  <a:outerShdw blurRad="38100" dist="38100" dir="2700000" algn="tl">
                    <a:srgbClr val="000000"/>
                  </a:outerShdw>
                </a:effectLst>
              </a:rPr>
              <a:t>Pacing in Carotid Sinus Syndrome </a:t>
            </a:r>
            <a:r>
              <a:rPr lang="en-US" sz="3600" b="1" dirty="0">
                <a:solidFill>
                  <a:srgbClr val="FFFFFF"/>
                </a:solidFill>
                <a:effectLst>
                  <a:outerShdw blurRad="38100" dist="38100" dir="2700000" algn="tl">
                    <a:srgbClr val="000000"/>
                  </a:outerShdw>
                </a:effectLst>
              </a:rPr>
              <a:t/>
            </a:r>
            <a:br>
              <a:rPr lang="en-US" sz="3600" b="1" dirty="0">
                <a:solidFill>
                  <a:srgbClr val="FFFFFF"/>
                </a:solidFill>
                <a:effectLst>
                  <a:outerShdw blurRad="38100" dist="38100" dir="2700000" algn="tl">
                    <a:srgbClr val="000000"/>
                  </a:outerShdw>
                </a:effectLst>
              </a:rPr>
            </a:br>
            <a:r>
              <a:rPr lang="en-US" sz="3200" dirty="0">
                <a:solidFill>
                  <a:srgbClr val="FFFFFF"/>
                </a:solidFill>
                <a:effectLst>
                  <a:outerShdw blurRad="38100" dist="38100" dir="2700000" algn="tl">
                    <a:srgbClr val="000000"/>
                  </a:outerShdw>
                </a:effectLst>
              </a:rPr>
              <a:t>Syncope Recurrence Rate</a:t>
            </a:r>
          </a:p>
        </p:txBody>
      </p:sp>
      <p:sp>
        <p:nvSpPr>
          <p:cNvPr id="517124" name="Rectangle 4"/>
          <p:cNvSpPr>
            <a:spLocks noChangeArrowheads="1"/>
          </p:cNvSpPr>
          <p:nvPr/>
        </p:nvSpPr>
        <p:spPr bwMode="auto">
          <a:xfrm>
            <a:off x="3637768" y="6407917"/>
            <a:ext cx="8285162" cy="366767"/>
          </a:xfrm>
          <a:prstGeom prst="rect">
            <a:avLst/>
          </a:prstGeom>
          <a:noFill/>
          <a:ln w="12700">
            <a:noFill/>
            <a:miter lim="800000"/>
            <a:headEnd/>
            <a:tailEnd/>
          </a:ln>
          <a:effectLst/>
        </p:spPr>
        <p:txBody>
          <a:bodyPr lIns="90488" tIns="44450" rIns="90488" bIns="44450">
            <a:spAutoFit/>
          </a:bodyPr>
          <a:lstStyle/>
          <a:p>
            <a:pPr algn="r" eaLnBrk="0" hangingPunct="0">
              <a:defRPr/>
            </a:pPr>
            <a:r>
              <a:rPr lang="en-US" b="1" dirty="0" err="1">
                <a:solidFill>
                  <a:srgbClr val="FFFFFF"/>
                </a:solidFill>
                <a:effectLst>
                  <a:outerShdw blurRad="38100" dist="38100" dir="2700000" algn="tl">
                    <a:srgbClr val="000000"/>
                  </a:outerShdw>
                </a:effectLst>
                <a:latin typeface="Arial" charset="0"/>
                <a:ea typeface="ＭＳ Ｐゴシック" charset="-128"/>
              </a:rPr>
              <a:t>Brignole</a:t>
            </a:r>
            <a:r>
              <a:rPr lang="en-US" b="1" dirty="0">
                <a:solidFill>
                  <a:srgbClr val="FFFFFF"/>
                </a:solidFill>
                <a:effectLst>
                  <a:outerShdw blurRad="38100" dist="38100" dir="2700000" algn="tl">
                    <a:srgbClr val="000000"/>
                  </a:outerShdw>
                </a:effectLst>
                <a:latin typeface="Arial" charset="0"/>
                <a:ea typeface="ＭＳ Ｐゴシック" charset="-128"/>
              </a:rPr>
              <a:t> M, et al. </a:t>
            </a:r>
            <a:r>
              <a:rPr lang="en-US" b="1" dirty="0" err="1">
                <a:solidFill>
                  <a:srgbClr val="FFFFFF"/>
                </a:solidFill>
                <a:effectLst>
                  <a:outerShdw blurRad="38100" dist="38100" dir="2700000" algn="tl">
                    <a:srgbClr val="000000"/>
                  </a:outerShdw>
                </a:effectLst>
                <a:latin typeface="Arial" charset="0"/>
                <a:ea typeface="ＭＳ Ｐゴシック" charset="-128"/>
              </a:rPr>
              <a:t>Eur</a:t>
            </a:r>
            <a:r>
              <a:rPr lang="en-US" b="1" dirty="0">
                <a:solidFill>
                  <a:srgbClr val="FFFFFF"/>
                </a:solidFill>
                <a:effectLst>
                  <a:outerShdw blurRad="38100" dist="38100" dir="2700000" algn="tl">
                    <a:srgbClr val="000000"/>
                  </a:outerShdw>
                </a:effectLst>
                <a:latin typeface="Arial" charset="0"/>
                <a:ea typeface="ＭＳ Ｐゴシック" charset="-128"/>
              </a:rPr>
              <a:t> JCPE. 1992;4:247-254</a:t>
            </a:r>
            <a:endParaRPr lang="en-US" dirty="0">
              <a:latin typeface="Arial" charset="0"/>
              <a:ea typeface="ＭＳ Ｐゴシック" charset="-128"/>
            </a:endParaRPr>
          </a:p>
        </p:txBody>
      </p:sp>
      <p:graphicFrame>
        <p:nvGraphicFramePr>
          <p:cNvPr id="2" name="Object 2"/>
          <p:cNvGraphicFramePr>
            <a:graphicFrameLocks noChangeAspect="1"/>
          </p:cNvGraphicFramePr>
          <p:nvPr/>
        </p:nvGraphicFramePr>
        <p:xfrm>
          <a:off x="3306764" y="1120776"/>
          <a:ext cx="5927725" cy="5470525"/>
        </p:xfrm>
        <a:graphic>
          <a:graphicData uri="http://schemas.openxmlformats.org/drawingml/2006/chart">
            <c:chart xmlns:c="http://schemas.openxmlformats.org/drawingml/2006/chart" xmlns:r="http://schemas.openxmlformats.org/officeDocument/2006/relationships" r:id="rId3"/>
          </a:graphicData>
        </a:graphic>
      </p:graphicFrame>
      <p:sp>
        <p:nvSpPr>
          <p:cNvPr id="158725" name="Rectangle 6"/>
          <p:cNvSpPr>
            <a:spLocks noChangeArrowheads="1"/>
          </p:cNvSpPr>
          <p:nvPr/>
        </p:nvSpPr>
        <p:spPr bwMode="auto">
          <a:xfrm>
            <a:off x="4652963" y="2635250"/>
            <a:ext cx="1041400" cy="33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800" b="1">
                <a:solidFill>
                  <a:schemeClr val="bg2"/>
                </a:solidFill>
              </a:rPr>
              <a:t>57%</a:t>
            </a:r>
            <a:endParaRPr lang="en-US" altLang="en-US" sz="1800" b="1"/>
          </a:p>
        </p:txBody>
      </p:sp>
      <p:sp>
        <p:nvSpPr>
          <p:cNvPr id="158726" name="Rectangle 7"/>
          <p:cNvSpPr>
            <a:spLocks noChangeArrowheads="1"/>
          </p:cNvSpPr>
          <p:nvPr/>
        </p:nvSpPr>
        <p:spPr bwMode="auto">
          <a:xfrm flipV="1">
            <a:off x="7099300" y="4862513"/>
            <a:ext cx="806450"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800" b="1" dirty="0">
                <a:solidFill>
                  <a:schemeClr val="bg1"/>
                </a:solidFill>
              </a:rPr>
              <a:t>%6</a:t>
            </a:r>
          </a:p>
        </p:txBody>
      </p:sp>
      <p:sp>
        <p:nvSpPr>
          <p:cNvPr id="517128" name="Rectangle 8"/>
          <p:cNvSpPr>
            <a:spLocks noChangeArrowheads="1"/>
          </p:cNvSpPr>
          <p:nvPr/>
        </p:nvSpPr>
        <p:spPr bwMode="auto">
          <a:xfrm rot="16175577">
            <a:off x="2052638" y="3554413"/>
            <a:ext cx="2139950" cy="307975"/>
          </a:xfrm>
          <a:prstGeom prst="rect">
            <a:avLst/>
          </a:prstGeom>
          <a:noFill/>
          <a:ln w="12700">
            <a:noFill/>
            <a:miter lim="800000"/>
            <a:headEnd/>
            <a:tailEnd/>
          </a:ln>
          <a:effectLst/>
        </p:spPr>
        <p:txBody>
          <a:bodyPr lIns="90488" tIns="44450" rIns="90488" bIns="44450"/>
          <a:lstStyle/>
          <a:p>
            <a:pPr algn="ctr" eaLnBrk="0" hangingPunct="0">
              <a:defRPr/>
            </a:pPr>
            <a:r>
              <a:rPr lang="en-US" sz="2400" b="1" dirty="0">
                <a:solidFill>
                  <a:srgbClr val="FFE77F"/>
                </a:solidFill>
                <a:effectLst>
                  <a:outerShdw blurRad="38100" dist="38100" dir="2700000" algn="tl">
                    <a:srgbClr val="000000"/>
                  </a:outerShdw>
                </a:effectLst>
                <a:latin typeface="Arial" charset="0"/>
                <a:ea typeface="ＭＳ Ｐゴシック" charset="-128"/>
              </a:rPr>
              <a:t>Recurrence</a:t>
            </a:r>
            <a:endParaRPr lang="en-US" sz="2400" dirty="0">
              <a:solidFill>
                <a:srgbClr val="FFE77F"/>
              </a:solidFill>
              <a:latin typeface="Arial" charset="0"/>
              <a:ea typeface="ＭＳ Ｐゴシック" charset="-128"/>
            </a:endParaRPr>
          </a:p>
        </p:txBody>
      </p:sp>
      <p:sp>
        <p:nvSpPr>
          <p:cNvPr id="517131" name="Text Box 11"/>
          <p:cNvSpPr txBox="1">
            <a:spLocks noChangeArrowheads="1"/>
          </p:cNvSpPr>
          <p:nvPr/>
        </p:nvSpPr>
        <p:spPr bwMode="auto">
          <a:xfrm>
            <a:off x="6575425" y="2317751"/>
            <a:ext cx="3232150" cy="396875"/>
          </a:xfrm>
          <a:prstGeom prst="rect">
            <a:avLst/>
          </a:prstGeom>
          <a:noFill/>
          <a:ln w="9525">
            <a:noFill/>
            <a:miter lim="800000"/>
            <a:headEnd/>
            <a:tailEnd/>
          </a:ln>
          <a:effectLst/>
        </p:spPr>
        <p:txBody>
          <a:bodyPr wrap="none">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0" hangingPunct="0">
              <a:defRPr/>
            </a:pPr>
            <a:r>
              <a:rPr lang="en-US" sz="2000" b="1">
                <a:solidFill>
                  <a:srgbClr val="FFFFFF"/>
                </a:solidFill>
                <a:effectLst>
                  <a:outerShdw blurRad="38100" dist="38100" dir="2700000" algn="tl">
                    <a:srgbClr val="000000"/>
                  </a:outerShdw>
                </a:effectLst>
              </a:rPr>
              <a:t>Mean follow-up 6 months</a:t>
            </a:r>
            <a:endParaRPr lang="en-US" sz="2000">
              <a:solidFill>
                <a:srgbClr val="FFFFFF"/>
              </a:solidFill>
              <a:latin typeface="Times New Roman" charset="0"/>
            </a:endParaRPr>
          </a:p>
        </p:txBody>
      </p:sp>
    </p:spTree>
    <p:extLst>
      <p:ext uri="{BB962C8B-B14F-4D97-AF65-F5344CB8AC3E}">
        <p14:creationId xmlns:p14="http://schemas.microsoft.com/office/powerpoint/2010/main" val="924191347"/>
      </p:ext>
    </p:extLst>
  </p:cSld>
  <p:clrMapOvr>
    <a:masterClrMapping/>
  </p:clrMapOvr>
  <p:transition>
    <p:wipe dir="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1670" y="326573"/>
            <a:ext cx="4238967" cy="1323439"/>
          </a:xfrm>
          <a:prstGeom prst="rect">
            <a:avLst/>
          </a:prstGeom>
        </p:spPr>
        <p:txBody>
          <a:bodyPr wrap="square">
            <a:spAutoFit/>
          </a:bodyPr>
          <a:lstStyle/>
          <a:p>
            <a:pPr algn="ctr" eaLnBrk="1" hangingPunct="1">
              <a:defRPr/>
            </a:pPr>
            <a:r>
              <a:rPr lang="en-US" sz="4000" b="1" dirty="0">
                <a:solidFill>
                  <a:srgbClr val="FFFF00"/>
                </a:solidFill>
                <a:effectLst>
                  <a:outerShdw blurRad="38100" dist="38100" dir="2700000" algn="tl">
                    <a:srgbClr val="000000">
                      <a:alpha val="43137"/>
                    </a:srgbClr>
                  </a:outerShdw>
                </a:effectLst>
                <a:latin typeface="+mj-lt"/>
                <a:ea typeface="Times New Roman" panose="02020603050405020304" pitchFamily="18" charset="0"/>
              </a:rPr>
              <a:t>Orthostatic Hypotension</a:t>
            </a:r>
            <a:endParaRPr lang="en-US" sz="4000" dirty="0">
              <a:solidFill>
                <a:srgbClr val="FFFF00"/>
              </a:solidFill>
              <a:effectLst>
                <a:outerShdw blurRad="38100" dist="38100" dir="2700000" algn="tl">
                  <a:srgbClr val="000000">
                    <a:alpha val="43137"/>
                  </a:srgbClr>
                </a:outerShdw>
              </a:effectLst>
              <a:latin typeface="+mj-lt"/>
            </a:endParaRPr>
          </a:p>
        </p:txBody>
      </p:sp>
      <p:pic>
        <p:nvPicPr>
          <p:cNvPr id="45060"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98371" y="208384"/>
            <a:ext cx="7553131" cy="6496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967876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Line 7"/>
          <p:cNvSpPr>
            <a:spLocks noChangeShapeType="1"/>
          </p:cNvSpPr>
          <p:nvPr/>
        </p:nvSpPr>
        <p:spPr bwMode="blackWhite">
          <a:xfrm>
            <a:off x="4946650" y="2825750"/>
            <a:ext cx="0" cy="1143000"/>
          </a:xfrm>
          <a:prstGeom prst="line">
            <a:avLst/>
          </a:prstGeom>
          <a:noFill/>
          <a:ln w="28575">
            <a:solidFill>
              <a:srgbClr val="969696"/>
            </a:solidFill>
            <a:round/>
            <a:headEnd/>
            <a:tailEnd/>
          </a:ln>
          <a:effectLst>
            <a:prstShdw prst="shdw17" dist="17961" dir="2700000">
              <a:srgbClr val="5A5A5A">
                <a:alpha val="74997"/>
              </a:srgbClr>
            </a:prstShdw>
          </a:effectLst>
          <a:extLst>
            <a:ext uri="{909E8E84-426E-40DD-AFC4-6F175D3DCCD1}">
              <a14:hiddenFill xmlns:a14="http://schemas.microsoft.com/office/drawing/2010/main">
                <a:noFill/>
              </a14:hiddenFill>
            </a:ext>
          </a:extLst>
        </p:spPr>
        <p:txBody>
          <a:bodyPr wrap="none" anchor="ctr"/>
          <a:lstStyle/>
          <a:p>
            <a:endParaRPr lang="en-US"/>
          </a:p>
        </p:txBody>
      </p:sp>
      <p:sp>
        <p:nvSpPr>
          <p:cNvPr id="27651" name="Line 9"/>
          <p:cNvSpPr>
            <a:spLocks noChangeShapeType="1"/>
          </p:cNvSpPr>
          <p:nvPr/>
        </p:nvSpPr>
        <p:spPr bwMode="blackWhite">
          <a:xfrm>
            <a:off x="7264400" y="2825750"/>
            <a:ext cx="0" cy="1143000"/>
          </a:xfrm>
          <a:prstGeom prst="line">
            <a:avLst/>
          </a:prstGeom>
          <a:noFill/>
          <a:ln w="28575">
            <a:solidFill>
              <a:srgbClr val="969696"/>
            </a:solidFill>
            <a:round/>
            <a:headEnd/>
            <a:tailEnd/>
          </a:ln>
          <a:effectLst>
            <a:prstShdw prst="shdw17" dist="17961" dir="2700000">
              <a:srgbClr val="5A5A5A">
                <a:alpha val="74997"/>
              </a:srgbClr>
            </a:prstShdw>
          </a:effectLst>
          <a:extLst>
            <a:ext uri="{909E8E84-426E-40DD-AFC4-6F175D3DCCD1}">
              <a14:hiddenFill xmlns:a14="http://schemas.microsoft.com/office/drawing/2010/main">
                <a:noFill/>
              </a14:hiddenFill>
            </a:ext>
          </a:extLst>
        </p:spPr>
        <p:txBody>
          <a:bodyPr wrap="none" anchor="ctr"/>
          <a:lstStyle/>
          <a:p>
            <a:endParaRPr lang="en-US"/>
          </a:p>
        </p:txBody>
      </p:sp>
      <p:sp>
        <p:nvSpPr>
          <p:cNvPr id="27652" name="Line 10"/>
          <p:cNvSpPr>
            <a:spLocks noChangeShapeType="1"/>
          </p:cNvSpPr>
          <p:nvPr/>
        </p:nvSpPr>
        <p:spPr bwMode="blackWhite">
          <a:xfrm>
            <a:off x="9439275" y="2825750"/>
            <a:ext cx="0" cy="1143000"/>
          </a:xfrm>
          <a:prstGeom prst="line">
            <a:avLst/>
          </a:prstGeom>
          <a:noFill/>
          <a:ln w="28575">
            <a:solidFill>
              <a:srgbClr val="969696"/>
            </a:solidFill>
            <a:round/>
            <a:headEnd/>
            <a:tailEnd/>
          </a:ln>
          <a:effectLst>
            <a:prstShdw prst="shdw17" dist="17961" dir="2700000">
              <a:srgbClr val="5A5A5A">
                <a:alpha val="74997"/>
              </a:srgbClr>
            </a:prstShdw>
          </a:effectLst>
          <a:extLst>
            <a:ext uri="{909E8E84-426E-40DD-AFC4-6F175D3DCCD1}">
              <a14:hiddenFill xmlns:a14="http://schemas.microsoft.com/office/drawing/2010/main">
                <a:noFill/>
              </a14:hiddenFill>
            </a:ext>
          </a:extLst>
        </p:spPr>
        <p:txBody>
          <a:bodyPr wrap="none" anchor="ctr"/>
          <a:lstStyle/>
          <a:p>
            <a:endParaRPr lang="en-US"/>
          </a:p>
        </p:txBody>
      </p:sp>
      <p:sp>
        <p:nvSpPr>
          <p:cNvPr id="28710" name="Rectangle 38"/>
          <p:cNvSpPr>
            <a:spLocks noChangeArrowheads="1"/>
          </p:cNvSpPr>
          <p:nvPr/>
        </p:nvSpPr>
        <p:spPr bwMode="blackWhite">
          <a:xfrm>
            <a:off x="4156075" y="3201988"/>
            <a:ext cx="1524000" cy="2203450"/>
          </a:xfrm>
          <a:prstGeom prst="rect">
            <a:avLst/>
          </a:prstGeom>
          <a:solidFill>
            <a:schemeClr val="accent3"/>
          </a:solidFill>
          <a:ln w="9525">
            <a:noFill/>
            <a:miter lim="800000"/>
            <a:headEnd/>
            <a:tailEnd/>
          </a:ln>
          <a:effectLst>
            <a:prstShdw prst="shdw17" dist="38099" dir="2700000">
              <a:schemeClr val="bg1">
                <a:gamma/>
                <a:shade val="60000"/>
                <a:invGamma/>
                <a:alpha val="74998"/>
              </a:schemeClr>
            </a:prstShdw>
          </a:effectLst>
        </p:spPr>
        <p:txBody>
          <a:bodyPr wrap="none" anchor="ctr"/>
          <a:lstStyle/>
          <a:p>
            <a:pPr algn="ctr" eaLnBrk="0" hangingPunct="0">
              <a:defRPr/>
            </a:pPr>
            <a:endParaRPr lang="en-US" sz="3600">
              <a:latin typeface="Arial" charset="0"/>
            </a:endParaRPr>
          </a:p>
        </p:txBody>
      </p:sp>
      <p:sp>
        <p:nvSpPr>
          <p:cNvPr id="28711" name="Rectangle 39"/>
          <p:cNvSpPr>
            <a:spLocks noChangeArrowheads="1"/>
          </p:cNvSpPr>
          <p:nvPr/>
        </p:nvSpPr>
        <p:spPr bwMode="blackWhite">
          <a:xfrm>
            <a:off x="6494463" y="3214688"/>
            <a:ext cx="1524000" cy="2203450"/>
          </a:xfrm>
          <a:prstGeom prst="rect">
            <a:avLst/>
          </a:prstGeom>
          <a:solidFill>
            <a:schemeClr val="accent3"/>
          </a:solidFill>
          <a:ln w="9525">
            <a:noFill/>
            <a:miter lim="800000"/>
            <a:headEnd/>
            <a:tailEnd/>
          </a:ln>
          <a:effectLst>
            <a:prstShdw prst="shdw17" dist="38099" dir="2700000">
              <a:schemeClr val="bg1">
                <a:gamma/>
                <a:shade val="60000"/>
                <a:invGamma/>
                <a:alpha val="74998"/>
              </a:schemeClr>
            </a:prstShdw>
          </a:effectLst>
        </p:spPr>
        <p:txBody>
          <a:bodyPr wrap="none" anchor="ctr"/>
          <a:lstStyle/>
          <a:p>
            <a:pPr algn="ctr" eaLnBrk="0" hangingPunct="0">
              <a:defRPr/>
            </a:pPr>
            <a:endParaRPr lang="en-US" sz="3600">
              <a:latin typeface="Arial" charset="0"/>
            </a:endParaRPr>
          </a:p>
        </p:txBody>
      </p:sp>
      <p:sp>
        <p:nvSpPr>
          <p:cNvPr id="28712" name="Rectangle 40"/>
          <p:cNvSpPr>
            <a:spLocks noChangeArrowheads="1"/>
          </p:cNvSpPr>
          <p:nvPr/>
        </p:nvSpPr>
        <p:spPr bwMode="blackWhite">
          <a:xfrm>
            <a:off x="8661400" y="3216275"/>
            <a:ext cx="1524000" cy="2203450"/>
          </a:xfrm>
          <a:prstGeom prst="rect">
            <a:avLst/>
          </a:prstGeom>
          <a:solidFill>
            <a:schemeClr val="accent3"/>
          </a:solidFill>
          <a:ln w="9525">
            <a:noFill/>
            <a:miter lim="800000"/>
            <a:headEnd/>
            <a:tailEnd/>
          </a:ln>
          <a:effectLst>
            <a:prstShdw prst="shdw17" dist="38099" dir="2700000">
              <a:schemeClr val="bg1">
                <a:gamma/>
                <a:shade val="60000"/>
                <a:invGamma/>
                <a:alpha val="74998"/>
              </a:schemeClr>
            </a:prstShdw>
          </a:effectLst>
        </p:spPr>
        <p:txBody>
          <a:bodyPr wrap="none" anchor="ctr"/>
          <a:lstStyle/>
          <a:p>
            <a:pPr algn="ctr" eaLnBrk="0" hangingPunct="0">
              <a:defRPr/>
            </a:pPr>
            <a:endParaRPr lang="en-US" sz="3600">
              <a:latin typeface="Arial" charset="0"/>
            </a:endParaRPr>
          </a:p>
        </p:txBody>
      </p:sp>
      <p:sp>
        <p:nvSpPr>
          <p:cNvPr id="28704" name="Rectangle 32"/>
          <p:cNvSpPr>
            <a:spLocks noGrp="1" noRot="1" noChangeArrowheads="1"/>
          </p:cNvSpPr>
          <p:nvPr>
            <p:ph type="title"/>
          </p:nvPr>
        </p:nvSpPr>
        <p:spPr>
          <a:xfrm>
            <a:off x="1879600" y="495300"/>
            <a:ext cx="8464550" cy="774700"/>
          </a:xfrm>
          <a:effectLst>
            <a:outerShdw blurRad="63500" dist="38099" dir="2700000" algn="ctr" rotWithShape="0">
              <a:schemeClr val="bg2">
                <a:alpha val="74997"/>
              </a:schemeClr>
            </a:outerShdw>
          </a:effectLst>
        </p:spPr>
        <p:txBody>
          <a:bodyPr/>
          <a:lstStyle/>
          <a:p>
            <a:pPr algn="ctr" eaLnBrk="1" hangingPunct="1">
              <a:defRPr/>
            </a:pPr>
            <a:r>
              <a:rPr lang="en-US"/>
              <a:t> </a:t>
            </a:r>
            <a:r>
              <a:rPr lang="en-US" sz="4400">
                <a:solidFill>
                  <a:srgbClr val="FCFF38"/>
                </a:solidFill>
                <a:effectLst>
                  <a:outerShdw blurRad="38100" dist="38100" dir="2700000" algn="tl">
                    <a:srgbClr val="000000"/>
                  </a:outerShdw>
                </a:effectLst>
              </a:rPr>
              <a:t>Causes of Syncope</a:t>
            </a:r>
            <a:endParaRPr lang="en-US" sz="4400">
              <a:solidFill>
                <a:srgbClr val="FCFF38"/>
              </a:solidFill>
            </a:endParaRPr>
          </a:p>
        </p:txBody>
      </p:sp>
      <p:sp>
        <p:nvSpPr>
          <p:cNvPr id="28675" name="Rectangle 3"/>
          <p:cNvSpPr>
            <a:spLocks noChangeArrowheads="1"/>
          </p:cNvSpPr>
          <p:nvPr/>
        </p:nvSpPr>
        <p:spPr bwMode="blackWhite">
          <a:xfrm>
            <a:off x="4222750" y="1911350"/>
            <a:ext cx="1447800" cy="914400"/>
          </a:xfrm>
          <a:prstGeom prst="rect">
            <a:avLst/>
          </a:prstGeom>
          <a:gradFill rotWithShape="1">
            <a:gsLst>
              <a:gs pos="0">
                <a:schemeClr val="hlink"/>
              </a:gs>
              <a:gs pos="50000">
                <a:srgbClr val="FFE77F"/>
              </a:gs>
              <a:gs pos="100000">
                <a:schemeClr val="hlink"/>
              </a:gs>
            </a:gsLst>
            <a:lin ang="5400000" scaled="1"/>
          </a:gradFill>
          <a:ln w="9525">
            <a:noFill/>
            <a:miter lim="800000"/>
            <a:headEnd/>
            <a:tailEnd/>
          </a:ln>
          <a:effectLst>
            <a:prstShdw prst="shdw17" dist="38099" dir="2700000">
              <a:schemeClr val="hlink">
                <a:gamma/>
                <a:shade val="60000"/>
                <a:invGamma/>
                <a:alpha val="74998"/>
              </a:schemeClr>
            </a:prstShdw>
          </a:effectLst>
        </p:spPr>
        <p:txBody>
          <a:bodyPr wrap="none" anchor="ctr"/>
          <a:lstStyle/>
          <a:p>
            <a:pPr algn="ctr" eaLnBrk="0" hangingPunct="0">
              <a:defRPr/>
            </a:pPr>
            <a:r>
              <a:rPr lang="en-US" sz="2000" b="1" dirty="0">
                <a:solidFill>
                  <a:schemeClr val="bg1"/>
                </a:solidFill>
                <a:latin typeface="Arial" charset="0"/>
              </a:rPr>
              <a:t>Orthostatic</a:t>
            </a:r>
          </a:p>
        </p:txBody>
      </p:sp>
      <p:sp>
        <p:nvSpPr>
          <p:cNvPr id="28676" name="Rectangle 4"/>
          <p:cNvSpPr>
            <a:spLocks noChangeArrowheads="1"/>
          </p:cNvSpPr>
          <p:nvPr/>
        </p:nvSpPr>
        <p:spPr bwMode="blackWhite">
          <a:xfrm>
            <a:off x="6502400" y="1911350"/>
            <a:ext cx="1524000" cy="914400"/>
          </a:xfrm>
          <a:prstGeom prst="rect">
            <a:avLst/>
          </a:prstGeom>
          <a:gradFill rotWithShape="1">
            <a:gsLst>
              <a:gs pos="0">
                <a:schemeClr val="hlink"/>
              </a:gs>
              <a:gs pos="50000">
                <a:srgbClr val="FFE77F"/>
              </a:gs>
              <a:gs pos="100000">
                <a:schemeClr val="hlink"/>
              </a:gs>
            </a:gsLst>
            <a:lin ang="5400000" scaled="1"/>
          </a:gradFill>
          <a:ln w="9525">
            <a:noFill/>
            <a:miter lim="800000"/>
            <a:headEnd/>
            <a:tailEnd/>
          </a:ln>
          <a:effectLst>
            <a:prstShdw prst="shdw17" dist="38099" dir="2700000">
              <a:schemeClr val="hlink">
                <a:gamma/>
                <a:shade val="60000"/>
                <a:invGamma/>
                <a:alpha val="74998"/>
              </a:schemeClr>
            </a:prstShdw>
          </a:effectLst>
        </p:spPr>
        <p:txBody>
          <a:bodyPr wrap="none" anchor="ctr"/>
          <a:lstStyle/>
          <a:p>
            <a:pPr algn="ctr" eaLnBrk="0" hangingPunct="0">
              <a:defRPr/>
            </a:pPr>
            <a:r>
              <a:rPr lang="en-US" sz="2000" b="1" dirty="0">
                <a:solidFill>
                  <a:schemeClr val="bg1"/>
                </a:solidFill>
                <a:latin typeface="Arial" charset="0"/>
              </a:rPr>
              <a:t>Cardiac</a:t>
            </a:r>
          </a:p>
          <a:p>
            <a:pPr algn="ctr" eaLnBrk="0" hangingPunct="0">
              <a:defRPr/>
            </a:pPr>
            <a:r>
              <a:rPr lang="en-US" sz="2000" b="1" dirty="0">
                <a:solidFill>
                  <a:schemeClr val="bg1"/>
                </a:solidFill>
                <a:latin typeface="Arial" charset="0"/>
              </a:rPr>
              <a:t>Arrhythmia</a:t>
            </a:r>
          </a:p>
        </p:txBody>
      </p:sp>
      <p:sp>
        <p:nvSpPr>
          <p:cNvPr id="28677" name="Rectangle 5"/>
          <p:cNvSpPr>
            <a:spLocks noChangeArrowheads="1"/>
          </p:cNvSpPr>
          <p:nvPr/>
        </p:nvSpPr>
        <p:spPr bwMode="blackWhite">
          <a:xfrm>
            <a:off x="8639175" y="1911350"/>
            <a:ext cx="1600200" cy="914400"/>
          </a:xfrm>
          <a:prstGeom prst="rect">
            <a:avLst/>
          </a:prstGeom>
          <a:gradFill rotWithShape="1">
            <a:gsLst>
              <a:gs pos="0">
                <a:schemeClr val="hlink"/>
              </a:gs>
              <a:gs pos="50000">
                <a:srgbClr val="FFE77F"/>
              </a:gs>
              <a:gs pos="100000">
                <a:schemeClr val="hlink"/>
              </a:gs>
            </a:gsLst>
            <a:lin ang="5400000" scaled="1"/>
          </a:gradFill>
          <a:ln w="9525">
            <a:noFill/>
            <a:miter lim="800000"/>
            <a:headEnd/>
            <a:tailEnd/>
          </a:ln>
          <a:effectLst>
            <a:prstShdw prst="shdw17" dist="38099" dir="2700000">
              <a:schemeClr val="hlink">
                <a:gamma/>
                <a:shade val="60000"/>
                <a:invGamma/>
                <a:alpha val="74998"/>
              </a:schemeClr>
            </a:prstShdw>
          </a:effectLst>
        </p:spPr>
        <p:txBody>
          <a:bodyPr wrap="none" anchor="ctr"/>
          <a:lstStyle/>
          <a:p>
            <a:pPr algn="ctr" eaLnBrk="0" hangingPunct="0">
              <a:defRPr/>
            </a:pPr>
            <a:r>
              <a:rPr lang="en-US" sz="2000" b="1" dirty="0">
                <a:solidFill>
                  <a:schemeClr val="bg1"/>
                </a:solidFill>
                <a:latin typeface="Arial" charset="0"/>
              </a:rPr>
              <a:t>Structural</a:t>
            </a:r>
          </a:p>
          <a:p>
            <a:pPr algn="ctr" eaLnBrk="0" hangingPunct="0">
              <a:defRPr/>
            </a:pPr>
            <a:r>
              <a:rPr lang="en-US" sz="2000" b="1" dirty="0">
                <a:solidFill>
                  <a:schemeClr val="bg1"/>
                </a:solidFill>
                <a:latin typeface="Arial" charset="0"/>
              </a:rPr>
              <a:t>Cardio-</a:t>
            </a:r>
          </a:p>
          <a:p>
            <a:pPr algn="ctr" eaLnBrk="0" hangingPunct="0">
              <a:defRPr/>
            </a:pPr>
            <a:r>
              <a:rPr lang="en-US" sz="2000" b="1" dirty="0">
                <a:solidFill>
                  <a:schemeClr val="bg1"/>
                </a:solidFill>
                <a:latin typeface="Arial" charset="0"/>
              </a:rPr>
              <a:t>Pulmonary</a:t>
            </a:r>
          </a:p>
        </p:txBody>
      </p:sp>
      <p:sp>
        <p:nvSpPr>
          <p:cNvPr id="27660" name="Line 6"/>
          <p:cNvSpPr>
            <a:spLocks noChangeShapeType="1"/>
          </p:cNvSpPr>
          <p:nvPr/>
        </p:nvSpPr>
        <p:spPr bwMode="blackWhite">
          <a:xfrm>
            <a:off x="2662238" y="2673350"/>
            <a:ext cx="0" cy="1066800"/>
          </a:xfrm>
          <a:prstGeom prst="line">
            <a:avLst/>
          </a:prstGeom>
          <a:noFill/>
          <a:ln w="28575">
            <a:solidFill>
              <a:srgbClr val="969696"/>
            </a:solidFill>
            <a:round/>
            <a:headEnd/>
            <a:tailEnd/>
          </a:ln>
          <a:effectLst>
            <a:prstShdw prst="shdw17" dist="17961" dir="2700000">
              <a:srgbClr val="5A5A5A">
                <a:alpha val="74997"/>
              </a:srgbClr>
            </a:prstShdw>
          </a:effectLst>
          <a:extLst>
            <a:ext uri="{909E8E84-426E-40DD-AFC4-6F175D3DCCD1}">
              <a14:hiddenFill xmlns:a14="http://schemas.microsoft.com/office/drawing/2010/main">
                <a:noFill/>
              </a14:hiddenFill>
            </a:ext>
          </a:extLst>
        </p:spPr>
        <p:txBody>
          <a:bodyPr wrap="none" anchor="ctr"/>
          <a:lstStyle/>
          <a:p>
            <a:endParaRPr lang="en-US"/>
          </a:p>
        </p:txBody>
      </p:sp>
      <p:sp>
        <p:nvSpPr>
          <p:cNvPr id="28680" name="Line 8"/>
          <p:cNvSpPr>
            <a:spLocks noChangeShapeType="1"/>
          </p:cNvSpPr>
          <p:nvPr/>
        </p:nvSpPr>
        <p:spPr bwMode="blackWhite">
          <a:xfrm>
            <a:off x="7264400" y="1911350"/>
            <a:ext cx="0" cy="0"/>
          </a:xfrm>
          <a:prstGeom prst="line">
            <a:avLst/>
          </a:prstGeom>
          <a:noFill/>
          <a:ln w="9525">
            <a:solidFill>
              <a:schemeClr val="tx1"/>
            </a:solidFill>
            <a:round/>
            <a:headEnd/>
            <a:tailEnd/>
          </a:ln>
          <a:effectLst>
            <a:prstShdw prst="shdw17" dist="38099" dir="2700000">
              <a:schemeClr val="tx1">
                <a:gamma/>
                <a:shade val="60000"/>
                <a:invGamma/>
                <a:alpha val="74998"/>
              </a:schemeClr>
            </a:prstShdw>
          </a:effectLst>
        </p:spPr>
        <p:txBody>
          <a:bodyPr wrap="none" anchor="ctr"/>
          <a:lstStyle/>
          <a:p>
            <a:pPr eaLnBrk="0" hangingPunct="0">
              <a:defRPr/>
            </a:pPr>
            <a:endParaRPr lang="en-US" dirty="0">
              <a:latin typeface="Arial" charset="0"/>
            </a:endParaRPr>
          </a:p>
        </p:txBody>
      </p:sp>
      <p:sp>
        <p:nvSpPr>
          <p:cNvPr id="28684" name="Rectangle 12"/>
          <p:cNvSpPr>
            <a:spLocks noChangeArrowheads="1"/>
          </p:cNvSpPr>
          <p:nvPr/>
        </p:nvSpPr>
        <p:spPr bwMode="blackWhite">
          <a:xfrm>
            <a:off x="1900238" y="3206750"/>
            <a:ext cx="1524000" cy="2203450"/>
          </a:xfrm>
          <a:prstGeom prst="rect">
            <a:avLst/>
          </a:prstGeom>
          <a:solidFill>
            <a:schemeClr val="accent3"/>
          </a:solidFill>
          <a:ln w="9525">
            <a:noFill/>
            <a:miter lim="800000"/>
            <a:headEnd/>
            <a:tailEnd/>
          </a:ln>
          <a:effectLst>
            <a:prstShdw prst="shdw17" dist="53882" dir="2700000">
              <a:schemeClr val="bg1">
                <a:gamma/>
                <a:shade val="60000"/>
                <a:invGamma/>
                <a:alpha val="74998"/>
              </a:schemeClr>
            </a:prstShdw>
          </a:effectLst>
        </p:spPr>
        <p:txBody>
          <a:bodyPr wrap="none" anchor="ctr"/>
          <a:lstStyle/>
          <a:p>
            <a:pPr algn="ctr" eaLnBrk="0" hangingPunct="0">
              <a:defRPr/>
            </a:pPr>
            <a:endParaRPr lang="en-US" sz="3600" dirty="0">
              <a:latin typeface="Arial" charset="0"/>
            </a:endParaRPr>
          </a:p>
        </p:txBody>
      </p:sp>
      <p:sp>
        <p:nvSpPr>
          <p:cNvPr id="27663" name="Text Box 18"/>
          <p:cNvSpPr txBox="1">
            <a:spLocks noChangeArrowheads="1"/>
          </p:cNvSpPr>
          <p:nvPr/>
        </p:nvSpPr>
        <p:spPr bwMode="blackWhite">
          <a:xfrm>
            <a:off x="1798638" y="3194050"/>
            <a:ext cx="1752600" cy="197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20650" indent="-120650" eaLnBrk="0" hangingPunct="0">
              <a:defRPr sz="2400">
                <a:solidFill>
                  <a:schemeClr val="tx1"/>
                </a:solidFill>
                <a:latin typeface="Arial" panose="020B0604020202020204" pitchFamily="34" charset="0"/>
                <a:ea typeface="ＭＳ Ｐゴシック" panose="020B0600070205080204" pitchFamily="34" charset="-128"/>
              </a:defRPr>
            </a:lvl1pPr>
            <a:lvl2pPr marL="339725" indent="-104775"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buFontTx/>
              <a:buChar char="•"/>
            </a:pPr>
            <a:r>
              <a:rPr lang="en-US" altLang="en-US" sz="1600" b="1" dirty="0"/>
              <a:t>VVS</a:t>
            </a:r>
          </a:p>
          <a:p>
            <a:pPr>
              <a:buFontTx/>
              <a:buChar char="•"/>
            </a:pPr>
            <a:r>
              <a:rPr lang="en-US" altLang="en-US" sz="1600" b="1" dirty="0"/>
              <a:t>CSS</a:t>
            </a:r>
          </a:p>
          <a:p>
            <a:r>
              <a:rPr lang="en-US" altLang="en-US" sz="1600" b="1" dirty="0"/>
              <a:t>•	Situational</a:t>
            </a:r>
          </a:p>
          <a:p>
            <a:pPr lvl="1">
              <a:buFont typeface="Arial" panose="020B0604020202020204" pitchFamily="34" charset="0"/>
              <a:buChar char="•"/>
            </a:pPr>
            <a:r>
              <a:rPr lang="en-US" altLang="en-US" sz="1600" b="1" dirty="0"/>
              <a:t>Cough</a:t>
            </a:r>
          </a:p>
          <a:p>
            <a:pPr lvl="1">
              <a:buFont typeface="Arial" panose="020B0604020202020204" pitchFamily="34" charset="0"/>
              <a:buChar char="•"/>
            </a:pPr>
            <a:r>
              <a:rPr lang="en-US" altLang="en-US" sz="1600" b="1" dirty="0"/>
              <a:t>Post-</a:t>
            </a:r>
          </a:p>
          <a:p>
            <a:pPr lvl="1"/>
            <a:r>
              <a:rPr lang="en-US" altLang="en-US" sz="1600" b="1" dirty="0"/>
              <a:t>   micturition</a:t>
            </a:r>
          </a:p>
          <a:p>
            <a:pPr lvl="1">
              <a:buFont typeface="Wingdings" panose="05000000000000000000" pitchFamily="2" charset="2"/>
              <a:buNone/>
            </a:pPr>
            <a:endParaRPr lang="en-US" altLang="en-US" sz="1300" dirty="0"/>
          </a:p>
          <a:p>
            <a:endParaRPr lang="en-US" altLang="en-US" sz="1300" dirty="0"/>
          </a:p>
        </p:txBody>
      </p:sp>
      <p:sp>
        <p:nvSpPr>
          <p:cNvPr id="27664" name="Text Box 19"/>
          <p:cNvSpPr txBox="1">
            <a:spLocks noChangeArrowheads="1"/>
          </p:cNvSpPr>
          <p:nvPr/>
        </p:nvSpPr>
        <p:spPr bwMode="blackWhite">
          <a:xfrm>
            <a:off x="4070350" y="3168651"/>
            <a:ext cx="16383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20650" indent="-120650" eaLnBrk="0" hangingPunct="0">
              <a:defRPr sz="2400">
                <a:solidFill>
                  <a:schemeClr val="tx1"/>
                </a:solidFill>
                <a:latin typeface="Arial" panose="020B0604020202020204" pitchFamily="34" charset="0"/>
                <a:ea typeface="ＭＳ Ｐゴシック" panose="020B0600070205080204" pitchFamily="34" charset="-128"/>
              </a:defRPr>
            </a:lvl1pPr>
            <a:lvl2pPr marL="2349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buFontTx/>
              <a:buChar char="•"/>
            </a:pPr>
            <a:r>
              <a:rPr lang="en-US" altLang="en-US" sz="1600" b="1"/>
              <a:t>Drug-Induced</a:t>
            </a:r>
          </a:p>
          <a:p>
            <a:r>
              <a:rPr lang="en-US" altLang="en-US" sz="1600" b="1"/>
              <a:t>• ANS Failure</a:t>
            </a:r>
          </a:p>
          <a:p>
            <a:pPr lvl="1">
              <a:buFont typeface="Arial" panose="020B0604020202020204" pitchFamily="34" charset="0"/>
              <a:buChar char="•"/>
            </a:pPr>
            <a:r>
              <a:rPr lang="en-US" altLang="en-US" sz="1600" b="1"/>
              <a:t>Primary</a:t>
            </a:r>
          </a:p>
          <a:p>
            <a:pPr lvl="1">
              <a:buFont typeface="Arial" panose="020B0604020202020204" pitchFamily="34" charset="0"/>
              <a:buChar char="•"/>
            </a:pPr>
            <a:r>
              <a:rPr lang="en-US" altLang="en-US" sz="1600" b="1"/>
              <a:t>Secondary</a:t>
            </a:r>
            <a:endParaRPr lang="en-US" altLang="en-US" sz="1300"/>
          </a:p>
        </p:txBody>
      </p:sp>
      <p:sp>
        <p:nvSpPr>
          <p:cNvPr id="27665" name="Text Box 20"/>
          <p:cNvSpPr txBox="1">
            <a:spLocks noChangeArrowheads="1"/>
          </p:cNvSpPr>
          <p:nvPr/>
        </p:nvSpPr>
        <p:spPr bwMode="blackWhite">
          <a:xfrm>
            <a:off x="6423025" y="3335337"/>
            <a:ext cx="1736725"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20650" indent="-120650" eaLnBrk="0" hangingPunct="0">
              <a:defRPr sz="2400">
                <a:solidFill>
                  <a:schemeClr val="tx1"/>
                </a:solidFill>
                <a:latin typeface="Arial" panose="020B0604020202020204" pitchFamily="34" charset="0"/>
                <a:ea typeface="ＭＳ Ｐゴシック" panose="020B0600070205080204" pitchFamily="34" charset="-128"/>
              </a:defRPr>
            </a:lvl1pPr>
            <a:lvl2pPr marL="2349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buFontTx/>
              <a:buChar char="•"/>
            </a:pPr>
            <a:r>
              <a:rPr lang="en-US" altLang="en-US" sz="1600" b="1" dirty="0"/>
              <a:t>Bradycardia</a:t>
            </a:r>
          </a:p>
          <a:p>
            <a:pPr lvl="1">
              <a:buFont typeface="Arial" panose="020B0604020202020204" pitchFamily="34" charset="0"/>
              <a:buChar char="•"/>
            </a:pPr>
            <a:r>
              <a:rPr lang="en-US" altLang="en-US" sz="1600" b="1" dirty="0"/>
              <a:t>Sinus pause/arrest</a:t>
            </a:r>
          </a:p>
          <a:p>
            <a:pPr lvl="1">
              <a:buFont typeface="Arial" panose="020B0604020202020204" pitchFamily="34" charset="0"/>
              <a:buChar char="•"/>
            </a:pPr>
            <a:r>
              <a:rPr lang="en-US" altLang="en-US" sz="1600" b="1" dirty="0"/>
              <a:t>AV block</a:t>
            </a:r>
          </a:p>
          <a:p>
            <a:r>
              <a:rPr lang="en-US" altLang="en-US" sz="1600" b="1" dirty="0"/>
              <a:t>•	Tachycardia</a:t>
            </a:r>
          </a:p>
          <a:p>
            <a:pPr lvl="1">
              <a:buFont typeface="Arial" panose="020B0604020202020204" pitchFamily="34" charset="0"/>
              <a:buChar char="•"/>
            </a:pPr>
            <a:r>
              <a:rPr lang="en-US" altLang="en-US" sz="1600" b="1" dirty="0"/>
              <a:t>VT, SVT</a:t>
            </a:r>
          </a:p>
          <a:p>
            <a:pPr lvl="1">
              <a:buFont typeface="Arial" panose="020B0604020202020204" pitchFamily="34" charset="0"/>
              <a:buChar char="•"/>
            </a:pPr>
            <a:r>
              <a:rPr lang="en-US" altLang="en-US" sz="1600" b="1" dirty="0"/>
              <a:t>LQTS, </a:t>
            </a:r>
            <a:r>
              <a:rPr lang="en-US" altLang="en-US" sz="1600" b="1" dirty="0" err="1"/>
              <a:t>Brugada</a:t>
            </a:r>
            <a:r>
              <a:rPr lang="en-US" altLang="en-US" sz="1600" b="1" dirty="0"/>
              <a:t>, etc. </a:t>
            </a:r>
          </a:p>
          <a:p>
            <a:pPr lvl="1"/>
            <a:endParaRPr lang="en-US" altLang="en-US" sz="1600" b="1" dirty="0"/>
          </a:p>
          <a:p>
            <a:pPr lvl="1">
              <a:buFont typeface="Wingdings" panose="05000000000000000000" pitchFamily="2" charset="2"/>
              <a:buChar char="Ø"/>
            </a:pPr>
            <a:endParaRPr lang="en-US" altLang="en-US" sz="1600" b="1" dirty="0"/>
          </a:p>
        </p:txBody>
      </p:sp>
      <p:sp>
        <p:nvSpPr>
          <p:cNvPr id="27666" name="Text Box 21"/>
          <p:cNvSpPr txBox="1">
            <a:spLocks noChangeArrowheads="1"/>
          </p:cNvSpPr>
          <p:nvPr/>
        </p:nvSpPr>
        <p:spPr bwMode="blackWhite">
          <a:xfrm>
            <a:off x="8641255" y="3168651"/>
            <a:ext cx="1620838" cy="253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20650" indent="-120650"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buFont typeface="Arial" panose="020B0604020202020204" pitchFamily="34" charset="0"/>
              <a:buChar char="•"/>
            </a:pPr>
            <a:r>
              <a:rPr lang="en-US" altLang="en-US" sz="1600" b="1" dirty="0"/>
              <a:t>Aortic Stenosis</a:t>
            </a:r>
          </a:p>
          <a:p>
            <a:pPr>
              <a:buFontTx/>
              <a:buChar char="•"/>
            </a:pPr>
            <a:r>
              <a:rPr lang="en-US" altLang="en-US" sz="1600" b="1" dirty="0"/>
              <a:t>HCM</a:t>
            </a:r>
          </a:p>
          <a:p>
            <a:pPr>
              <a:buFontTx/>
              <a:buChar char="•"/>
            </a:pPr>
            <a:r>
              <a:rPr lang="en-US" altLang="en-US" sz="1600" b="1" dirty="0"/>
              <a:t>Pulmonary Hypertension</a:t>
            </a:r>
          </a:p>
          <a:p>
            <a:pPr>
              <a:buFontTx/>
              <a:buChar char="•"/>
            </a:pPr>
            <a:r>
              <a:rPr lang="en-US" altLang="en-US" sz="1600" b="1" dirty="0"/>
              <a:t>Pulmonary</a:t>
            </a:r>
          </a:p>
          <a:p>
            <a:r>
              <a:rPr lang="en-US" altLang="en-US" sz="1600" b="1" dirty="0"/>
              <a:t>  Embolism</a:t>
            </a:r>
          </a:p>
          <a:p>
            <a:pPr>
              <a:buFontTx/>
              <a:buChar char="•"/>
            </a:pPr>
            <a:r>
              <a:rPr lang="en-US" altLang="en-US" sz="1600" b="1" dirty="0"/>
              <a:t>Aortic Dissection</a:t>
            </a:r>
            <a:endParaRPr lang="en-US" altLang="en-US" sz="1500" dirty="0"/>
          </a:p>
          <a:p>
            <a:endParaRPr lang="en-US" altLang="en-US" sz="1500" dirty="0"/>
          </a:p>
        </p:txBody>
      </p:sp>
      <p:sp>
        <p:nvSpPr>
          <p:cNvPr id="28696" name="Rectangle 24"/>
          <p:cNvSpPr>
            <a:spLocks noChangeArrowheads="1"/>
          </p:cNvSpPr>
          <p:nvPr/>
        </p:nvSpPr>
        <p:spPr bwMode="blackWhite">
          <a:xfrm>
            <a:off x="1900238" y="1911351"/>
            <a:ext cx="1524000" cy="911225"/>
          </a:xfrm>
          <a:prstGeom prst="rect">
            <a:avLst/>
          </a:prstGeom>
          <a:gradFill rotWithShape="1">
            <a:gsLst>
              <a:gs pos="0">
                <a:schemeClr val="hlink"/>
              </a:gs>
              <a:gs pos="50000">
                <a:srgbClr val="FFE77F"/>
              </a:gs>
              <a:gs pos="100000">
                <a:schemeClr val="hlink"/>
              </a:gs>
            </a:gsLst>
            <a:lin ang="5400000" scaled="1"/>
          </a:gradFill>
          <a:ln w="9525">
            <a:noFill/>
            <a:miter lim="800000"/>
            <a:headEnd/>
            <a:tailEnd/>
          </a:ln>
          <a:effectLst>
            <a:prstShdw prst="shdw17" dist="38099" dir="2700000">
              <a:schemeClr val="hlink">
                <a:gamma/>
                <a:shade val="60000"/>
                <a:invGamma/>
                <a:alpha val="74998"/>
              </a:schemeClr>
            </a:prstShdw>
          </a:effectLst>
        </p:spPr>
        <p:txBody>
          <a:bodyPr wrap="none" anchor="ctr"/>
          <a:lstStyle/>
          <a:p>
            <a:pPr algn="ctr" eaLnBrk="0" hangingPunct="0">
              <a:defRPr/>
            </a:pPr>
            <a:r>
              <a:rPr lang="en-US" sz="2000" b="1" dirty="0">
                <a:solidFill>
                  <a:schemeClr val="bg1"/>
                </a:solidFill>
                <a:latin typeface="Arial" charset="0"/>
              </a:rPr>
              <a:t>Neurally-</a:t>
            </a:r>
          </a:p>
          <a:p>
            <a:pPr algn="ctr" eaLnBrk="0" hangingPunct="0">
              <a:defRPr/>
            </a:pPr>
            <a:r>
              <a:rPr lang="en-US" sz="2000" b="1" dirty="0">
                <a:solidFill>
                  <a:schemeClr val="bg1"/>
                </a:solidFill>
                <a:latin typeface="Arial" charset="0"/>
              </a:rPr>
              <a:t>Mediated </a:t>
            </a:r>
          </a:p>
          <a:p>
            <a:pPr algn="ctr" eaLnBrk="0" hangingPunct="0">
              <a:defRPr/>
            </a:pPr>
            <a:r>
              <a:rPr lang="en-US" sz="2000" b="1" dirty="0">
                <a:solidFill>
                  <a:schemeClr val="bg1"/>
                </a:solidFill>
                <a:latin typeface="Arial" charset="0"/>
              </a:rPr>
              <a:t>Reflex</a:t>
            </a:r>
          </a:p>
        </p:txBody>
      </p:sp>
      <p:sp>
        <p:nvSpPr>
          <p:cNvPr id="28697" name="Rectangle 25"/>
          <p:cNvSpPr>
            <a:spLocks noChangeArrowheads="1"/>
          </p:cNvSpPr>
          <p:nvPr/>
        </p:nvSpPr>
        <p:spPr bwMode="blackWhite">
          <a:xfrm>
            <a:off x="1897063" y="5975350"/>
            <a:ext cx="8286750" cy="501650"/>
          </a:xfrm>
          <a:prstGeom prst="rect">
            <a:avLst/>
          </a:prstGeom>
          <a:gradFill rotWithShape="1">
            <a:gsLst>
              <a:gs pos="0">
                <a:schemeClr val="hlink"/>
              </a:gs>
              <a:gs pos="50000">
                <a:srgbClr val="FFE77F"/>
              </a:gs>
              <a:gs pos="100000">
                <a:schemeClr val="hlink"/>
              </a:gs>
            </a:gsLst>
            <a:lin ang="5400000" scaled="1"/>
          </a:gradFill>
          <a:ln w="9525">
            <a:noFill/>
            <a:miter lim="800000"/>
            <a:headEnd type="none" w="sm" len="sm"/>
            <a:tailEnd type="none" w="sm" len="sm"/>
          </a:ln>
          <a:effectLst>
            <a:prstShdw prst="shdw17" dist="46662" dir="3284183">
              <a:schemeClr val="hlink">
                <a:gamma/>
                <a:shade val="60000"/>
                <a:invGamma/>
                <a:alpha val="74998"/>
              </a:schemeClr>
            </a:prstShdw>
          </a:effectLst>
        </p:spPr>
        <p:txBody>
          <a:bodyPr wrap="none" anchor="ctr"/>
          <a:lstStyle/>
          <a:p>
            <a:pPr algn="ctr" eaLnBrk="0" hangingPunct="0">
              <a:defRPr/>
            </a:pPr>
            <a:r>
              <a:rPr lang="en-US" b="1" dirty="0">
                <a:solidFill>
                  <a:schemeClr val="bg1"/>
                </a:solidFill>
                <a:latin typeface="Arial" charset="0"/>
                <a:ea typeface="ＭＳ Ｐゴシック" charset="-128"/>
              </a:rPr>
              <a:t>Unexplained Causes ≈10%</a:t>
            </a:r>
          </a:p>
        </p:txBody>
      </p:sp>
      <p:sp>
        <p:nvSpPr>
          <p:cNvPr id="28714" name="Text Box 42"/>
          <p:cNvSpPr txBox="1">
            <a:spLocks noChangeArrowheads="1"/>
          </p:cNvSpPr>
          <p:nvPr/>
        </p:nvSpPr>
        <p:spPr bwMode="auto">
          <a:xfrm>
            <a:off x="2257426" y="5437189"/>
            <a:ext cx="1019175" cy="523875"/>
          </a:xfrm>
          <a:prstGeom prst="rect">
            <a:avLst/>
          </a:prstGeom>
          <a:noFill/>
          <a:ln w="9525">
            <a:noFill/>
            <a:miter lim="800000"/>
            <a:headEnd/>
            <a:tailEnd/>
          </a:ln>
          <a:effectLst/>
        </p:spPr>
        <p:txBody>
          <a:bodyPr>
            <a:spAutoFit/>
          </a:bodyPr>
          <a:lstStyle/>
          <a:p>
            <a:pPr eaLnBrk="0" hangingPunct="0">
              <a:defRPr/>
            </a:pPr>
            <a:r>
              <a:rPr lang="en-US" sz="2800" b="1" dirty="0">
                <a:solidFill>
                  <a:srgbClr val="ECEB21"/>
                </a:solidFill>
                <a:effectLst>
                  <a:outerShdw blurRad="38100" dist="38100" dir="2700000" algn="tl">
                    <a:srgbClr val="000000"/>
                  </a:outerShdw>
                </a:effectLst>
                <a:latin typeface="Arial" charset="0"/>
              </a:rPr>
              <a:t>60%</a:t>
            </a:r>
          </a:p>
        </p:txBody>
      </p:sp>
      <p:sp>
        <p:nvSpPr>
          <p:cNvPr id="28715" name="Text Box 43"/>
          <p:cNvSpPr txBox="1">
            <a:spLocks noChangeArrowheads="1"/>
          </p:cNvSpPr>
          <p:nvPr/>
        </p:nvSpPr>
        <p:spPr bwMode="auto">
          <a:xfrm>
            <a:off x="4543425" y="5407026"/>
            <a:ext cx="903288" cy="523875"/>
          </a:xfrm>
          <a:prstGeom prst="rect">
            <a:avLst/>
          </a:prstGeom>
          <a:noFill/>
          <a:ln w="9525">
            <a:noFill/>
            <a:miter lim="800000"/>
            <a:headEnd/>
            <a:tailEnd/>
          </a:ln>
          <a:effectLst/>
        </p:spPr>
        <p:txBody>
          <a:bodyPr wrap="none">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0" hangingPunct="0">
              <a:defRPr/>
            </a:pPr>
            <a:r>
              <a:rPr lang="en-US" sz="2800" b="1">
                <a:solidFill>
                  <a:srgbClr val="ECEB21"/>
                </a:solidFill>
                <a:effectLst>
                  <a:outerShdw blurRad="38100" dist="38100" dir="2700000" algn="tl">
                    <a:srgbClr val="000000"/>
                  </a:outerShdw>
                </a:effectLst>
              </a:rPr>
              <a:t>15%</a:t>
            </a:r>
            <a:endParaRPr lang="en-US" sz="2800">
              <a:latin typeface="Times New Roman" charset="0"/>
            </a:endParaRPr>
          </a:p>
        </p:txBody>
      </p:sp>
      <p:sp>
        <p:nvSpPr>
          <p:cNvPr id="28716" name="Text Box 44"/>
          <p:cNvSpPr txBox="1">
            <a:spLocks noChangeArrowheads="1"/>
          </p:cNvSpPr>
          <p:nvPr/>
        </p:nvSpPr>
        <p:spPr bwMode="auto">
          <a:xfrm>
            <a:off x="6854825" y="5394326"/>
            <a:ext cx="903288" cy="523875"/>
          </a:xfrm>
          <a:prstGeom prst="rect">
            <a:avLst/>
          </a:prstGeom>
          <a:noFill/>
          <a:ln w="9525">
            <a:noFill/>
            <a:miter lim="800000"/>
            <a:headEnd/>
            <a:tailEnd/>
          </a:ln>
          <a:effectLst/>
        </p:spPr>
        <p:txBody>
          <a:bodyPr wrap="none">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0" hangingPunct="0">
              <a:defRPr/>
            </a:pPr>
            <a:r>
              <a:rPr lang="en-US" sz="2800" b="1">
                <a:solidFill>
                  <a:srgbClr val="ECEB21"/>
                </a:solidFill>
                <a:effectLst>
                  <a:outerShdw blurRad="38100" dist="38100" dir="2700000" algn="tl">
                    <a:srgbClr val="000000"/>
                  </a:outerShdw>
                </a:effectLst>
              </a:rPr>
              <a:t>10%</a:t>
            </a:r>
            <a:endParaRPr lang="en-US" sz="2800">
              <a:solidFill>
                <a:srgbClr val="ECEB21"/>
              </a:solidFill>
              <a:latin typeface="Times New Roman" charset="0"/>
            </a:endParaRPr>
          </a:p>
        </p:txBody>
      </p:sp>
      <p:sp>
        <p:nvSpPr>
          <p:cNvPr id="28717" name="Text Box 45"/>
          <p:cNvSpPr txBox="1">
            <a:spLocks noChangeArrowheads="1"/>
          </p:cNvSpPr>
          <p:nvPr/>
        </p:nvSpPr>
        <p:spPr bwMode="auto">
          <a:xfrm>
            <a:off x="9128126" y="5394326"/>
            <a:ext cx="879475" cy="523875"/>
          </a:xfrm>
          <a:prstGeom prst="rect">
            <a:avLst/>
          </a:prstGeom>
          <a:noFill/>
          <a:ln w="9525">
            <a:noFill/>
            <a:miter lim="800000"/>
            <a:headEnd/>
            <a:tailEnd/>
          </a:ln>
          <a:effectLst/>
        </p:spPr>
        <p:txBody>
          <a:bodyPr>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0" hangingPunct="0">
              <a:defRPr/>
            </a:pPr>
            <a:r>
              <a:rPr lang="en-US" sz="2800" b="1">
                <a:solidFill>
                  <a:srgbClr val="ECEB21"/>
                </a:solidFill>
                <a:effectLst>
                  <a:outerShdw blurRad="38100" dist="38100" dir="2700000" algn="tl">
                    <a:srgbClr val="000000"/>
                  </a:outerShdw>
                </a:effectLst>
              </a:rPr>
              <a:t>5%</a:t>
            </a:r>
            <a:endParaRPr lang="en-US" sz="2800">
              <a:latin typeface="Times New Roman" charset="0"/>
            </a:endParaRPr>
          </a:p>
        </p:txBody>
      </p:sp>
      <p:sp>
        <p:nvSpPr>
          <p:cNvPr id="27673" name="TextBox 24"/>
          <p:cNvSpPr txBox="1">
            <a:spLocks noChangeArrowheads="1"/>
          </p:cNvSpPr>
          <p:nvPr/>
        </p:nvSpPr>
        <p:spPr bwMode="auto">
          <a:xfrm>
            <a:off x="6464300" y="1447800"/>
            <a:ext cx="3810000" cy="400050"/>
          </a:xfrm>
          <a:prstGeom prst="rect">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2000">
                <a:solidFill>
                  <a:srgbClr val="FFFFFF"/>
                </a:solidFill>
              </a:rPr>
              <a:t>Cardiovascular Causes</a:t>
            </a:r>
          </a:p>
        </p:txBody>
      </p:sp>
      <p:sp>
        <p:nvSpPr>
          <p:cNvPr id="27674" name="TextBox 1"/>
          <p:cNvSpPr txBox="1">
            <a:spLocks noChangeArrowheads="1"/>
          </p:cNvSpPr>
          <p:nvPr/>
        </p:nvSpPr>
        <p:spPr bwMode="auto">
          <a:xfrm>
            <a:off x="6238875" y="6546769"/>
            <a:ext cx="577850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b="1" dirty="0">
                <a:solidFill>
                  <a:srgbClr val="FFFFFF"/>
                </a:solidFill>
              </a:rPr>
              <a:t>Moya A et al, ESC Syncope Guidelines, </a:t>
            </a:r>
            <a:r>
              <a:rPr lang="en-US" altLang="en-US" sz="1400" b="1" dirty="0" err="1">
                <a:solidFill>
                  <a:srgbClr val="FFFFFF"/>
                </a:solidFill>
              </a:rPr>
              <a:t>Eur</a:t>
            </a:r>
            <a:r>
              <a:rPr lang="en-US" altLang="en-US" sz="1400" b="1" dirty="0">
                <a:solidFill>
                  <a:srgbClr val="FFFFFF"/>
                </a:solidFill>
              </a:rPr>
              <a:t> Heart J  2009; 30: 2642</a:t>
            </a:r>
          </a:p>
          <a:p>
            <a:endParaRPr lang="en-US" altLang="en-US" sz="1000" b="1" dirty="0"/>
          </a:p>
        </p:txBody>
      </p:sp>
    </p:spTree>
    <p:extLst>
      <p:ext uri="{BB962C8B-B14F-4D97-AF65-F5344CB8AC3E}">
        <p14:creationId xmlns:p14="http://schemas.microsoft.com/office/powerpoint/2010/main" val="1191411097"/>
      </p:ext>
    </p:extLst>
  </p:cSld>
  <p:clrMapOvr>
    <a:masterClrMapping/>
  </p:clrMapOvr>
  <p:transition>
    <p:wipe dir="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6754" name="Rectangle 2"/>
          <p:cNvSpPr>
            <a:spLocks noGrp="1" noRot="1" noChangeArrowheads="1"/>
          </p:cNvSpPr>
          <p:nvPr>
            <p:ph type="title"/>
          </p:nvPr>
        </p:nvSpPr>
        <p:spPr>
          <a:xfrm>
            <a:off x="1495425" y="192881"/>
            <a:ext cx="8820150" cy="1128713"/>
          </a:xfrm>
          <a:effectLst>
            <a:outerShdw blurRad="63500" dist="38099" dir="2700000" algn="ctr" rotWithShape="0">
              <a:schemeClr val="bg2">
                <a:alpha val="74997"/>
              </a:schemeClr>
            </a:outerShdw>
          </a:effectLst>
        </p:spPr>
        <p:txBody>
          <a:bodyPr vert="horz" lIns="90487" tIns="44450" rIns="90487" bIns="44450" rtlCol="0" anchor="t">
            <a:normAutofit/>
          </a:bodyPr>
          <a:lstStyle/>
          <a:p>
            <a:pPr algn="ctr" eaLnBrk="1" hangingPunct="1">
              <a:defRPr/>
            </a:pPr>
            <a:r>
              <a:rPr lang="en-US" sz="4000" b="1" dirty="0">
                <a:solidFill>
                  <a:srgbClr val="FCFF38"/>
                </a:solidFill>
                <a:effectLst>
                  <a:outerShdw blurRad="38100" dist="38100" dir="2700000" algn="tl">
                    <a:srgbClr val="000000"/>
                  </a:outerShdw>
                </a:effectLst>
              </a:rPr>
              <a:t>Orthostatic Intolerance Syndromes</a:t>
            </a:r>
            <a:endParaRPr lang="en-US" sz="4000" b="1" dirty="0"/>
          </a:p>
        </p:txBody>
      </p:sp>
      <p:sp>
        <p:nvSpPr>
          <p:cNvPr id="586756" name="Oval 4"/>
          <p:cNvSpPr>
            <a:spLocks noChangeArrowheads="1"/>
          </p:cNvSpPr>
          <p:nvPr/>
        </p:nvSpPr>
        <p:spPr bwMode="auto">
          <a:xfrm>
            <a:off x="2489200" y="1054100"/>
            <a:ext cx="5499100" cy="5295900"/>
          </a:xfrm>
          <a:prstGeom prst="ellipse">
            <a:avLst/>
          </a:prstGeom>
          <a:solidFill>
            <a:schemeClr val="accent1"/>
          </a:solidFill>
          <a:ln w="57150">
            <a:solidFill>
              <a:schemeClr val="folHlink"/>
            </a:solidFill>
            <a:round/>
            <a:headEnd/>
            <a:tailEnd/>
          </a:ln>
          <a:effectLst>
            <a:outerShdw blurRad="63500" dist="38099" dir="2700000" algn="ctr" rotWithShape="0">
              <a:schemeClr val="bg2">
                <a:alpha val="74998"/>
              </a:schemeClr>
            </a:outerShdw>
          </a:effectLst>
        </p:spPr>
        <p:txBody>
          <a:bodyPr wrap="none" anchor="ctr"/>
          <a:lstStyle/>
          <a:p>
            <a:pPr algn="ctr" eaLnBrk="0" hangingPunct="0">
              <a:defRPr/>
            </a:pPr>
            <a:endParaRPr lang="en-US" b="1" dirty="0">
              <a:solidFill>
                <a:schemeClr val="bg2"/>
              </a:solidFill>
              <a:effectLst>
                <a:outerShdw blurRad="38100" dist="38100" dir="2700000" algn="tl">
                  <a:srgbClr val="000000"/>
                </a:outerShdw>
              </a:effectLst>
              <a:latin typeface="Arial" charset="0"/>
            </a:endParaRPr>
          </a:p>
        </p:txBody>
      </p:sp>
      <p:sp>
        <p:nvSpPr>
          <p:cNvPr id="586757" name="Oval 5"/>
          <p:cNvSpPr>
            <a:spLocks noChangeArrowheads="1"/>
          </p:cNvSpPr>
          <p:nvPr/>
        </p:nvSpPr>
        <p:spPr bwMode="auto">
          <a:xfrm>
            <a:off x="4838700" y="4013200"/>
            <a:ext cx="2133600" cy="2146300"/>
          </a:xfrm>
          <a:prstGeom prst="ellipse">
            <a:avLst/>
          </a:prstGeom>
          <a:solidFill>
            <a:srgbClr val="0C42D1"/>
          </a:solidFill>
          <a:ln w="38100" cmpd="dbl">
            <a:solidFill>
              <a:schemeClr val="hlink"/>
            </a:solidFill>
            <a:round/>
            <a:headEnd/>
            <a:tailEnd/>
          </a:ln>
          <a:effectLst>
            <a:outerShdw blurRad="63500" dist="38099" dir="2700000" algn="ctr" rotWithShape="0">
              <a:schemeClr val="bg2">
                <a:alpha val="74998"/>
              </a:schemeClr>
            </a:outerShdw>
          </a:effectLst>
        </p:spPr>
        <p:txBody>
          <a:bodyPr wrap="none" anchor="ctr"/>
          <a:lstStyle/>
          <a:p>
            <a:pPr algn="ctr" eaLnBrk="0" hangingPunct="0">
              <a:defRPr/>
            </a:pPr>
            <a:r>
              <a:rPr lang="en-US" sz="2400" b="1" dirty="0">
                <a:solidFill>
                  <a:srgbClr val="FFFFFF"/>
                </a:solidFill>
                <a:effectLst>
                  <a:outerShdw blurRad="38100" dist="38100" dir="2700000" algn="tl">
                    <a:srgbClr val="000000"/>
                  </a:outerShdw>
                </a:effectLst>
              </a:rPr>
              <a:t>POTS</a:t>
            </a:r>
          </a:p>
        </p:txBody>
      </p:sp>
      <p:sp>
        <p:nvSpPr>
          <p:cNvPr id="586758" name="Oval 6"/>
          <p:cNvSpPr>
            <a:spLocks noChangeArrowheads="1"/>
          </p:cNvSpPr>
          <p:nvPr/>
        </p:nvSpPr>
        <p:spPr bwMode="auto">
          <a:xfrm>
            <a:off x="6299200" y="1905000"/>
            <a:ext cx="3733800" cy="3581400"/>
          </a:xfrm>
          <a:prstGeom prst="ellipse">
            <a:avLst/>
          </a:prstGeom>
          <a:solidFill>
            <a:schemeClr val="hlink"/>
          </a:solidFill>
          <a:ln w="76200" cmpd="tri">
            <a:solidFill>
              <a:srgbClr val="7843CF"/>
            </a:solidFill>
            <a:round/>
            <a:headEnd/>
            <a:tailEnd/>
          </a:ln>
          <a:effectLst>
            <a:outerShdw blurRad="63500" dist="38099" dir="2700000" algn="ctr" rotWithShape="0">
              <a:schemeClr val="bg2">
                <a:alpha val="74998"/>
              </a:schemeClr>
            </a:outerShdw>
          </a:effectLst>
        </p:spPr>
        <p:txBody>
          <a:bodyPr wrap="none" anchor="ctr"/>
          <a:lstStyle/>
          <a:p>
            <a:pPr algn="ctr" eaLnBrk="0" hangingPunct="0">
              <a:defRPr/>
            </a:pPr>
            <a:r>
              <a:rPr lang="en-US" sz="2400" dirty="0">
                <a:solidFill>
                  <a:schemeClr val="bg1"/>
                </a:solidFill>
                <a:latin typeface="Arial" charset="0"/>
                <a:ea typeface="ＭＳ Ｐゴシック" charset="-128"/>
              </a:rPr>
              <a:t>Vasovagal</a:t>
            </a:r>
          </a:p>
          <a:p>
            <a:pPr algn="ctr" eaLnBrk="0" hangingPunct="0">
              <a:defRPr/>
            </a:pPr>
            <a:r>
              <a:rPr lang="en-US" sz="2400" dirty="0">
                <a:solidFill>
                  <a:schemeClr val="bg1"/>
                </a:solidFill>
                <a:latin typeface="Arial" charset="0"/>
                <a:ea typeface="ＭＳ Ｐゴシック" charset="-128"/>
              </a:rPr>
              <a:t>Syncope</a:t>
            </a:r>
          </a:p>
        </p:txBody>
      </p:sp>
      <p:sp>
        <p:nvSpPr>
          <p:cNvPr id="586761" name="Oval 9"/>
          <p:cNvSpPr>
            <a:spLocks noChangeArrowheads="1"/>
          </p:cNvSpPr>
          <p:nvPr/>
        </p:nvSpPr>
        <p:spPr bwMode="auto">
          <a:xfrm>
            <a:off x="3327400" y="1092200"/>
            <a:ext cx="3924300" cy="2527300"/>
          </a:xfrm>
          <a:prstGeom prst="ellipse">
            <a:avLst/>
          </a:prstGeom>
          <a:solidFill>
            <a:srgbClr val="C5AEEA"/>
          </a:solidFill>
          <a:ln w="57150" cmpd="thinThick">
            <a:solidFill>
              <a:srgbClr val="FF0D11"/>
            </a:solidFill>
            <a:round/>
            <a:headEnd/>
            <a:tailEnd/>
          </a:ln>
          <a:effectLst>
            <a:outerShdw blurRad="63500" dist="38099" dir="2700000" algn="ctr" rotWithShape="0">
              <a:schemeClr val="bg2">
                <a:alpha val="74998"/>
              </a:schemeClr>
            </a:outerShdw>
          </a:effectLst>
        </p:spPr>
        <p:txBody>
          <a:bodyPr wrap="none" anchor="ctr"/>
          <a:lstStyle/>
          <a:p>
            <a:pPr algn="ctr" eaLnBrk="0" hangingPunct="0">
              <a:defRPr/>
            </a:pPr>
            <a:r>
              <a:rPr lang="en-US" sz="2400" dirty="0">
                <a:solidFill>
                  <a:schemeClr val="bg1"/>
                </a:solidFill>
                <a:latin typeface="Arial" charset="0"/>
                <a:ea typeface="ＭＳ Ｐゴシック" charset="-128"/>
              </a:rPr>
              <a:t>Orthostatic</a:t>
            </a:r>
          </a:p>
          <a:p>
            <a:pPr algn="ctr" eaLnBrk="0" hangingPunct="0">
              <a:defRPr/>
            </a:pPr>
            <a:r>
              <a:rPr lang="en-US" sz="2400" dirty="0">
                <a:solidFill>
                  <a:schemeClr val="bg1"/>
                </a:solidFill>
                <a:latin typeface="Arial" charset="0"/>
                <a:ea typeface="ＭＳ Ｐゴシック" charset="-128"/>
              </a:rPr>
              <a:t>Hypotension &amp; </a:t>
            </a:r>
          </a:p>
          <a:p>
            <a:pPr algn="ctr" eaLnBrk="0" hangingPunct="0">
              <a:defRPr/>
            </a:pPr>
            <a:r>
              <a:rPr lang="en-US" sz="2400" dirty="0">
                <a:solidFill>
                  <a:schemeClr val="bg1"/>
                </a:solidFill>
                <a:latin typeface="Arial" charset="0"/>
                <a:ea typeface="ＭＳ Ｐゴシック" charset="-128"/>
              </a:rPr>
              <a:t>Orthostatic </a:t>
            </a:r>
          </a:p>
          <a:p>
            <a:pPr algn="ctr" eaLnBrk="0" hangingPunct="0">
              <a:defRPr/>
            </a:pPr>
            <a:r>
              <a:rPr lang="en-US" sz="2400" dirty="0">
                <a:solidFill>
                  <a:schemeClr val="bg1"/>
                </a:solidFill>
                <a:latin typeface="Arial" charset="0"/>
                <a:ea typeface="ＭＳ Ｐゴシック" charset="-128"/>
              </a:rPr>
              <a:t>syncope</a:t>
            </a:r>
            <a:endParaRPr lang="en-US" sz="2400" dirty="0">
              <a:solidFill>
                <a:schemeClr val="bg1"/>
              </a:solidFill>
              <a:latin typeface="Times New Roman" charset="0"/>
              <a:ea typeface="ＭＳ Ｐゴシック" charset="-128"/>
            </a:endParaRPr>
          </a:p>
        </p:txBody>
      </p:sp>
      <p:sp>
        <p:nvSpPr>
          <p:cNvPr id="7" name="TextBox 6"/>
          <p:cNvSpPr txBox="1"/>
          <p:nvPr/>
        </p:nvSpPr>
        <p:spPr>
          <a:xfrm>
            <a:off x="2900364" y="3746501"/>
            <a:ext cx="1757212" cy="1200329"/>
          </a:xfrm>
          <a:prstGeom prst="rect">
            <a:avLst/>
          </a:prstGeom>
          <a:noFill/>
        </p:spPr>
        <p:txBody>
          <a:bodyPr wrap="none">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0" hangingPunct="0">
              <a:defRPr/>
            </a:pPr>
            <a:r>
              <a:rPr lang="en-US" dirty="0">
                <a:solidFill>
                  <a:schemeClr val="bg1"/>
                </a:solidFill>
              </a:rPr>
              <a:t>Orthostatic </a:t>
            </a:r>
          </a:p>
          <a:p>
            <a:pPr eaLnBrk="0" hangingPunct="0">
              <a:defRPr/>
            </a:pPr>
            <a:r>
              <a:rPr lang="en-US" dirty="0">
                <a:solidFill>
                  <a:schemeClr val="bg1"/>
                </a:solidFill>
              </a:rPr>
              <a:t>Intolerance</a:t>
            </a:r>
          </a:p>
          <a:p>
            <a:pPr eaLnBrk="0" hangingPunct="0">
              <a:defRPr/>
            </a:pPr>
            <a:endParaRPr lang="en-US" dirty="0"/>
          </a:p>
        </p:txBody>
      </p:sp>
    </p:spTree>
    <p:extLst>
      <p:ext uri="{BB962C8B-B14F-4D97-AF65-F5344CB8AC3E}">
        <p14:creationId xmlns:p14="http://schemas.microsoft.com/office/powerpoint/2010/main" val="4043087324"/>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7362" name="Rectangle 2"/>
          <p:cNvSpPr>
            <a:spLocks noGrp="1" noRot="1" noChangeArrowheads="1"/>
          </p:cNvSpPr>
          <p:nvPr>
            <p:ph type="title"/>
          </p:nvPr>
        </p:nvSpPr>
        <p:spPr>
          <a:xfrm>
            <a:off x="1317938" y="212748"/>
            <a:ext cx="9144000" cy="1460500"/>
          </a:xfrm>
          <a:effectLst>
            <a:outerShdw blurRad="63500" dist="38099" dir="2700000" algn="ctr" rotWithShape="0">
              <a:schemeClr val="bg2">
                <a:alpha val="74997"/>
              </a:schemeClr>
            </a:outerShdw>
          </a:effectLst>
        </p:spPr>
        <p:txBody>
          <a:bodyPr vert="horz" lIns="90487" tIns="44450" rIns="90487" bIns="44450" rtlCol="0" anchor="t">
            <a:normAutofit fontScale="90000"/>
          </a:bodyPr>
          <a:lstStyle/>
          <a:p>
            <a:pPr algn="ctr" eaLnBrk="1" hangingPunct="1">
              <a:defRPr/>
            </a:pPr>
            <a:r>
              <a:rPr lang="en-US" sz="4400" b="1" dirty="0">
                <a:solidFill>
                  <a:srgbClr val="FCFF38"/>
                </a:solidFill>
                <a:effectLst>
                  <a:outerShdw blurRad="38100" dist="38100" dir="2700000" algn="tl">
                    <a:srgbClr val="000000"/>
                  </a:outerShdw>
                </a:effectLst>
              </a:rPr>
              <a:t>Orthostatic Intolerance: Treatment Strategies </a:t>
            </a:r>
            <a:r>
              <a:rPr lang="en-US" sz="4000" dirty="0">
                <a:solidFill>
                  <a:srgbClr val="FCFF38"/>
                </a:solidFill>
                <a:effectLst>
                  <a:outerShdw blurRad="38100" dist="38100" dir="2700000" algn="tl">
                    <a:srgbClr val="000000"/>
                  </a:outerShdw>
                </a:effectLst>
              </a:rPr>
              <a:t/>
            </a:r>
            <a:br>
              <a:rPr lang="en-US" sz="4000" dirty="0">
                <a:solidFill>
                  <a:srgbClr val="FCFF38"/>
                </a:solidFill>
                <a:effectLst>
                  <a:outerShdw blurRad="38100" dist="38100" dir="2700000" algn="tl">
                    <a:srgbClr val="000000"/>
                  </a:outerShdw>
                </a:effectLst>
              </a:rPr>
            </a:br>
            <a:endParaRPr lang="en-US" sz="4000" dirty="0"/>
          </a:p>
        </p:txBody>
      </p:sp>
      <p:sp>
        <p:nvSpPr>
          <p:cNvPr id="527363" name="Rectangle 3"/>
          <p:cNvSpPr>
            <a:spLocks noGrp="1" noRot="1" noChangeArrowheads="1"/>
          </p:cNvSpPr>
          <p:nvPr>
            <p:ph idx="1"/>
          </p:nvPr>
        </p:nvSpPr>
        <p:spPr>
          <a:xfrm>
            <a:off x="2017869" y="1905068"/>
            <a:ext cx="8547100" cy="4606925"/>
          </a:xfrm>
        </p:spPr>
        <p:txBody>
          <a:bodyPr vert="horz" lIns="90487" tIns="44450" rIns="90487" bIns="44450" rtlCol="0">
            <a:normAutofit lnSpcReduction="10000"/>
          </a:bodyPr>
          <a:lstStyle/>
          <a:p>
            <a:pPr eaLnBrk="1" hangingPunct="1">
              <a:lnSpc>
                <a:spcPct val="65000"/>
              </a:lnSpc>
              <a:buClr>
                <a:srgbClr val="FFE77F"/>
              </a:buClr>
              <a:buFont typeface="Arial" charset="0"/>
              <a:buChar char="•"/>
              <a:defRPr/>
            </a:pPr>
            <a:r>
              <a:rPr lang="en-US" sz="3200" b="1" dirty="0">
                <a:solidFill>
                  <a:srgbClr val="FCFF38"/>
                </a:solidFill>
                <a:effectLst>
                  <a:outerShdw blurRad="38100" dist="38100" dir="2700000" algn="tl">
                    <a:srgbClr val="000000"/>
                  </a:outerShdw>
                </a:effectLst>
              </a:rPr>
              <a:t>Patient education, injury avoidance</a:t>
            </a:r>
          </a:p>
          <a:p>
            <a:pPr eaLnBrk="1" hangingPunct="1">
              <a:lnSpc>
                <a:spcPct val="65000"/>
              </a:lnSpc>
              <a:buClr>
                <a:srgbClr val="FFE77F"/>
              </a:buClr>
              <a:buFont typeface="Arial" charset="0"/>
              <a:buChar char="•"/>
              <a:defRPr/>
            </a:pPr>
            <a:r>
              <a:rPr lang="en-US" sz="3200" b="1" dirty="0">
                <a:solidFill>
                  <a:srgbClr val="FCFF38"/>
                </a:solidFill>
                <a:effectLst>
                  <a:outerShdw blurRad="38100" dist="38100" dir="2700000" algn="tl">
                    <a:srgbClr val="000000"/>
                  </a:outerShdw>
                </a:effectLst>
              </a:rPr>
              <a:t>Reduce or withdraw drugs</a:t>
            </a:r>
          </a:p>
          <a:p>
            <a:pPr eaLnBrk="1" hangingPunct="1">
              <a:lnSpc>
                <a:spcPct val="65000"/>
              </a:lnSpc>
              <a:buClr>
                <a:srgbClr val="FFE77F"/>
              </a:buClr>
              <a:buSzPct val="84000"/>
              <a:buFont typeface="Arial" charset="0"/>
              <a:buChar char="•"/>
              <a:defRPr/>
            </a:pPr>
            <a:r>
              <a:rPr lang="en-US" sz="3200" b="1" dirty="0">
                <a:solidFill>
                  <a:srgbClr val="FCFF38"/>
                </a:solidFill>
                <a:effectLst>
                  <a:outerShdw blurRad="38100" dist="38100" dir="2700000" algn="tl">
                    <a:srgbClr val="000000"/>
                  </a:outerShdw>
                </a:effectLst>
              </a:rPr>
              <a:t>Hydration</a:t>
            </a:r>
          </a:p>
          <a:p>
            <a:pPr lvl="1" eaLnBrk="1" hangingPunct="1">
              <a:lnSpc>
                <a:spcPct val="65000"/>
              </a:lnSpc>
              <a:buClr>
                <a:srgbClr val="FFE77F"/>
              </a:buClr>
              <a:buSzPct val="84000"/>
              <a:buFont typeface="Wingdings" panose="05000000000000000000" pitchFamily="2" charset="2"/>
              <a:buChar char="Ø"/>
              <a:defRPr/>
            </a:pPr>
            <a:r>
              <a:rPr lang="en-US" sz="2800" b="1" dirty="0">
                <a:solidFill>
                  <a:srgbClr val="FFFFFF"/>
                </a:solidFill>
                <a:effectLst>
                  <a:outerShdw blurRad="38100" dist="38100" dir="2700000" algn="tl">
                    <a:srgbClr val="000000"/>
                  </a:outerShdw>
                </a:effectLst>
              </a:rPr>
              <a:t>Fluids, salt, diet </a:t>
            </a:r>
          </a:p>
          <a:p>
            <a:pPr lvl="1" eaLnBrk="1" hangingPunct="1">
              <a:lnSpc>
                <a:spcPct val="65000"/>
              </a:lnSpc>
              <a:buClr>
                <a:srgbClr val="FFE77F"/>
              </a:buClr>
              <a:buSzPct val="84000"/>
              <a:buFont typeface="Wingdings" panose="05000000000000000000" pitchFamily="2" charset="2"/>
              <a:buChar char="Ø"/>
              <a:defRPr/>
            </a:pPr>
            <a:r>
              <a:rPr lang="en-US" sz="2800" b="1" dirty="0">
                <a:solidFill>
                  <a:srgbClr val="FFFFFF"/>
                </a:solidFill>
                <a:effectLst>
                  <a:outerShdw blurRad="38100" dist="38100" dir="2700000" algn="tl">
                    <a:srgbClr val="000000"/>
                  </a:outerShdw>
                </a:effectLst>
              </a:rPr>
              <a:t>Minimize caffeine/alcohol</a:t>
            </a:r>
            <a:endParaRPr lang="en-US" sz="3200" b="1" dirty="0">
              <a:solidFill>
                <a:srgbClr val="FCFF38"/>
              </a:solidFill>
              <a:effectLst>
                <a:outerShdw blurRad="38100" dist="38100" dir="2700000" algn="tl">
                  <a:srgbClr val="000000"/>
                </a:outerShdw>
              </a:effectLst>
            </a:endParaRPr>
          </a:p>
          <a:p>
            <a:pPr eaLnBrk="1" hangingPunct="1">
              <a:lnSpc>
                <a:spcPct val="65000"/>
              </a:lnSpc>
              <a:buClr>
                <a:srgbClr val="FFE77F"/>
              </a:buClr>
              <a:buSzPct val="84000"/>
              <a:buFont typeface="Arial" charset="0"/>
              <a:buChar char="•"/>
              <a:defRPr/>
            </a:pPr>
            <a:r>
              <a:rPr lang="en-US" sz="3200" b="1" dirty="0">
                <a:solidFill>
                  <a:srgbClr val="FCFF38"/>
                </a:solidFill>
                <a:effectLst>
                  <a:outerShdw blurRad="38100" dist="38100" dir="2700000" algn="tl">
                    <a:srgbClr val="000000"/>
                  </a:outerShdw>
                </a:effectLst>
              </a:rPr>
              <a:t>Sleeping with head of bed elevated </a:t>
            </a:r>
          </a:p>
          <a:p>
            <a:pPr eaLnBrk="1" hangingPunct="1">
              <a:lnSpc>
                <a:spcPct val="65000"/>
              </a:lnSpc>
              <a:buClr>
                <a:srgbClr val="FFE77F"/>
              </a:buClr>
              <a:buSzPct val="84000"/>
              <a:buFont typeface="Arial" charset="0"/>
              <a:buChar char="•"/>
              <a:defRPr/>
            </a:pPr>
            <a:r>
              <a:rPr lang="en-US" sz="3200" b="1" dirty="0">
                <a:solidFill>
                  <a:srgbClr val="FCFF38"/>
                </a:solidFill>
                <a:effectLst>
                  <a:outerShdw blurRad="38100" dist="38100" dir="2700000" algn="tl">
                    <a:srgbClr val="000000"/>
                  </a:outerShdw>
                </a:effectLst>
              </a:rPr>
              <a:t>(≈ 25 cm)</a:t>
            </a:r>
          </a:p>
          <a:p>
            <a:pPr eaLnBrk="1" hangingPunct="1">
              <a:lnSpc>
                <a:spcPct val="65000"/>
              </a:lnSpc>
              <a:buClr>
                <a:srgbClr val="FFE77F"/>
              </a:buClr>
              <a:buSzPct val="84000"/>
              <a:buFont typeface="Arial" charset="0"/>
              <a:buChar char="•"/>
              <a:defRPr/>
            </a:pPr>
            <a:r>
              <a:rPr lang="en-US" sz="3200" b="1" dirty="0">
                <a:solidFill>
                  <a:srgbClr val="FCFF38"/>
                </a:solidFill>
                <a:effectLst>
                  <a:outerShdw blurRad="38100" dist="38100" dir="2700000" algn="tl">
                    <a:srgbClr val="000000"/>
                  </a:outerShdw>
                </a:effectLst>
              </a:rPr>
              <a:t>Tilt Training, leg crossing, arm tensing</a:t>
            </a:r>
          </a:p>
          <a:p>
            <a:pPr eaLnBrk="1" hangingPunct="1">
              <a:lnSpc>
                <a:spcPct val="65000"/>
              </a:lnSpc>
              <a:buClr>
                <a:srgbClr val="FFE77F"/>
              </a:buClr>
              <a:buSzPct val="84000"/>
              <a:buFont typeface="Arial" charset="0"/>
              <a:buChar char="•"/>
              <a:defRPr/>
            </a:pPr>
            <a:r>
              <a:rPr lang="en-US" sz="3200" b="1" dirty="0">
                <a:solidFill>
                  <a:srgbClr val="FCFF38"/>
                </a:solidFill>
                <a:effectLst>
                  <a:outerShdw blurRad="38100" dist="38100" dir="2700000" algn="tl">
                    <a:srgbClr val="000000"/>
                  </a:outerShdw>
                </a:effectLst>
              </a:rPr>
              <a:t>Exercise (begin recumbent)</a:t>
            </a:r>
          </a:p>
          <a:p>
            <a:pPr eaLnBrk="1" hangingPunct="1">
              <a:lnSpc>
                <a:spcPct val="65000"/>
              </a:lnSpc>
              <a:buClr>
                <a:srgbClr val="FFE77F"/>
              </a:buClr>
              <a:buSzPct val="84000"/>
              <a:buFont typeface="Arial" charset="0"/>
              <a:buChar char="•"/>
              <a:defRPr/>
            </a:pPr>
            <a:r>
              <a:rPr lang="en-US" sz="3200" b="1" dirty="0">
                <a:solidFill>
                  <a:srgbClr val="FCFF38"/>
                </a:solidFill>
                <a:effectLst>
                  <a:outerShdw blurRad="38100" dist="38100" dir="2700000" algn="tl">
                    <a:srgbClr val="000000"/>
                  </a:outerShdw>
                </a:effectLst>
              </a:rPr>
              <a:t>Waist high support hose, abdominal binders</a:t>
            </a:r>
          </a:p>
          <a:p>
            <a:pPr eaLnBrk="1" hangingPunct="1">
              <a:lnSpc>
                <a:spcPct val="65000"/>
              </a:lnSpc>
              <a:buClr>
                <a:srgbClr val="FFE77F"/>
              </a:buClr>
              <a:buFont typeface="Arial" charset="0"/>
              <a:buChar char="•"/>
              <a:defRPr/>
            </a:pPr>
            <a:r>
              <a:rPr lang="en-US" sz="3200" b="1" dirty="0" err="1">
                <a:solidFill>
                  <a:srgbClr val="FCFF38"/>
                </a:solidFill>
                <a:effectLst>
                  <a:outerShdw blurRad="38100" dist="38100" dir="2700000" algn="tl">
                    <a:srgbClr val="000000"/>
                  </a:outerShdw>
                </a:effectLst>
              </a:rPr>
              <a:t>Midodrine</a:t>
            </a:r>
            <a:r>
              <a:rPr lang="en-US" sz="3200" b="1" dirty="0">
                <a:solidFill>
                  <a:srgbClr val="FCFF38"/>
                </a:solidFill>
                <a:effectLst>
                  <a:outerShdw blurRad="38100" dist="38100" dir="2700000" algn="tl">
                    <a:srgbClr val="000000"/>
                  </a:outerShdw>
                </a:effectLst>
              </a:rPr>
              <a:t> therapy</a:t>
            </a:r>
            <a:endParaRPr lang="en-US" sz="2800" b="1" dirty="0">
              <a:solidFill>
                <a:schemeClr val="bg2"/>
              </a:solidFill>
              <a:effectLst>
                <a:outerShdw blurRad="38100" dist="38100" dir="2700000" algn="tl">
                  <a:srgbClr val="000000"/>
                </a:outerShdw>
              </a:effectLst>
            </a:endParaRPr>
          </a:p>
        </p:txBody>
      </p:sp>
    </p:spTree>
    <p:extLst>
      <p:ext uri="{BB962C8B-B14F-4D97-AF65-F5344CB8AC3E}">
        <p14:creationId xmlns:p14="http://schemas.microsoft.com/office/powerpoint/2010/main" val="3218772548"/>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4" name="Rectangle 6"/>
          <p:cNvSpPr>
            <a:spLocks noGrp="1" noRot="1" noChangeArrowheads="1"/>
          </p:cNvSpPr>
          <p:nvPr>
            <p:ph type="title"/>
          </p:nvPr>
        </p:nvSpPr>
        <p:spPr>
          <a:xfrm>
            <a:off x="1060360" y="323850"/>
            <a:ext cx="9144000" cy="1066800"/>
          </a:xfrm>
          <a:effectLst>
            <a:outerShdw blurRad="63500" dist="38099" dir="2700000" algn="ctr" rotWithShape="0">
              <a:schemeClr val="bg2">
                <a:alpha val="74997"/>
              </a:schemeClr>
            </a:outerShdw>
          </a:effectLst>
        </p:spPr>
        <p:txBody>
          <a:bodyPr>
            <a:normAutofit/>
          </a:bodyPr>
          <a:lstStyle/>
          <a:p>
            <a:pPr algn="ctr" eaLnBrk="1" hangingPunct="1">
              <a:defRPr/>
            </a:pPr>
            <a:r>
              <a:rPr lang="en-US" sz="4000" b="1" dirty="0">
                <a:solidFill>
                  <a:srgbClr val="FFFF00"/>
                </a:solidFill>
                <a:effectLst>
                  <a:outerShdw blurRad="38100" dist="38100" dir="2700000" algn="tl">
                    <a:srgbClr val="000000"/>
                  </a:outerShdw>
                </a:effectLst>
              </a:rPr>
              <a:t>Cardiac Syncope: Principal Causes</a:t>
            </a:r>
          </a:p>
        </p:txBody>
      </p:sp>
      <p:sp>
        <p:nvSpPr>
          <p:cNvPr id="89095" name="Rectangle 7"/>
          <p:cNvSpPr>
            <a:spLocks noGrp="1" noRot="1" noChangeArrowheads="1"/>
          </p:cNvSpPr>
          <p:nvPr>
            <p:ph idx="1"/>
          </p:nvPr>
        </p:nvSpPr>
        <p:spPr>
          <a:xfrm>
            <a:off x="1388235" y="1294863"/>
            <a:ext cx="9610322" cy="5353050"/>
          </a:xfrm>
        </p:spPr>
        <p:txBody>
          <a:bodyPr>
            <a:noAutofit/>
          </a:bodyPr>
          <a:lstStyle/>
          <a:p>
            <a:pPr eaLnBrk="1" hangingPunct="1">
              <a:lnSpc>
                <a:spcPct val="85000"/>
              </a:lnSpc>
              <a:buClr>
                <a:srgbClr val="FFE77F"/>
              </a:buClr>
              <a:buFont typeface="Arial" charset="0"/>
              <a:buChar char="•"/>
              <a:defRPr/>
            </a:pPr>
            <a:r>
              <a:rPr lang="en-US" sz="2800" b="1" dirty="0">
                <a:solidFill>
                  <a:srgbClr val="FCFF38"/>
                </a:solidFill>
                <a:effectLst>
                  <a:outerShdw blurRad="38100" dist="38100" dir="2700000" algn="tl">
                    <a:srgbClr val="000000"/>
                  </a:outerShdw>
                </a:effectLst>
              </a:rPr>
              <a:t>Acute MI / Ischemia (most common)</a:t>
            </a:r>
          </a:p>
          <a:p>
            <a:pPr lvl="1" eaLnBrk="1" hangingPunct="1">
              <a:lnSpc>
                <a:spcPct val="85000"/>
              </a:lnSpc>
              <a:buClr>
                <a:srgbClr val="FFE77F"/>
              </a:buClr>
              <a:defRPr/>
            </a:pPr>
            <a:r>
              <a:rPr lang="en-US" sz="2400" b="1" dirty="0">
                <a:solidFill>
                  <a:srgbClr val="FFFFFF"/>
                </a:solidFill>
                <a:effectLst>
                  <a:outerShdw blurRad="38100" dist="38100" dir="2700000" algn="tl">
                    <a:srgbClr val="000000"/>
                  </a:outerShdw>
                </a:effectLst>
              </a:rPr>
              <a:t>Acquired/congenital  coronary artery disease, coronary embolism</a:t>
            </a:r>
          </a:p>
          <a:p>
            <a:pPr lvl="1" eaLnBrk="1" hangingPunct="1">
              <a:lnSpc>
                <a:spcPct val="85000"/>
              </a:lnSpc>
              <a:buClr>
                <a:srgbClr val="FFE77F"/>
              </a:buClr>
              <a:defRPr/>
            </a:pPr>
            <a:r>
              <a:rPr lang="en-US" sz="2400" b="1" dirty="0">
                <a:solidFill>
                  <a:srgbClr val="FFFFFF"/>
                </a:solidFill>
                <a:effectLst>
                  <a:outerShdw blurRad="38100" dist="38100" dir="2700000" algn="tl">
                    <a:srgbClr val="000000"/>
                  </a:outerShdw>
                </a:effectLst>
              </a:rPr>
              <a:t>Stroke (CVA)</a:t>
            </a:r>
          </a:p>
          <a:p>
            <a:pPr eaLnBrk="1" hangingPunct="1">
              <a:lnSpc>
                <a:spcPct val="85000"/>
              </a:lnSpc>
              <a:buClr>
                <a:srgbClr val="FFE77F"/>
              </a:buClr>
              <a:buFont typeface="Arial" charset="0"/>
              <a:buChar char="•"/>
              <a:defRPr/>
            </a:pPr>
            <a:r>
              <a:rPr lang="en-US" sz="2800" b="1" dirty="0">
                <a:solidFill>
                  <a:srgbClr val="FCFF38"/>
                </a:solidFill>
                <a:effectLst>
                  <a:outerShdw blurRad="38100" dist="38100" dir="2700000" algn="tl">
                    <a:srgbClr val="000000"/>
                  </a:outerShdw>
                </a:effectLst>
              </a:rPr>
              <a:t>Hypertrophic Cardiomyopathy (HCM)</a:t>
            </a:r>
          </a:p>
          <a:p>
            <a:pPr eaLnBrk="1" hangingPunct="1">
              <a:lnSpc>
                <a:spcPct val="85000"/>
              </a:lnSpc>
              <a:buClr>
                <a:srgbClr val="FFE77F"/>
              </a:buClr>
              <a:buFont typeface="Arial" charset="0"/>
              <a:buChar char="•"/>
              <a:defRPr/>
            </a:pPr>
            <a:r>
              <a:rPr lang="en-US" sz="2800" b="1" dirty="0" err="1">
                <a:solidFill>
                  <a:srgbClr val="FCFF38"/>
                </a:solidFill>
                <a:effectLst>
                  <a:outerShdw blurRad="38100" dist="38100" dir="2700000" algn="tl">
                    <a:srgbClr val="000000"/>
                  </a:outerShdw>
                </a:effectLst>
              </a:rPr>
              <a:t>Arrhythmogenic</a:t>
            </a:r>
            <a:r>
              <a:rPr lang="en-US" sz="2800" b="1" dirty="0">
                <a:solidFill>
                  <a:srgbClr val="FCFF38"/>
                </a:solidFill>
                <a:effectLst>
                  <a:outerShdw blurRad="38100" dist="38100" dir="2700000" algn="tl">
                    <a:srgbClr val="000000"/>
                  </a:outerShdw>
                </a:effectLst>
              </a:rPr>
              <a:t> RV Dysplasia (ARVD)</a:t>
            </a:r>
          </a:p>
          <a:p>
            <a:pPr eaLnBrk="1" hangingPunct="1">
              <a:lnSpc>
                <a:spcPct val="85000"/>
              </a:lnSpc>
              <a:buClr>
                <a:srgbClr val="FFE77F"/>
              </a:buClr>
              <a:buFont typeface="Arial" charset="0"/>
              <a:buChar char="•"/>
              <a:defRPr/>
            </a:pPr>
            <a:r>
              <a:rPr lang="en-US" sz="2800" b="1" dirty="0">
                <a:solidFill>
                  <a:srgbClr val="FCFF38"/>
                </a:solidFill>
                <a:effectLst>
                  <a:outerShdw blurRad="38100" dist="38100" dir="2700000" algn="tl">
                    <a:srgbClr val="000000"/>
                  </a:outerShdw>
                </a:effectLst>
              </a:rPr>
              <a:t>Acute aortic dissection</a:t>
            </a:r>
          </a:p>
          <a:p>
            <a:pPr eaLnBrk="1" hangingPunct="1">
              <a:lnSpc>
                <a:spcPct val="85000"/>
              </a:lnSpc>
              <a:buClr>
                <a:srgbClr val="FFE77F"/>
              </a:buClr>
              <a:buFont typeface="Arial" charset="0"/>
              <a:buChar char="•"/>
              <a:defRPr/>
            </a:pPr>
            <a:r>
              <a:rPr lang="en-US" sz="2800" b="1" dirty="0">
                <a:solidFill>
                  <a:srgbClr val="FCFF38"/>
                </a:solidFill>
                <a:effectLst>
                  <a:outerShdw blurRad="38100" dist="38100" dir="2700000" algn="tl">
                    <a:srgbClr val="000000"/>
                  </a:outerShdw>
                </a:effectLst>
              </a:rPr>
              <a:t>Acute pulmonary embolus/pulmonary hypertension</a:t>
            </a:r>
          </a:p>
          <a:p>
            <a:pPr eaLnBrk="1" hangingPunct="1">
              <a:lnSpc>
                <a:spcPct val="85000"/>
              </a:lnSpc>
              <a:buClr>
                <a:srgbClr val="FFE77F"/>
              </a:buClr>
              <a:buFont typeface="Arial" charset="0"/>
              <a:buChar char="•"/>
              <a:defRPr/>
            </a:pPr>
            <a:r>
              <a:rPr lang="en-US" sz="2800" b="1" dirty="0" err="1">
                <a:solidFill>
                  <a:srgbClr val="FCFF38"/>
                </a:solidFill>
                <a:effectLst>
                  <a:outerShdw blurRad="38100" dist="38100" dir="2700000" algn="tl">
                    <a:srgbClr val="000000"/>
                  </a:outerShdw>
                </a:effectLst>
              </a:rPr>
              <a:t>Valvular</a:t>
            </a:r>
            <a:r>
              <a:rPr lang="en-US" sz="2800" b="1" dirty="0">
                <a:solidFill>
                  <a:srgbClr val="FCFF38"/>
                </a:solidFill>
                <a:effectLst>
                  <a:outerShdw blurRad="38100" dist="38100" dir="2700000" algn="tl">
                    <a:srgbClr val="000000"/>
                  </a:outerShdw>
                </a:effectLst>
              </a:rPr>
              <a:t> abnormalities</a:t>
            </a:r>
          </a:p>
          <a:p>
            <a:pPr lvl="1" eaLnBrk="1" hangingPunct="1">
              <a:lnSpc>
                <a:spcPct val="85000"/>
              </a:lnSpc>
              <a:buClr>
                <a:srgbClr val="FFE77F"/>
              </a:buClr>
              <a:defRPr/>
            </a:pPr>
            <a:r>
              <a:rPr lang="en-US" sz="2400" b="1" dirty="0">
                <a:solidFill>
                  <a:srgbClr val="FFFFFF"/>
                </a:solidFill>
                <a:effectLst>
                  <a:outerShdw blurRad="38100" dist="38100" dir="2700000" algn="tl">
                    <a:srgbClr val="000000"/>
                  </a:outerShdw>
                </a:effectLst>
              </a:rPr>
              <a:t>Aortic stenosis, mitral stenosis, ball thrombus/vegetation</a:t>
            </a:r>
            <a:endParaRPr lang="en-US" sz="2400" b="1" dirty="0">
              <a:solidFill>
                <a:srgbClr val="FCFF38"/>
              </a:solidFill>
              <a:effectLst>
                <a:outerShdw blurRad="38100" dist="38100" dir="2700000" algn="tl">
                  <a:srgbClr val="000000"/>
                </a:outerShdw>
              </a:effectLst>
            </a:endParaRPr>
          </a:p>
          <a:p>
            <a:pPr eaLnBrk="1" hangingPunct="1">
              <a:lnSpc>
                <a:spcPct val="85000"/>
              </a:lnSpc>
              <a:buClr>
                <a:srgbClr val="FFE77F"/>
              </a:buClr>
              <a:buFont typeface="Arial" charset="0"/>
              <a:buChar char="•"/>
              <a:defRPr/>
            </a:pPr>
            <a:r>
              <a:rPr lang="en-US" sz="2800" b="1" dirty="0">
                <a:solidFill>
                  <a:srgbClr val="FCFF38"/>
                </a:solidFill>
                <a:effectLst>
                  <a:outerShdw blurRad="38100" dist="38100" dir="2700000" algn="tl">
                    <a:srgbClr val="000000"/>
                  </a:outerShdw>
                </a:effectLst>
              </a:rPr>
              <a:t>Atrial </a:t>
            </a:r>
            <a:r>
              <a:rPr lang="en-US" sz="2800" b="1" dirty="0" err="1">
                <a:solidFill>
                  <a:srgbClr val="FCFF38"/>
                </a:solidFill>
                <a:effectLst>
                  <a:outerShdw blurRad="38100" dist="38100" dir="2700000" algn="tl">
                    <a:srgbClr val="000000"/>
                  </a:outerShdw>
                </a:effectLst>
              </a:rPr>
              <a:t>myxoma</a:t>
            </a:r>
            <a:endParaRPr lang="en-US" sz="2800" b="1" dirty="0">
              <a:solidFill>
                <a:srgbClr val="FCFF38"/>
              </a:solidFill>
              <a:effectLst>
                <a:outerShdw blurRad="38100" dist="38100" dir="2700000" algn="tl">
                  <a:srgbClr val="000000"/>
                </a:outerShdw>
              </a:effectLst>
            </a:endParaRPr>
          </a:p>
          <a:p>
            <a:pPr lvl="1" eaLnBrk="1" hangingPunct="1">
              <a:lnSpc>
                <a:spcPct val="85000"/>
              </a:lnSpc>
              <a:defRPr/>
            </a:pPr>
            <a:endParaRPr lang="en-US" b="1" dirty="0">
              <a:solidFill>
                <a:srgbClr val="FCFF38"/>
              </a:solidFill>
              <a:effectLst>
                <a:outerShdw blurRad="38100" dist="38100" dir="2700000" algn="tl">
                  <a:srgbClr val="000000"/>
                </a:outerShdw>
              </a:effectLst>
            </a:endParaRPr>
          </a:p>
        </p:txBody>
      </p:sp>
    </p:spTree>
    <p:extLst>
      <p:ext uri="{BB962C8B-B14F-4D97-AF65-F5344CB8AC3E}">
        <p14:creationId xmlns:p14="http://schemas.microsoft.com/office/powerpoint/2010/main" val="1401506882"/>
      </p:ext>
    </p:extLst>
  </p:cSld>
  <p:clrMapOvr>
    <a:masterClrMapping/>
  </p:clrMapOvr>
  <p:transition>
    <p:wipe dir="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6" name="Rectangle 8"/>
          <p:cNvSpPr>
            <a:spLocks noGrp="1" noRot="1" noChangeArrowheads="1"/>
          </p:cNvSpPr>
          <p:nvPr>
            <p:ph type="title"/>
          </p:nvPr>
        </p:nvSpPr>
        <p:spPr>
          <a:xfrm>
            <a:off x="1660659" y="321077"/>
            <a:ext cx="8464550" cy="1066800"/>
          </a:xfrm>
          <a:effectLst>
            <a:outerShdw blurRad="63500" dist="38099" dir="2700000" algn="ctr" rotWithShape="0">
              <a:schemeClr val="bg2">
                <a:alpha val="74997"/>
              </a:schemeClr>
            </a:outerShdw>
          </a:effectLst>
        </p:spPr>
        <p:txBody>
          <a:bodyPr>
            <a:normAutofit/>
          </a:bodyPr>
          <a:lstStyle/>
          <a:p>
            <a:pPr algn="ctr" eaLnBrk="1" hangingPunct="1">
              <a:defRPr/>
            </a:pPr>
            <a:r>
              <a:rPr lang="en-US" sz="3600" b="1" dirty="0">
                <a:solidFill>
                  <a:srgbClr val="FCFF38"/>
                </a:solidFill>
                <a:effectLst>
                  <a:outerShdw blurRad="38100" dist="38100" dir="2700000" algn="tl">
                    <a:srgbClr val="000000"/>
                  </a:outerShdw>
                </a:effectLst>
              </a:rPr>
              <a:t>Syncope Due to Cardiac Arrhythmias</a:t>
            </a:r>
            <a:endParaRPr lang="en-US" sz="3600" b="1" dirty="0"/>
          </a:p>
        </p:txBody>
      </p:sp>
      <p:sp>
        <p:nvSpPr>
          <p:cNvPr id="94217" name="Rectangle 9"/>
          <p:cNvSpPr>
            <a:spLocks noGrp="1" noRot="1" noChangeArrowheads="1"/>
          </p:cNvSpPr>
          <p:nvPr>
            <p:ph idx="1"/>
          </p:nvPr>
        </p:nvSpPr>
        <p:spPr>
          <a:xfrm>
            <a:off x="1660659" y="1297190"/>
            <a:ext cx="8915400" cy="5083175"/>
          </a:xfrm>
        </p:spPr>
        <p:txBody>
          <a:bodyPr>
            <a:normAutofit fontScale="92500" lnSpcReduction="10000"/>
          </a:bodyPr>
          <a:lstStyle/>
          <a:p>
            <a:pPr>
              <a:spcAft>
                <a:spcPts val="550"/>
              </a:spcAft>
              <a:buClr>
                <a:srgbClr val="FFFF00"/>
              </a:buClr>
              <a:buFont typeface="Arial" charset="0"/>
              <a:buChar char="•"/>
              <a:defRPr/>
            </a:pPr>
            <a:r>
              <a:rPr lang="en-US" sz="3200" b="1" dirty="0" err="1">
                <a:solidFill>
                  <a:srgbClr val="FCFF38"/>
                </a:solidFill>
                <a:effectLst>
                  <a:outerShdw blurRad="38100" dist="38100" dir="2700000" algn="tl">
                    <a:srgbClr val="000000"/>
                  </a:outerShdw>
                </a:effectLst>
              </a:rPr>
              <a:t>Bradyarrhythmias</a:t>
            </a:r>
            <a:endParaRPr lang="en-US" sz="3200" b="1" dirty="0">
              <a:solidFill>
                <a:srgbClr val="FCFF38"/>
              </a:solidFill>
              <a:effectLst>
                <a:outerShdw blurRad="38100" dist="38100" dir="2700000" algn="tl">
                  <a:srgbClr val="000000"/>
                </a:outerShdw>
              </a:effectLst>
            </a:endParaRPr>
          </a:p>
          <a:p>
            <a:pPr lvl="1">
              <a:spcAft>
                <a:spcPts val="550"/>
              </a:spcAft>
              <a:buClr>
                <a:srgbClr val="FFFF00"/>
              </a:buClr>
              <a:defRPr/>
            </a:pPr>
            <a:r>
              <a:rPr lang="en-US" sz="2800" b="1" dirty="0">
                <a:solidFill>
                  <a:srgbClr val="FFFFFF"/>
                </a:solidFill>
                <a:effectLst>
                  <a:outerShdw blurRad="38100" dist="38100" dir="2700000" algn="tl">
                    <a:srgbClr val="000000"/>
                  </a:outerShdw>
                </a:effectLst>
              </a:rPr>
              <a:t>Sinus arrest, exit block</a:t>
            </a:r>
          </a:p>
          <a:p>
            <a:pPr lvl="1">
              <a:spcAft>
                <a:spcPts val="550"/>
              </a:spcAft>
              <a:buClr>
                <a:srgbClr val="FFFF00"/>
              </a:buClr>
              <a:defRPr/>
            </a:pPr>
            <a:r>
              <a:rPr lang="en-US" sz="2800" b="1" dirty="0">
                <a:solidFill>
                  <a:srgbClr val="FFFFFF"/>
                </a:solidFill>
                <a:effectLst>
                  <a:outerShdw blurRad="38100" dist="38100" dir="2700000" algn="tl">
                    <a:srgbClr val="000000"/>
                  </a:outerShdw>
                </a:effectLst>
              </a:rPr>
              <a:t>High grade or acute complete AV block</a:t>
            </a:r>
          </a:p>
          <a:p>
            <a:pPr lvl="1">
              <a:spcAft>
                <a:spcPts val="550"/>
              </a:spcAft>
              <a:buClr>
                <a:srgbClr val="FFFF00"/>
              </a:buClr>
              <a:defRPr/>
            </a:pPr>
            <a:r>
              <a:rPr lang="en-US" sz="2800" b="1" dirty="0">
                <a:solidFill>
                  <a:srgbClr val="FFFFFF"/>
                </a:solidFill>
                <a:effectLst>
                  <a:outerShdw blurRad="38100" dist="38100" dir="2700000" algn="tl">
                    <a:srgbClr val="000000"/>
                  </a:outerShdw>
                </a:effectLst>
              </a:rPr>
              <a:t>Post-tachycardia pause</a:t>
            </a:r>
            <a:endParaRPr lang="en-US" sz="2800" b="1" dirty="0">
              <a:solidFill>
                <a:srgbClr val="FCFF38"/>
              </a:solidFill>
              <a:effectLst>
                <a:outerShdw blurRad="38100" dist="38100" dir="2700000" algn="tl">
                  <a:srgbClr val="000000"/>
                </a:outerShdw>
              </a:effectLst>
            </a:endParaRPr>
          </a:p>
          <a:p>
            <a:pPr>
              <a:spcAft>
                <a:spcPts val="550"/>
              </a:spcAft>
              <a:buClr>
                <a:srgbClr val="FFFF00"/>
              </a:buClr>
              <a:buFont typeface="Arial" charset="0"/>
              <a:buChar char="•"/>
              <a:defRPr/>
            </a:pPr>
            <a:r>
              <a:rPr lang="en-US" sz="3200" b="1" dirty="0" err="1">
                <a:solidFill>
                  <a:srgbClr val="FCFF38"/>
                </a:solidFill>
                <a:effectLst>
                  <a:outerShdw blurRad="38100" dist="38100" dir="2700000" algn="tl">
                    <a:srgbClr val="000000"/>
                  </a:outerShdw>
                </a:effectLst>
              </a:rPr>
              <a:t>Tachyarrhythmias</a:t>
            </a:r>
            <a:endParaRPr lang="en-US" sz="3200" b="1" dirty="0">
              <a:solidFill>
                <a:srgbClr val="FCFF38"/>
              </a:solidFill>
              <a:effectLst>
                <a:outerShdw blurRad="38100" dist="38100" dir="2700000" algn="tl">
                  <a:srgbClr val="000000"/>
                </a:outerShdw>
              </a:effectLst>
            </a:endParaRPr>
          </a:p>
          <a:p>
            <a:pPr lvl="1">
              <a:spcAft>
                <a:spcPts val="550"/>
              </a:spcAft>
              <a:buClr>
                <a:srgbClr val="FFFF00"/>
              </a:buClr>
              <a:defRPr/>
            </a:pPr>
            <a:r>
              <a:rPr lang="en-US" sz="2800" b="1" dirty="0">
                <a:solidFill>
                  <a:srgbClr val="FFFFFF"/>
                </a:solidFill>
                <a:effectLst>
                  <a:outerShdw blurRad="38100" dist="38100" dir="2700000" algn="tl">
                    <a:srgbClr val="000000"/>
                  </a:outerShdw>
                </a:effectLst>
              </a:rPr>
              <a:t>Atrial fibrillation/flutter with rapid ventricular rate (e.g., abrupt onset </a:t>
            </a:r>
            <a:r>
              <a:rPr lang="en-US" sz="2800" b="1" dirty="0" err="1">
                <a:solidFill>
                  <a:srgbClr val="FFFFFF"/>
                </a:solidFill>
                <a:effectLst>
                  <a:outerShdw blurRad="38100" dist="38100" dir="2700000" algn="tl">
                    <a:srgbClr val="000000"/>
                  </a:outerShdw>
                </a:effectLst>
              </a:rPr>
              <a:t>rapd</a:t>
            </a:r>
            <a:r>
              <a:rPr lang="en-US" sz="2800" b="1" dirty="0">
                <a:solidFill>
                  <a:srgbClr val="FFFFFF"/>
                </a:solidFill>
                <a:effectLst>
                  <a:outerShdw blurRad="38100" dist="38100" dir="2700000" algn="tl">
                    <a:srgbClr val="000000"/>
                  </a:outerShdw>
                </a:effectLst>
              </a:rPr>
              <a:t> rate)</a:t>
            </a:r>
          </a:p>
          <a:p>
            <a:pPr lvl="1">
              <a:spcAft>
                <a:spcPts val="550"/>
              </a:spcAft>
              <a:buClr>
                <a:srgbClr val="FFFF00"/>
              </a:buClr>
              <a:defRPr/>
            </a:pPr>
            <a:r>
              <a:rPr lang="en-US" sz="2800" b="1" dirty="0">
                <a:solidFill>
                  <a:srgbClr val="FFFFFF"/>
                </a:solidFill>
                <a:effectLst>
                  <a:outerShdw blurRad="38100" dist="38100" dir="2700000" algn="tl">
                    <a:srgbClr val="000000"/>
                  </a:outerShdw>
                </a:effectLst>
              </a:rPr>
              <a:t>Paroxysmal SVT or VT</a:t>
            </a:r>
          </a:p>
          <a:p>
            <a:pPr lvl="1">
              <a:spcAft>
                <a:spcPts val="550"/>
              </a:spcAft>
              <a:buClr>
                <a:srgbClr val="FFFF00"/>
              </a:buClr>
              <a:defRPr/>
            </a:pPr>
            <a:r>
              <a:rPr lang="en-US" sz="2800" b="1" dirty="0" err="1">
                <a:solidFill>
                  <a:srgbClr val="FFFFFF"/>
                </a:solidFill>
                <a:effectLst>
                  <a:outerShdw blurRad="38100" dist="38100" dir="2700000" algn="tl">
                    <a:srgbClr val="000000"/>
                  </a:outerShdw>
                </a:effectLst>
              </a:rPr>
              <a:t>Torsades</a:t>
            </a:r>
            <a:r>
              <a:rPr lang="en-US" sz="2800" b="1" dirty="0">
                <a:solidFill>
                  <a:srgbClr val="FFFFFF"/>
                </a:solidFill>
                <a:effectLst>
                  <a:outerShdw blurRad="38100" dist="38100" dir="2700000" algn="tl">
                    <a:srgbClr val="000000"/>
                  </a:outerShdw>
                </a:effectLst>
              </a:rPr>
              <a:t> de pointes (e.g., long QT syndrome)</a:t>
            </a:r>
          </a:p>
        </p:txBody>
      </p:sp>
    </p:spTree>
    <p:extLst>
      <p:ext uri="{BB962C8B-B14F-4D97-AF65-F5344CB8AC3E}">
        <p14:creationId xmlns:p14="http://schemas.microsoft.com/office/powerpoint/2010/main" val="3123207943"/>
      </p:ext>
    </p:extLst>
  </p:cSld>
  <p:clrMapOvr>
    <a:masterClrMapping/>
  </p:clrMapOvr>
  <p:transition>
    <p:wipe dir="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8802" name="Rectangle 2"/>
          <p:cNvSpPr>
            <a:spLocks noGrp="1" noRot="1" noChangeArrowheads="1"/>
          </p:cNvSpPr>
          <p:nvPr>
            <p:ph type="title"/>
          </p:nvPr>
        </p:nvSpPr>
        <p:spPr>
          <a:xfrm>
            <a:off x="1253544" y="267235"/>
            <a:ext cx="9144000" cy="1143000"/>
          </a:xfrm>
          <a:effectLst>
            <a:outerShdw blurRad="63500" dist="38099" dir="2700000" algn="ctr" rotWithShape="0">
              <a:schemeClr val="bg2">
                <a:alpha val="74997"/>
              </a:schemeClr>
            </a:outerShdw>
          </a:effectLst>
        </p:spPr>
        <p:txBody>
          <a:bodyPr>
            <a:noAutofit/>
          </a:bodyPr>
          <a:lstStyle/>
          <a:p>
            <a:pPr algn="ctr" eaLnBrk="1" hangingPunct="1">
              <a:defRPr/>
            </a:pPr>
            <a:r>
              <a:rPr lang="it-IT" sz="3600" b="1" dirty="0">
                <a:solidFill>
                  <a:srgbClr val="FCFF38"/>
                </a:solidFill>
                <a:effectLst>
                  <a:outerShdw blurRad="38100" dist="38100" dir="2700000" algn="tl">
                    <a:srgbClr val="000000"/>
                  </a:outerShdw>
                </a:effectLst>
              </a:rPr>
              <a:t>Clinical and ECG Features Suggesting  Cardiac Syncope</a:t>
            </a:r>
            <a:br>
              <a:rPr lang="it-IT" sz="3600" b="1" dirty="0">
                <a:solidFill>
                  <a:srgbClr val="FCFF38"/>
                </a:solidFill>
                <a:effectLst>
                  <a:outerShdw blurRad="38100" dist="38100" dir="2700000" algn="tl">
                    <a:srgbClr val="000000"/>
                  </a:outerShdw>
                </a:effectLst>
              </a:rPr>
            </a:br>
            <a:endParaRPr lang="it-IT" sz="3600" b="1" i="1" dirty="0"/>
          </a:p>
        </p:txBody>
      </p:sp>
      <p:sp>
        <p:nvSpPr>
          <p:cNvPr id="588803" name="Rectangle 3"/>
          <p:cNvSpPr>
            <a:spLocks noGrp="1" noRot="1" noChangeArrowheads="1"/>
          </p:cNvSpPr>
          <p:nvPr>
            <p:ph idx="1"/>
          </p:nvPr>
        </p:nvSpPr>
        <p:spPr>
          <a:xfrm>
            <a:off x="1506292" y="1612900"/>
            <a:ext cx="9582418" cy="4648200"/>
          </a:xfrm>
        </p:spPr>
        <p:txBody>
          <a:bodyPr>
            <a:noAutofit/>
          </a:bodyPr>
          <a:lstStyle/>
          <a:p>
            <a:pPr eaLnBrk="1" hangingPunct="1">
              <a:lnSpc>
                <a:spcPct val="85000"/>
              </a:lnSpc>
              <a:buClr>
                <a:srgbClr val="FFFF00"/>
              </a:buClr>
              <a:buFont typeface="Arial" charset="0"/>
              <a:buChar char="•"/>
              <a:defRPr/>
            </a:pPr>
            <a:r>
              <a:rPr lang="en-US" sz="2800" b="1" dirty="0">
                <a:solidFill>
                  <a:srgbClr val="FCFF38"/>
                </a:solidFill>
                <a:effectLst>
                  <a:outerShdw blurRad="38100" dist="38100" dir="2700000" algn="tl">
                    <a:srgbClr val="000000"/>
                  </a:outerShdw>
                </a:effectLst>
                <a:cs typeface="Times New Roman" charset="0"/>
              </a:rPr>
              <a:t>Severe structural heart disease/heart failure present</a:t>
            </a:r>
            <a:r>
              <a:rPr lang="it-IT" sz="2800" b="1" dirty="0">
                <a:solidFill>
                  <a:srgbClr val="FCFF38"/>
                </a:solidFill>
                <a:effectLst>
                  <a:outerShdw blurRad="38100" dist="38100" dir="2700000" algn="tl">
                    <a:srgbClr val="000000"/>
                  </a:outerShdw>
                </a:effectLst>
              </a:rPr>
              <a:t> </a:t>
            </a:r>
          </a:p>
          <a:p>
            <a:pPr eaLnBrk="1" hangingPunct="1">
              <a:lnSpc>
                <a:spcPct val="85000"/>
              </a:lnSpc>
              <a:buClr>
                <a:srgbClr val="FFFF00"/>
              </a:buClr>
              <a:buFont typeface="Arial" charset="0"/>
              <a:buChar char="•"/>
              <a:defRPr/>
            </a:pPr>
            <a:r>
              <a:rPr lang="it-IT" sz="2800" b="1" dirty="0">
                <a:solidFill>
                  <a:srgbClr val="FCFF38"/>
                </a:solidFill>
                <a:effectLst>
                  <a:outerShdw blurRad="38100" dist="38100" dir="2700000" algn="tl">
                    <a:srgbClr val="000000"/>
                  </a:outerShdw>
                </a:effectLst>
              </a:rPr>
              <a:t>Syncope during exertion or while supine</a:t>
            </a:r>
          </a:p>
          <a:p>
            <a:pPr eaLnBrk="1" hangingPunct="1">
              <a:lnSpc>
                <a:spcPct val="85000"/>
              </a:lnSpc>
              <a:buClr>
                <a:srgbClr val="FFFF00"/>
              </a:buClr>
              <a:buFont typeface="Arial" charset="0"/>
              <a:buChar char="•"/>
              <a:defRPr/>
            </a:pPr>
            <a:r>
              <a:rPr lang="it-IT" sz="2800" b="1" dirty="0">
                <a:solidFill>
                  <a:srgbClr val="FCFF38"/>
                </a:solidFill>
                <a:effectLst>
                  <a:outerShdw blurRad="38100" dist="38100" dir="2700000" algn="tl">
                    <a:srgbClr val="000000"/>
                  </a:outerShdw>
                </a:effectLst>
              </a:rPr>
              <a:t>Palpitations at time of syncope</a:t>
            </a:r>
          </a:p>
          <a:p>
            <a:pPr eaLnBrk="1" hangingPunct="1">
              <a:lnSpc>
                <a:spcPct val="85000"/>
              </a:lnSpc>
              <a:buClr>
                <a:srgbClr val="FFFF00"/>
              </a:buClr>
              <a:buFont typeface="Arial" charset="0"/>
              <a:buChar char="•"/>
              <a:defRPr/>
            </a:pPr>
            <a:r>
              <a:rPr lang="it-IT" sz="2800" b="1" dirty="0">
                <a:solidFill>
                  <a:srgbClr val="FCFF38"/>
                </a:solidFill>
                <a:effectLst>
                  <a:outerShdw blurRad="38100" dist="38100" dir="2700000" algn="tl">
                    <a:srgbClr val="000000"/>
                  </a:outerShdw>
                </a:effectLst>
              </a:rPr>
              <a:t>ECG/monitor findings of:</a:t>
            </a:r>
          </a:p>
          <a:p>
            <a:pPr lvl="1" eaLnBrk="1" hangingPunct="1">
              <a:lnSpc>
                <a:spcPct val="85000"/>
              </a:lnSpc>
              <a:buClr>
                <a:srgbClr val="FFFF00"/>
              </a:buClr>
              <a:defRPr/>
            </a:pPr>
            <a:r>
              <a:rPr lang="it-IT" sz="2400" b="1" dirty="0">
                <a:solidFill>
                  <a:srgbClr val="FFFFFF"/>
                </a:solidFill>
                <a:effectLst>
                  <a:outerShdw blurRad="38100" dist="38100" dir="2700000" algn="tl">
                    <a:srgbClr val="000000"/>
                  </a:outerShdw>
                </a:effectLst>
              </a:rPr>
              <a:t>Baseline wide QRS complex</a:t>
            </a:r>
          </a:p>
          <a:p>
            <a:pPr lvl="1" eaLnBrk="1" hangingPunct="1">
              <a:lnSpc>
                <a:spcPct val="85000"/>
              </a:lnSpc>
              <a:buClr>
                <a:srgbClr val="FFFF00"/>
              </a:buClr>
              <a:defRPr/>
            </a:pPr>
            <a:r>
              <a:rPr lang="it-IT" sz="2400" b="1" dirty="0">
                <a:solidFill>
                  <a:srgbClr val="FFFFFF"/>
                </a:solidFill>
                <a:effectLst>
                  <a:outerShdw blurRad="38100" dist="38100" dir="2700000" algn="tl">
                    <a:srgbClr val="000000"/>
                  </a:outerShdw>
                </a:effectLst>
              </a:rPr>
              <a:t>Mobitz 1 second degree AVB</a:t>
            </a:r>
          </a:p>
          <a:p>
            <a:pPr lvl="1" eaLnBrk="1" hangingPunct="1">
              <a:lnSpc>
                <a:spcPct val="85000"/>
              </a:lnSpc>
              <a:buClr>
                <a:srgbClr val="FFFF00"/>
              </a:buClr>
              <a:defRPr/>
            </a:pPr>
            <a:r>
              <a:rPr lang="it-IT" sz="2400" b="1" dirty="0">
                <a:solidFill>
                  <a:srgbClr val="FFFFFF"/>
                </a:solidFill>
                <a:effectLst>
                  <a:outerShdw blurRad="38100" dist="38100" dir="2700000" algn="tl">
                    <a:srgbClr val="000000"/>
                  </a:outerShdw>
                </a:effectLst>
              </a:rPr>
              <a:t>Sinus bradycardia &lt;50 bpm</a:t>
            </a:r>
          </a:p>
          <a:p>
            <a:pPr lvl="1" eaLnBrk="1" hangingPunct="1">
              <a:lnSpc>
                <a:spcPct val="85000"/>
              </a:lnSpc>
              <a:buClr>
                <a:srgbClr val="FFFF00"/>
              </a:buClr>
              <a:defRPr/>
            </a:pPr>
            <a:r>
              <a:rPr lang="it-IT" sz="2400" b="1" dirty="0">
                <a:solidFill>
                  <a:srgbClr val="FFFFFF"/>
                </a:solidFill>
                <a:effectLst>
                  <a:outerShdw blurRad="38100" dist="38100" dir="2700000" algn="tl">
                    <a:srgbClr val="000000"/>
                  </a:outerShdw>
                </a:effectLst>
              </a:rPr>
              <a:t>Documented nonsustained or sustained VT </a:t>
            </a:r>
          </a:p>
          <a:p>
            <a:pPr lvl="1" eaLnBrk="1" hangingPunct="1">
              <a:lnSpc>
                <a:spcPct val="85000"/>
              </a:lnSpc>
              <a:buClr>
                <a:srgbClr val="FFFF00"/>
              </a:buClr>
              <a:defRPr/>
            </a:pPr>
            <a:r>
              <a:rPr lang="it-IT" sz="2400" b="1" dirty="0">
                <a:solidFill>
                  <a:srgbClr val="FFFFFF"/>
                </a:solidFill>
                <a:effectLst>
                  <a:outerShdw blurRad="38100" dist="38100" dir="2700000" algn="tl">
                    <a:srgbClr val="000000"/>
                  </a:outerShdw>
                </a:effectLst>
              </a:rPr>
              <a:t>Preexcitation, Long/Short QT, ARVD or Brugada pattern</a:t>
            </a:r>
          </a:p>
          <a:p>
            <a:pPr lvl="1" eaLnBrk="1" hangingPunct="1">
              <a:lnSpc>
                <a:spcPct val="85000"/>
              </a:lnSpc>
              <a:buClr>
                <a:srgbClr val="FFFF00"/>
              </a:buClr>
              <a:defRPr/>
            </a:pPr>
            <a:r>
              <a:rPr lang="it-IT" sz="2400" b="1" dirty="0">
                <a:solidFill>
                  <a:srgbClr val="FFFFFF"/>
                </a:solidFill>
                <a:effectLst>
                  <a:outerShdw blurRad="38100" dist="38100" dir="2700000" algn="tl">
                    <a:srgbClr val="000000"/>
                  </a:outerShdw>
                </a:effectLst>
              </a:rPr>
              <a:t>Infero-lateral ‘early repolarization’ pattern</a:t>
            </a:r>
          </a:p>
        </p:txBody>
      </p:sp>
      <p:sp>
        <p:nvSpPr>
          <p:cNvPr id="169988" name="TextBox 3"/>
          <p:cNvSpPr txBox="1">
            <a:spLocks noChangeArrowheads="1"/>
          </p:cNvSpPr>
          <p:nvPr/>
        </p:nvSpPr>
        <p:spPr bwMode="auto">
          <a:xfrm>
            <a:off x="6986789" y="6463765"/>
            <a:ext cx="50355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dirty="0">
                <a:solidFill>
                  <a:srgbClr val="FFFFFF"/>
                </a:solidFill>
              </a:rPr>
              <a:t>Moya A et al, ESC Syncope Guidelines, </a:t>
            </a:r>
            <a:r>
              <a:rPr lang="en-US" altLang="en-US" sz="1200" dirty="0" err="1">
                <a:solidFill>
                  <a:srgbClr val="FFFFFF"/>
                </a:solidFill>
              </a:rPr>
              <a:t>Eur</a:t>
            </a:r>
            <a:r>
              <a:rPr lang="en-US" altLang="en-US" sz="1200" dirty="0">
                <a:solidFill>
                  <a:srgbClr val="FFFFFF"/>
                </a:solidFill>
              </a:rPr>
              <a:t> Heart J  2009; 30: 2631-71</a:t>
            </a:r>
          </a:p>
        </p:txBody>
      </p:sp>
    </p:spTree>
    <p:extLst>
      <p:ext uri="{BB962C8B-B14F-4D97-AF65-F5344CB8AC3E}">
        <p14:creationId xmlns:p14="http://schemas.microsoft.com/office/powerpoint/2010/main" val="36648078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FF00"/>
                </a:solidFill>
                <a:effectLst>
                  <a:outerShdw blurRad="38100" dist="38100" dir="2700000" algn="tl">
                    <a:srgbClr val="000000">
                      <a:alpha val="43137"/>
                    </a:srgbClr>
                  </a:outerShdw>
                </a:effectLst>
              </a:rPr>
              <a:t>Conclusions</a:t>
            </a:r>
          </a:p>
        </p:txBody>
      </p:sp>
      <p:sp>
        <p:nvSpPr>
          <p:cNvPr id="3" name="Content Placeholder 2"/>
          <p:cNvSpPr>
            <a:spLocks noGrp="1"/>
          </p:cNvSpPr>
          <p:nvPr>
            <p:ph idx="1"/>
          </p:nvPr>
        </p:nvSpPr>
        <p:spPr/>
        <p:txBody>
          <a:bodyPr>
            <a:normAutofit/>
          </a:bodyPr>
          <a:lstStyle/>
          <a:p>
            <a:r>
              <a:rPr lang="en-US" sz="2800" b="1" dirty="0">
                <a:effectLst>
                  <a:outerShdw blurRad="38100" dist="38100" dir="2700000" algn="tl">
                    <a:srgbClr val="000000">
                      <a:alpha val="43137"/>
                    </a:srgbClr>
                  </a:outerShdw>
                </a:effectLst>
              </a:rPr>
              <a:t>Syncope is very common and most often has a </a:t>
            </a:r>
            <a:r>
              <a:rPr lang="en-US" sz="2800" b="1">
                <a:effectLst>
                  <a:outerShdw blurRad="38100" dist="38100" dir="2700000" algn="tl">
                    <a:srgbClr val="000000">
                      <a:alpha val="43137"/>
                    </a:srgbClr>
                  </a:outerShdw>
                </a:effectLst>
              </a:rPr>
              <a:t>benign prognosis</a:t>
            </a:r>
            <a:endParaRPr lang="en-US" sz="2800" b="1" dirty="0">
              <a:effectLst>
                <a:outerShdw blurRad="38100" dist="38100" dir="2700000" algn="tl">
                  <a:srgbClr val="000000">
                    <a:alpha val="43137"/>
                  </a:srgbClr>
                </a:outerShdw>
              </a:effectLst>
            </a:endParaRPr>
          </a:p>
          <a:p>
            <a:r>
              <a:rPr lang="en-US" sz="2800" b="1" dirty="0">
                <a:effectLst>
                  <a:outerShdw blurRad="38100" dist="38100" dir="2700000" algn="tl">
                    <a:srgbClr val="000000">
                      <a:alpha val="43137"/>
                    </a:srgbClr>
                  </a:outerShdw>
                </a:effectLst>
              </a:rPr>
              <a:t>Most important distinction to make is between cardiac and other causes of syncope</a:t>
            </a:r>
          </a:p>
          <a:p>
            <a:r>
              <a:rPr lang="en-US" sz="2800" b="1" dirty="0">
                <a:effectLst>
                  <a:outerShdw blurRad="38100" dist="38100" dir="2700000" algn="tl">
                    <a:srgbClr val="000000">
                      <a:alpha val="43137"/>
                    </a:srgbClr>
                  </a:outerShdw>
                </a:effectLst>
              </a:rPr>
              <a:t>International society guidelines provide recommendations on the optimal approach to diagnosis and treatment</a:t>
            </a:r>
          </a:p>
        </p:txBody>
      </p:sp>
    </p:spTree>
    <p:extLst>
      <p:ext uri="{BB962C8B-B14F-4D97-AF65-F5344CB8AC3E}">
        <p14:creationId xmlns:p14="http://schemas.microsoft.com/office/powerpoint/2010/main" val="22069031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ChangeArrowheads="1"/>
          </p:cNvSpPr>
          <p:nvPr/>
        </p:nvSpPr>
        <p:spPr bwMode="auto">
          <a:xfrm>
            <a:off x="187564" y="3044977"/>
            <a:ext cx="11552349" cy="880241"/>
          </a:xfrm>
          <a:prstGeom prst="rect">
            <a:avLst/>
          </a:prstGeom>
          <a:solidFill>
            <a:schemeClr val="accent2"/>
          </a:solidFill>
          <a:ln w="9525">
            <a:solidFill>
              <a:schemeClr val="accent2"/>
            </a:solidFill>
            <a:miter lim="800000"/>
            <a:headEnd/>
            <a:tailEnd/>
          </a:ln>
        </p:spPr>
        <p:txBody>
          <a:bodyPr wrap="square">
            <a:spAutoFit/>
          </a:bodyPr>
          <a:lstStyle>
            <a:lvl1pPr eaLnBrk="0" hangingPunct="0">
              <a:spcBef>
                <a:spcPct val="20000"/>
              </a:spcBef>
              <a:buChar char="•"/>
              <a:defRPr sz="3200">
                <a:solidFill>
                  <a:schemeClr val="tx1"/>
                </a:solidFill>
                <a:latin typeface="Arial" pitchFamily="34" charset="0"/>
                <a:ea typeface="MS PGothic" pitchFamily="34" charset="-128"/>
                <a:cs typeface="Geneva" charset="0"/>
              </a:defRPr>
            </a:lvl1pPr>
            <a:lvl2pPr marL="742950" indent="-285750" eaLnBrk="0" hangingPunct="0">
              <a:spcBef>
                <a:spcPct val="20000"/>
              </a:spcBef>
              <a:buChar char="–"/>
              <a:defRPr sz="2800">
                <a:solidFill>
                  <a:schemeClr val="tx1"/>
                </a:solidFill>
                <a:latin typeface="Arial" pitchFamily="34" charset="0"/>
                <a:ea typeface="Geneva" charset="0"/>
                <a:cs typeface="Geneva" charset="0"/>
              </a:defRPr>
            </a:lvl2pPr>
            <a:lvl3pPr marL="1143000" indent="-228600" eaLnBrk="0" hangingPunct="0">
              <a:spcBef>
                <a:spcPct val="20000"/>
              </a:spcBef>
              <a:buChar char="•"/>
              <a:defRPr sz="2400">
                <a:solidFill>
                  <a:schemeClr val="tx1"/>
                </a:solidFill>
                <a:latin typeface="Arial" pitchFamily="34" charset="0"/>
                <a:ea typeface="Geneva" charset="0"/>
                <a:cs typeface="Geneva" charset="0"/>
              </a:defRPr>
            </a:lvl3pPr>
            <a:lvl4pPr marL="1600200" indent="-228600" eaLnBrk="0" hangingPunct="0">
              <a:spcBef>
                <a:spcPct val="20000"/>
              </a:spcBef>
              <a:buChar char="–"/>
              <a:defRPr sz="2000">
                <a:solidFill>
                  <a:schemeClr val="tx1"/>
                </a:solidFill>
                <a:latin typeface="Arial" pitchFamily="34" charset="0"/>
                <a:ea typeface="Geneva" charset="0"/>
                <a:cs typeface="Geneva" charset="0"/>
              </a:defRPr>
            </a:lvl4pPr>
            <a:lvl5pPr marL="2057400" indent="-228600" eaLnBrk="0" hangingPunct="0">
              <a:spcBef>
                <a:spcPct val="20000"/>
              </a:spcBef>
              <a:buChar char="»"/>
              <a:defRPr sz="2000">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9pPr>
          </a:lstStyle>
          <a:p>
            <a:pPr algn="ctr" eaLnBrk="1" hangingPunct="1">
              <a:lnSpc>
                <a:spcPct val="80000"/>
              </a:lnSpc>
              <a:spcBef>
                <a:spcPct val="0"/>
              </a:spcBef>
              <a:buFontTx/>
              <a:buNone/>
              <a:defRPr/>
            </a:pPr>
            <a:r>
              <a:rPr lang="en-US" altLang="en-US" b="1" dirty="0">
                <a:solidFill>
                  <a:schemeClr val="bg1"/>
                </a:solidFill>
                <a:latin typeface="+mn-lt"/>
              </a:rPr>
              <a:t>2017 ACC/AHA/HRS Guideline for the Evaluation and </a:t>
            </a:r>
          </a:p>
          <a:p>
            <a:pPr algn="ctr" eaLnBrk="1" hangingPunct="1">
              <a:lnSpc>
                <a:spcPct val="80000"/>
              </a:lnSpc>
              <a:spcBef>
                <a:spcPct val="0"/>
              </a:spcBef>
              <a:buFontTx/>
              <a:buNone/>
              <a:defRPr/>
            </a:pPr>
            <a:r>
              <a:rPr lang="en-US" altLang="en-US" b="1" dirty="0">
                <a:solidFill>
                  <a:schemeClr val="bg1"/>
                </a:solidFill>
                <a:latin typeface="+mn-lt"/>
              </a:rPr>
              <a:t>Management of Patients With Syncope</a:t>
            </a:r>
          </a:p>
        </p:txBody>
      </p:sp>
      <p:sp>
        <p:nvSpPr>
          <p:cNvPr id="2" name="TextBox 1"/>
          <p:cNvSpPr txBox="1"/>
          <p:nvPr/>
        </p:nvSpPr>
        <p:spPr>
          <a:xfrm>
            <a:off x="5963739" y="6273181"/>
            <a:ext cx="5969904" cy="400110"/>
          </a:xfrm>
          <a:prstGeom prst="rect">
            <a:avLst/>
          </a:prstGeom>
          <a:noFill/>
        </p:spPr>
        <p:txBody>
          <a:bodyPr wrap="none" rtlCol="0">
            <a:spAutoFit/>
          </a:bodyPr>
          <a:lstStyle/>
          <a:p>
            <a:r>
              <a:rPr lang="en-US" sz="2000" dirty="0"/>
              <a:t>Shen W et al., Heart Rhythm 2017;14:e155-e217</a:t>
            </a:r>
          </a:p>
        </p:txBody>
      </p:sp>
    </p:spTree>
    <p:extLst>
      <p:ext uri="{BB962C8B-B14F-4D97-AF65-F5344CB8AC3E}">
        <p14:creationId xmlns:p14="http://schemas.microsoft.com/office/powerpoint/2010/main" val="22102375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ChangeArrowheads="1"/>
          </p:cNvSpPr>
          <p:nvPr/>
        </p:nvSpPr>
        <p:spPr bwMode="auto">
          <a:xfrm>
            <a:off x="1677529" y="187325"/>
            <a:ext cx="9144000" cy="387350"/>
          </a:xfrm>
          <a:prstGeom prst="rect">
            <a:avLst/>
          </a:prstGeom>
          <a:solidFill>
            <a:srgbClr val="FFFF00"/>
          </a:solidFill>
          <a:ln>
            <a:noFill/>
          </a:ln>
        </p:spPr>
        <p:txBody>
          <a:bodyPr>
            <a:spAutoFit/>
          </a:bodyPr>
          <a:lstStyle>
            <a:lvl1pPr eaLnBrk="0" hangingPunct="0">
              <a:spcBef>
                <a:spcPct val="20000"/>
              </a:spcBef>
              <a:buChar char="•"/>
              <a:defRPr sz="3200">
                <a:solidFill>
                  <a:schemeClr val="tx1"/>
                </a:solidFill>
                <a:latin typeface="Arial" pitchFamily="34" charset="0"/>
                <a:ea typeface="MS PGothic" pitchFamily="34" charset="-128"/>
                <a:cs typeface="Geneva" charset="0"/>
              </a:defRPr>
            </a:lvl1pPr>
            <a:lvl2pPr marL="742950" indent="-285750" eaLnBrk="0" hangingPunct="0">
              <a:spcBef>
                <a:spcPct val="20000"/>
              </a:spcBef>
              <a:buChar char="–"/>
              <a:defRPr sz="2800">
                <a:solidFill>
                  <a:schemeClr val="tx1"/>
                </a:solidFill>
                <a:latin typeface="Arial" pitchFamily="34" charset="0"/>
                <a:ea typeface="Geneva" charset="0"/>
                <a:cs typeface="Geneva" charset="0"/>
              </a:defRPr>
            </a:lvl2pPr>
            <a:lvl3pPr marL="1143000" indent="-228600" eaLnBrk="0" hangingPunct="0">
              <a:spcBef>
                <a:spcPct val="20000"/>
              </a:spcBef>
              <a:buChar char="•"/>
              <a:defRPr sz="2400">
                <a:solidFill>
                  <a:schemeClr val="tx1"/>
                </a:solidFill>
                <a:latin typeface="Arial" pitchFamily="34" charset="0"/>
                <a:ea typeface="Geneva" charset="0"/>
                <a:cs typeface="Geneva" charset="0"/>
              </a:defRPr>
            </a:lvl3pPr>
            <a:lvl4pPr marL="1600200" indent="-228600" eaLnBrk="0" hangingPunct="0">
              <a:spcBef>
                <a:spcPct val="20000"/>
              </a:spcBef>
              <a:buChar char="–"/>
              <a:defRPr sz="2000">
                <a:solidFill>
                  <a:schemeClr val="tx1"/>
                </a:solidFill>
                <a:latin typeface="Arial" pitchFamily="34" charset="0"/>
                <a:ea typeface="Geneva" charset="0"/>
                <a:cs typeface="Geneva" charset="0"/>
              </a:defRPr>
            </a:lvl4pPr>
            <a:lvl5pPr marL="2057400" indent="-228600" eaLnBrk="0" hangingPunct="0">
              <a:spcBef>
                <a:spcPct val="20000"/>
              </a:spcBef>
              <a:buChar char="»"/>
              <a:defRPr sz="2000">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9pPr>
          </a:lstStyle>
          <a:p>
            <a:pPr algn="ctr" eaLnBrk="1" hangingPunct="1">
              <a:lnSpc>
                <a:spcPct val="80000"/>
              </a:lnSpc>
              <a:spcBef>
                <a:spcPct val="0"/>
              </a:spcBef>
              <a:buFontTx/>
              <a:buNone/>
              <a:defRPr/>
            </a:pPr>
            <a:r>
              <a:rPr lang="en-US" altLang="en-US" sz="2400" b="1" dirty="0">
                <a:solidFill>
                  <a:schemeClr val="bg1"/>
                </a:solidFill>
                <a:latin typeface="+mn-lt"/>
              </a:rPr>
              <a:t>General Principles </a:t>
            </a:r>
          </a:p>
        </p:txBody>
      </p:sp>
      <p:pic>
        <p:nvPicPr>
          <p:cNvPr id="8195" name="Picture 6" descr="Q:\Clinical Policy &amp; Documents\Guidelines\2016 Syncope\Current Draft\Tables and Figures\Figure 1. Risk Assessment\Figure 1_Presentation of transient loss of consciousness CF 12.05.16.e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62677" y="1196917"/>
            <a:ext cx="6173704" cy="5488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TextBox 7"/>
          <p:cNvSpPr txBox="1">
            <a:spLocks noChangeArrowheads="1"/>
          </p:cNvSpPr>
          <p:nvPr/>
        </p:nvSpPr>
        <p:spPr bwMode="auto">
          <a:xfrm>
            <a:off x="2972929" y="685771"/>
            <a:ext cx="6553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charset="0"/>
              </a:defRPr>
            </a:lvl1pPr>
            <a:lvl2pPr marL="742950" indent="-285750">
              <a:spcBef>
                <a:spcPct val="20000"/>
              </a:spcBef>
              <a:buChar char="–"/>
              <a:defRPr sz="2800">
                <a:solidFill>
                  <a:schemeClr val="tx1"/>
                </a:solidFill>
                <a:latin typeface="Arial" panose="020B0604020202020204" pitchFamily="34" charset="0"/>
                <a:ea typeface="Geneva" charset="0"/>
                <a:cs typeface="Geneva" charset="0"/>
              </a:defRPr>
            </a:lvl2pPr>
            <a:lvl3pPr marL="1143000" indent="-228600">
              <a:spcBef>
                <a:spcPct val="20000"/>
              </a:spcBef>
              <a:buChar char="•"/>
              <a:defRPr sz="2400">
                <a:solidFill>
                  <a:schemeClr val="tx1"/>
                </a:solidFill>
                <a:latin typeface="Arial" panose="020B0604020202020204" pitchFamily="34" charset="0"/>
                <a:ea typeface="Geneva" charset="0"/>
                <a:cs typeface="Geneva" charset="0"/>
              </a:defRPr>
            </a:lvl3pPr>
            <a:lvl4pPr marL="1600200" indent="-228600">
              <a:spcBef>
                <a:spcPct val="20000"/>
              </a:spcBef>
              <a:buChar char="–"/>
              <a:defRPr sz="2000">
                <a:solidFill>
                  <a:schemeClr val="tx1"/>
                </a:solidFill>
                <a:latin typeface="Arial" panose="020B0604020202020204" pitchFamily="34" charset="0"/>
                <a:ea typeface="Geneva" charset="0"/>
                <a:cs typeface="Geneva" charset="0"/>
              </a:defRPr>
            </a:lvl4pPr>
            <a:lvl5pPr marL="2057400" indent="-228600">
              <a:spcBef>
                <a:spcPct val="20000"/>
              </a:spcBef>
              <a:buChar char="»"/>
              <a:defRPr sz="2000">
                <a:solidFill>
                  <a:schemeClr val="tx1"/>
                </a:solidFill>
                <a:latin typeface="Arial" panose="020B0604020202020204" pitchFamily="34"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charset="0"/>
                <a:cs typeface="Geneva" charset="0"/>
              </a:defRPr>
            </a:lvl9pPr>
          </a:lstStyle>
          <a:p>
            <a:pPr algn="ctr">
              <a:spcBef>
                <a:spcPct val="0"/>
              </a:spcBef>
              <a:buFontTx/>
              <a:buNone/>
            </a:pPr>
            <a:r>
              <a:rPr lang="en-US" altLang="en-US" sz="2000" b="1" dirty="0">
                <a:solidFill>
                  <a:srgbClr val="FFFF00"/>
                </a:solidFill>
                <a:ea typeface="Arial Unicode MS" pitchFamily="34" charset="-128"/>
              </a:rPr>
              <a:t>Syncope Initial Evaluation</a:t>
            </a:r>
            <a:endParaRPr lang="en-US" altLang="en-US" sz="2000" dirty="0">
              <a:solidFill>
                <a:srgbClr val="FFFF00"/>
              </a:solidFill>
              <a:ea typeface="Arial Unicode MS" pitchFamily="34" charset="-128"/>
            </a:endParaRPr>
          </a:p>
        </p:txBody>
      </p:sp>
    </p:spTree>
    <p:extLst>
      <p:ext uri="{BB962C8B-B14F-4D97-AF65-F5344CB8AC3E}">
        <p14:creationId xmlns:p14="http://schemas.microsoft.com/office/powerpoint/2010/main" val="41256404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93" name="Rectangle 13"/>
          <p:cNvSpPr>
            <a:spLocks noGrp="1" noRot="1" noChangeArrowheads="1"/>
          </p:cNvSpPr>
          <p:nvPr>
            <p:ph type="title"/>
          </p:nvPr>
        </p:nvSpPr>
        <p:spPr>
          <a:effectLst>
            <a:outerShdw blurRad="63500" dist="38099" dir="2700000" algn="ctr" rotWithShape="0">
              <a:schemeClr val="bg2">
                <a:alpha val="74997"/>
              </a:schemeClr>
            </a:outerShdw>
          </a:effectLst>
        </p:spPr>
        <p:txBody>
          <a:bodyPr>
            <a:normAutofit/>
          </a:bodyPr>
          <a:lstStyle/>
          <a:p>
            <a:pPr algn="ctr" eaLnBrk="1" hangingPunct="1">
              <a:defRPr/>
            </a:pPr>
            <a:r>
              <a:rPr lang="en-US" sz="4000" b="1" dirty="0">
                <a:solidFill>
                  <a:srgbClr val="F5FF59"/>
                </a:solidFill>
                <a:effectLst>
                  <a:outerShdw blurRad="38100" dist="38100" dir="2700000" algn="tl">
                    <a:srgbClr val="000000"/>
                  </a:outerShdw>
                </a:effectLst>
              </a:rPr>
              <a:t>Basic Diagnostic Strategy</a:t>
            </a:r>
            <a:endParaRPr lang="en-US" sz="4000" b="1" dirty="0"/>
          </a:p>
        </p:txBody>
      </p:sp>
      <p:sp>
        <p:nvSpPr>
          <p:cNvPr id="46094" name="Rectangle 14"/>
          <p:cNvSpPr>
            <a:spLocks noGrp="1" noRot="1" noChangeArrowheads="1"/>
          </p:cNvSpPr>
          <p:nvPr>
            <p:ph type="body" sz="half" idx="1"/>
          </p:nvPr>
        </p:nvSpPr>
        <p:spPr>
          <a:xfrm>
            <a:off x="1696671" y="1411667"/>
            <a:ext cx="9224613" cy="4943475"/>
          </a:xfrm>
        </p:spPr>
        <p:txBody>
          <a:bodyPr/>
          <a:lstStyle/>
          <a:p>
            <a:pPr eaLnBrk="1" hangingPunct="1">
              <a:lnSpc>
                <a:spcPct val="85000"/>
              </a:lnSpc>
              <a:buClr>
                <a:srgbClr val="FFFFFF"/>
              </a:buClr>
              <a:buFont typeface="Arial"/>
              <a:buChar char="•"/>
              <a:defRPr/>
            </a:pPr>
            <a:r>
              <a:rPr lang="en-US" sz="3200" b="1" dirty="0">
                <a:solidFill>
                  <a:srgbClr val="F5FF59"/>
                </a:solidFill>
                <a:effectLst>
                  <a:outerShdw blurRad="38100" dist="38100" dir="2700000" algn="tl">
                    <a:srgbClr val="000000"/>
                  </a:outerShdw>
                </a:effectLst>
                <a:ea typeface="+mn-ea"/>
                <a:cs typeface="+mn-cs"/>
              </a:rPr>
              <a:t>The Initial Evaluation</a:t>
            </a:r>
            <a:endParaRPr lang="en-US" sz="3200" b="1" dirty="0">
              <a:solidFill>
                <a:srgbClr val="FFFFFF"/>
              </a:solidFill>
              <a:effectLst>
                <a:outerShdw blurRad="38100" dist="38100" dir="2700000" algn="tl">
                  <a:srgbClr val="000000"/>
                </a:outerShdw>
              </a:effectLst>
              <a:ea typeface="+mn-ea"/>
              <a:cs typeface="+mn-cs"/>
            </a:endParaRPr>
          </a:p>
          <a:p>
            <a:pPr lvl="1" eaLnBrk="1" hangingPunct="1">
              <a:lnSpc>
                <a:spcPct val="85000"/>
              </a:lnSpc>
              <a:buClr>
                <a:srgbClr val="FFFFFF"/>
              </a:buClr>
              <a:defRPr/>
            </a:pPr>
            <a:r>
              <a:rPr lang="en-US" sz="2400" b="1" dirty="0">
                <a:solidFill>
                  <a:srgbClr val="FFFFFF"/>
                </a:solidFill>
                <a:effectLst>
                  <a:outerShdw blurRad="38100" dist="38100" dir="2700000" algn="tl">
                    <a:srgbClr val="000000"/>
                  </a:outerShdw>
                </a:effectLst>
              </a:rPr>
              <a:t>History, physical exam (orthostatic blood pressure), ECG </a:t>
            </a:r>
          </a:p>
          <a:p>
            <a:pPr eaLnBrk="1" hangingPunct="1">
              <a:lnSpc>
                <a:spcPct val="85000"/>
              </a:lnSpc>
              <a:buClr>
                <a:srgbClr val="FFFFFF"/>
              </a:buClr>
              <a:buFont typeface="Arial"/>
              <a:buChar char="•"/>
              <a:defRPr/>
            </a:pPr>
            <a:r>
              <a:rPr lang="en-US" sz="2800" b="1" dirty="0">
                <a:solidFill>
                  <a:srgbClr val="F5FF59"/>
                </a:solidFill>
                <a:effectLst>
                  <a:outerShdw blurRad="38100" dist="38100" dir="2700000" algn="tl">
                    <a:srgbClr val="000000"/>
                  </a:outerShdw>
                </a:effectLst>
                <a:ea typeface="+mn-ea"/>
                <a:cs typeface="+mn-cs"/>
              </a:rPr>
              <a:t>Risk Assessment</a:t>
            </a:r>
            <a:endParaRPr lang="en-US" sz="2800" b="1" dirty="0">
              <a:solidFill>
                <a:srgbClr val="FFFFFF"/>
              </a:solidFill>
              <a:effectLst>
                <a:outerShdw blurRad="38100" dist="38100" dir="2700000" algn="tl">
                  <a:srgbClr val="000000"/>
                </a:outerShdw>
              </a:effectLst>
              <a:ea typeface="+mn-ea"/>
              <a:cs typeface="+mn-cs"/>
            </a:endParaRPr>
          </a:p>
          <a:p>
            <a:pPr lvl="1" eaLnBrk="1" hangingPunct="1">
              <a:lnSpc>
                <a:spcPct val="85000"/>
              </a:lnSpc>
              <a:buClr>
                <a:srgbClr val="FFFFFF"/>
              </a:buClr>
              <a:buFont typeface="Arial"/>
              <a:buChar char="•"/>
              <a:defRPr/>
            </a:pPr>
            <a:r>
              <a:rPr lang="en-US" sz="2400" b="1" dirty="0">
                <a:solidFill>
                  <a:srgbClr val="FFFFFF"/>
                </a:solidFill>
                <a:effectLst>
                  <a:outerShdw blurRad="38100" dist="38100" dir="2700000" algn="tl">
                    <a:srgbClr val="000000"/>
                  </a:outerShdw>
                </a:effectLst>
              </a:rPr>
              <a:t>In-hospital vs out-of-hospital diagnostic evaluation</a:t>
            </a:r>
          </a:p>
          <a:p>
            <a:pPr eaLnBrk="1" hangingPunct="1">
              <a:lnSpc>
                <a:spcPct val="85000"/>
              </a:lnSpc>
              <a:buClr>
                <a:srgbClr val="FFFFFF"/>
              </a:buClr>
              <a:buFont typeface="Arial"/>
              <a:buChar char="•"/>
              <a:defRPr/>
            </a:pPr>
            <a:r>
              <a:rPr lang="en-US" sz="2800" b="1" dirty="0">
                <a:solidFill>
                  <a:srgbClr val="F5FF59"/>
                </a:solidFill>
                <a:effectLst>
                  <a:outerShdw blurRad="38100" dist="38100" dir="2700000" algn="tl">
                    <a:srgbClr val="000000"/>
                  </a:outerShdw>
                </a:effectLst>
                <a:ea typeface="+mn-ea"/>
                <a:cs typeface="+mn-cs"/>
              </a:rPr>
              <a:t>Selected Subsequent Testing</a:t>
            </a:r>
            <a:endParaRPr lang="en-US" sz="2800" b="1" dirty="0">
              <a:solidFill>
                <a:srgbClr val="FFFFFF"/>
              </a:solidFill>
              <a:effectLst>
                <a:outerShdw blurRad="38100" dist="38100" dir="2700000" algn="tl">
                  <a:srgbClr val="000000"/>
                </a:outerShdw>
              </a:effectLst>
              <a:ea typeface="+mn-ea"/>
              <a:cs typeface="+mn-cs"/>
            </a:endParaRPr>
          </a:p>
          <a:p>
            <a:pPr lvl="1" eaLnBrk="1" hangingPunct="1">
              <a:lnSpc>
                <a:spcPct val="85000"/>
              </a:lnSpc>
              <a:buClr>
                <a:srgbClr val="FFFFFF"/>
              </a:buClr>
              <a:buFont typeface="Arial"/>
              <a:buChar char="•"/>
              <a:defRPr/>
            </a:pPr>
            <a:r>
              <a:rPr lang="en-US" sz="2400" b="1" dirty="0">
                <a:solidFill>
                  <a:srgbClr val="F5FF59"/>
                </a:solidFill>
                <a:effectLst>
                  <a:outerShdw blurRad="38100" dist="38100" dir="2700000" algn="tl">
                    <a:srgbClr val="000000"/>
                  </a:outerShdw>
                </a:effectLst>
              </a:rPr>
              <a:t>Ambulatory: </a:t>
            </a:r>
          </a:p>
          <a:p>
            <a:pPr lvl="2" eaLnBrk="1" hangingPunct="1">
              <a:lnSpc>
                <a:spcPct val="85000"/>
              </a:lnSpc>
              <a:buClr>
                <a:srgbClr val="FFFFFF"/>
              </a:buClr>
              <a:buFont typeface="Arial"/>
              <a:buChar char="•"/>
              <a:defRPr/>
            </a:pPr>
            <a:r>
              <a:rPr lang="en-US" sz="2100" b="1" dirty="0">
                <a:solidFill>
                  <a:srgbClr val="FFFFFF"/>
                </a:solidFill>
                <a:effectLst>
                  <a:outerShdw blurRad="38100" dist="38100" dir="2700000" algn="tl">
                    <a:srgbClr val="000000"/>
                  </a:outerShdw>
                </a:effectLst>
              </a:rPr>
              <a:t>ECG Monitoring (external loop recorder, mobile outpatient cardiac telemetry (MCOT), </a:t>
            </a:r>
            <a:r>
              <a:rPr lang="en-US" sz="2100" b="1" dirty="0" err="1">
                <a:solidFill>
                  <a:srgbClr val="FFFFFF"/>
                </a:solidFill>
                <a:effectLst>
                  <a:outerShdw blurRad="38100" dist="38100" dir="2700000" algn="tl">
                    <a:srgbClr val="000000"/>
                  </a:outerShdw>
                </a:effectLst>
              </a:rPr>
              <a:t>insertable</a:t>
            </a:r>
            <a:r>
              <a:rPr lang="en-US" sz="2100" b="1" dirty="0">
                <a:solidFill>
                  <a:srgbClr val="FFFFFF"/>
                </a:solidFill>
                <a:effectLst>
                  <a:outerShdw blurRad="38100" dist="38100" dir="2700000" algn="tl">
                    <a:srgbClr val="000000"/>
                  </a:outerShdw>
                </a:effectLst>
              </a:rPr>
              <a:t> loop recorder) </a:t>
            </a:r>
          </a:p>
          <a:p>
            <a:pPr lvl="1" eaLnBrk="1" hangingPunct="1">
              <a:lnSpc>
                <a:spcPct val="85000"/>
              </a:lnSpc>
              <a:buClr>
                <a:srgbClr val="FFFFFF"/>
              </a:buClr>
              <a:buFont typeface="Arial"/>
              <a:buChar char="•"/>
              <a:defRPr/>
            </a:pPr>
            <a:r>
              <a:rPr lang="en-US" sz="2400" b="1" dirty="0">
                <a:solidFill>
                  <a:srgbClr val="F5FF59"/>
                </a:solidFill>
                <a:effectLst>
                  <a:outerShdw blurRad="38100" dist="38100" dir="2700000" algn="tl">
                    <a:srgbClr val="000000"/>
                  </a:outerShdw>
                </a:effectLst>
              </a:rPr>
              <a:t>Hospital-based:</a:t>
            </a:r>
            <a:r>
              <a:rPr lang="en-US" sz="2400" b="1" dirty="0">
                <a:solidFill>
                  <a:srgbClr val="FFFFFF"/>
                </a:solidFill>
                <a:effectLst>
                  <a:outerShdw blurRad="38100" dist="38100" dir="2700000" algn="tl">
                    <a:srgbClr val="000000"/>
                  </a:outerShdw>
                </a:effectLst>
              </a:rPr>
              <a:t> </a:t>
            </a:r>
          </a:p>
          <a:p>
            <a:pPr lvl="2" eaLnBrk="1" hangingPunct="1">
              <a:lnSpc>
                <a:spcPct val="85000"/>
              </a:lnSpc>
              <a:buClr>
                <a:srgbClr val="FFFFFF"/>
              </a:buClr>
              <a:buFont typeface="Arial"/>
              <a:buChar char="•"/>
              <a:defRPr/>
            </a:pPr>
            <a:r>
              <a:rPr lang="en-US" sz="2100" b="1" dirty="0">
                <a:solidFill>
                  <a:srgbClr val="FFFFFF"/>
                </a:solidFill>
                <a:effectLst>
                  <a:outerShdw blurRad="38100" dist="38100" dir="2700000" algn="tl">
                    <a:srgbClr val="000000"/>
                  </a:outerShdw>
                </a:effectLst>
              </a:rPr>
              <a:t>Hemodynamics/angiography, stress testing, </a:t>
            </a:r>
            <a:r>
              <a:rPr lang="en-US" sz="2100" b="1" dirty="0" err="1">
                <a:solidFill>
                  <a:srgbClr val="FFFFFF"/>
                </a:solidFill>
                <a:effectLst>
                  <a:outerShdw blurRad="38100" dist="38100" dir="2700000" algn="tl">
                    <a:srgbClr val="000000"/>
                  </a:outerShdw>
                </a:effectLst>
              </a:rPr>
              <a:t>electrophysiologic</a:t>
            </a:r>
            <a:r>
              <a:rPr lang="en-US" sz="2100" b="1" dirty="0">
                <a:solidFill>
                  <a:srgbClr val="FFFFFF"/>
                </a:solidFill>
                <a:effectLst>
                  <a:outerShdw blurRad="38100" dist="38100" dir="2700000" algn="tl">
                    <a:srgbClr val="000000"/>
                  </a:outerShdw>
                </a:effectLst>
              </a:rPr>
              <a:t> study, tilt table</a:t>
            </a:r>
          </a:p>
        </p:txBody>
      </p:sp>
    </p:spTree>
    <p:extLst>
      <p:ext uri="{BB962C8B-B14F-4D97-AF65-F5344CB8AC3E}">
        <p14:creationId xmlns:p14="http://schemas.microsoft.com/office/powerpoint/2010/main" val="3952672149"/>
      </p:ext>
    </p:extLst>
  </p:cSld>
  <p:clrMapOvr>
    <a:masterClrMapping/>
  </p:clrMapOvr>
  <p:transition>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30" name="Rectangle 26"/>
          <p:cNvSpPr>
            <a:spLocks noGrp="1" noRot="1" noChangeArrowheads="1"/>
          </p:cNvSpPr>
          <p:nvPr>
            <p:ph type="title"/>
          </p:nvPr>
        </p:nvSpPr>
        <p:spPr>
          <a:xfrm>
            <a:off x="1879600" y="127000"/>
            <a:ext cx="8464550" cy="985838"/>
          </a:xfrm>
          <a:effectLst>
            <a:outerShdw blurRad="63500" dist="38099" dir="2700000" algn="ctr" rotWithShape="0">
              <a:schemeClr val="bg2">
                <a:alpha val="74997"/>
              </a:schemeClr>
            </a:outerShdw>
          </a:effectLst>
        </p:spPr>
        <p:txBody>
          <a:bodyPr>
            <a:normAutofit fontScale="90000"/>
          </a:bodyPr>
          <a:lstStyle/>
          <a:p>
            <a:pPr algn="ctr" eaLnBrk="1" hangingPunct="1">
              <a:defRPr/>
            </a:pPr>
            <a:r>
              <a:rPr lang="en-US" sz="4000" dirty="0"/>
              <a:t> </a:t>
            </a:r>
            <a:r>
              <a:rPr lang="en-US" sz="4000" b="1" dirty="0">
                <a:solidFill>
                  <a:srgbClr val="F5FF59"/>
                </a:solidFill>
                <a:effectLst>
                  <a:outerShdw blurRad="38100" dist="38100" dir="2700000" algn="tl">
                    <a:srgbClr val="000000"/>
                  </a:outerShdw>
                </a:effectLst>
              </a:rPr>
              <a:t>Initial Evaluation </a:t>
            </a:r>
            <a:br>
              <a:rPr lang="en-US" sz="4000" b="1" dirty="0">
                <a:solidFill>
                  <a:srgbClr val="F5FF59"/>
                </a:solidFill>
                <a:effectLst>
                  <a:outerShdw blurRad="38100" dist="38100" dir="2700000" algn="tl">
                    <a:srgbClr val="000000"/>
                  </a:outerShdw>
                </a:effectLst>
              </a:rPr>
            </a:br>
            <a:r>
              <a:rPr lang="en-US" sz="3200" dirty="0">
                <a:solidFill>
                  <a:srgbClr val="FFFFFF"/>
                </a:solidFill>
                <a:effectLst>
                  <a:outerShdw blurRad="38100" dist="38100" dir="2700000" algn="tl">
                    <a:srgbClr val="000000"/>
                  </a:outerShdw>
                </a:effectLst>
              </a:rPr>
              <a:t>Essentials of the History</a:t>
            </a:r>
            <a:endParaRPr lang="en-US" sz="3200" dirty="0">
              <a:solidFill>
                <a:srgbClr val="FFFFFF"/>
              </a:solidFill>
            </a:endParaRPr>
          </a:p>
        </p:txBody>
      </p:sp>
      <p:sp>
        <p:nvSpPr>
          <p:cNvPr id="47131" name="Rectangle 27"/>
          <p:cNvSpPr>
            <a:spLocks noGrp="1" noRot="1" noChangeArrowheads="1"/>
          </p:cNvSpPr>
          <p:nvPr>
            <p:ph type="body" sz="half" idx="1"/>
          </p:nvPr>
        </p:nvSpPr>
        <p:spPr>
          <a:xfrm>
            <a:off x="1700751" y="1342231"/>
            <a:ext cx="9005887" cy="4529138"/>
          </a:xfrm>
        </p:spPr>
        <p:txBody>
          <a:bodyPr>
            <a:normAutofit fontScale="92500" lnSpcReduction="20000"/>
          </a:bodyPr>
          <a:lstStyle/>
          <a:p>
            <a:pPr eaLnBrk="1" hangingPunct="1">
              <a:spcBef>
                <a:spcPct val="25000"/>
              </a:spcBef>
              <a:spcAft>
                <a:spcPct val="0"/>
              </a:spcAft>
              <a:buClr>
                <a:srgbClr val="FFFFFF"/>
              </a:buClr>
              <a:buFont typeface="Arial" charset="0"/>
              <a:buChar char="•"/>
              <a:defRPr/>
            </a:pPr>
            <a:r>
              <a:rPr lang="en-US" sz="3200" b="1" dirty="0">
                <a:solidFill>
                  <a:srgbClr val="F5FF59"/>
                </a:solidFill>
                <a:effectLst>
                  <a:outerShdw blurRad="38100" dist="38100" dir="2700000" algn="tl">
                    <a:srgbClr val="000000"/>
                  </a:outerShdw>
                </a:effectLst>
              </a:rPr>
              <a:t>Concomitant disease, especially cardiac</a:t>
            </a:r>
            <a:endParaRPr lang="en-US" sz="3200" b="1" dirty="0">
              <a:effectLst>
                <a:outerShdw blurRad="38100" dist="38100" dir="2700000" algn="tl">
                  <a:srgbClr val="FFFFFF"/>
                </a:outerShdw>
              </a:effectLst>
            </a:endParaRPr>
          </a:p>
          <a:p>
            <a:pPr lvl="1" eaLnBrk="1" hangingPunct="1">
              <a:spcBef>
                <a:spcPct val="25000"/>
              </a:spcBef>
              <a:spcAft>
                <a:spcPct val="0"/>
              </a:spcAft>
              <a:buClr>
                <a:srgbClr val="FFFFFF"/>
              </a:buClr>
              <a:defRPr/>
            </a:pPr>
            <a:r>
              <a:rPr lang="en-US" sz="2400" b="1" dirty="0">
                <a:solidFill>
                  <a:srgbClr val="FFFFFF"/>
                </a:solidFill>
                <a:effectLst>
                  <a:outerShdw blurRad="38100" dist="38100" dir="2700000" algn="tl">
                    <a:srgbClr val="000000"/>
                  </a:outerShdw>
                </a:effectLst>
              </a:rPr>
              <a:t>Medication history </a:t>
            </a:r>
          </a:p>
          <a:p>
            <a:pPr eaLnBrk="1" hangingPunct="1">
              <a:spcBef>
                <a:spcPct val="25000"/>
              </a:spcBef>
              <a:spcAft>
                <a:spcPct val="0"/>
              </a:spcAft>
              <a:buClr>
                <a:srgbClr val="FFFFFF"/>
              </a:buClr>
              <a:buFont typeface="Arial" charset="0"/>
              <a:buChar char="•"/>
              <a:defRPr/>
            </a:pPr>
            <a:r>
              <a:rPr lang="en-US" sz="3200" b="1" dirty="0">
                <a:solidFill>
                  <a:srgbClr val="F5FF59"/>
                </a:solidFill>
                <a:effectLst>
                  <a:outerShdw blurRad="38100" dist="38100" dir="2700000" algn="tl">
                    <a:srgbClr val="000000"/>
                  </a:outerShdw>
                </a:effectLst>
              </a:rPr>
              <a:t>Pertinent family history</a:t>
            </a:r>
            <a:endParaRPr lang="en-US" sz="3200" b="1" dirty="0">
              <a:effectLst>
                <a:outerShdw blurRad="38100" dist="38100" dir="2700000" algn="tl">
                  <a:srgbClr val="FFFFFF"/>
                </a:outerShdw>
              </a:effectLst>
            </a:endParaRPr>
          </a:p>
          <a:p>
            <a:pPr lvl="1" eaLnBrk="1" hangingPunct="1">
              <a:spcBef>
                <a:spcPct val="25000"/>
              </a:spcBef>
              <a:spcAft>
                <a:spcPct val="0"/>
              </a:spcAft>
              <a:buClr>
                <a:srgbClr val="FFFFFF"/>
              </a:buClr>
              <a:defRPr/>
            </a:pPr>
            <a:r>
              <a:rPr lang="en-US" sz="2400" b="1" dirty="0">
                <a:solidFill>
                  <a:srgbClr val="FFFFFF"/>
                </a:solidFill>
                <a:effectLst>
                  <a:outerShdw blurRad="38100" dist="38100" dir="2700000" algn="tl">
                    <a:srgbClr val="000000"/>
                  </a:outerShdw>
                </a:effectLst>
              </a:rPr>
              <a:t>Cardiac disease, Unexpected death</a:t>
            </a:r>
          </a:p>
          <a:p>
            <a:pPr eaLnBrk="1" hangingPunct="1">
              <a:spcBef>
                <a:spcPct val="25000"/>
              </a:spcBef>
              <a:spcAft>
                <a:spcPct val="0"/>
              </a:spcAft>
              <a:buClr>
                <a:srgbClr val="FFFFFF"/>
              </a:buClr>
              <a:buFont typeface="Arial" charset="0"/>
              <a:buChar char="•"/>
              <a:defRPr/>
            </a:pPr>
            <a:r>
              <a:rPr lang="en-US" sz="3200" b="1" dirty="0">
                <a:solidFill>
                  <a:srgbClr val="F5FF59"/>
                </a:solidFill>
                <a:effectLst>
                  <a:outerShdw blurRad="38100" dist="38100" dir="2700000" algn="tl">
                    <a:srgbClr val="000000"/>
                  </a:outerShdw>
                </a:effectLst>
              </a:rPr>
              <a:t>Past medical history</a:t>
            </a:r>
            <a:endParaRPr lang="en-US" sz="3200" b="1" dirty="0">
              <a:effectLst>
                <a:outerShdw blurRad="38100" dist="38100" dir="2700000" algn="tl">
                  <a:srgbClr val="FFFFFF"/>
                </a:outerShdw>
              </a:effectLst>
            </a:endParaRPr>
          </a:p>
          <a:p>
            <a:pPr lvl="1" eaLnBrk="1" hangingPunct="1">
              <a:spcBef>
                <a:spcPct val="25000"/>
              </a:spcBef>
              <a:spcAft>
                <a:spcPct val="0"/>
              </a:spcAft>
              <a:buClr>
                <a:srgbClr val="FFFFFF"/>
              </a:buClr>
              <a:defRPr/>
            </a:pPr>
            <a:r>
              <a:rPr lang="en-US" sz="2400" b="1" dirty="0">
                <a:solidFill>
                  <a:srgbClr val="FFFFFF"/>
                </a:solidFill>
                <a:effectLst>
                  <a:outerShdw blurRad="38100" dist="38100" dir="2700000" algn="tl">
                    <a:srgbClr val="000000"/>
                  </a:outerShdw>
                </a:effectLst>
              </a:rPr>
              <a:t>Heart disease (structural, arrhythmia) </a:t>
            </a:r>
          </a:p>
          <a:p>
            <a:pPr lvl="1" eaLnBrk="1" hangingPunct="1">
              <a:spcBef>
                <a:spcPct val="25000"/>
              </a:spcBef>
              <a:spcAft>
                <a:spcPct val="0"/>
              </a:spcAft>
              <a:buClr>
                <a:srgbClr val="FFFFFF"/>
              </a:buClr>
              <a:defRPr/>
            </a:pPr>
            <a:r>
              <a:rPr lang="en-US" sz="2400" b="1" dirty="0">
                <a:solidFill>
                  <a:srgbClr val="FFFFFF"/>
                </a:solidFill>
                <a:effectLst>
                  <a:outerShdw blurRad="38100" dist="38100" dir="2700000" algn="tl">
                    <a:srgbClr val="000000"/>
                  </a:outerShdw>
                </a:effectLst>
              </a:rPr>
              <a:t>Metabolic and neurologic disease</a:t>
            </a:r>
          </a:p>
          <a:p>
            <a:pPr eaLnBrk="1" hangingPunct="1">
              <a:spcBef>
                <a:spcPct val="25000"/>
              </a:spcBef>
              <a:spcAft>
                <a:spcPct val="0"/>
              </a:spcAft>
              <a:buClr>
                <a:srgbClr val="FFFFFF"/>
              </a:buClr>
              <a:buFont typeface="Arial" charset="0"/>
              <a:buChar char="•"/>
              <a:defRPr/>
            </a:pPr>
            <a:r>
              <a:rPr lang="en-US" sz="3200" b="1" dirty="0">
                <a:solidFill>
                  <a:srgbClr val="F5FF59"/>
                </a:solidFill>
                <a:effectLst>
                  <a:outerShdw blurRad="38100" dist="38100" dir="2700000" algn="tl">
                    <a:srgbClr val="000000"/>
                  </a:outerShdw>
                </a:effectLst>
              </a:rPr>
              <a:t>Circumstances of recent event(s)</a:t>
            </a:r>
          </a:p>
          <a:p>
            <a:pPr lvl="1" eaLnBrk="1" hangingPunct="1">
              <a:spcBef>
                <a:spcPct val="25000"/>
              </a:spcBef>
              <a:spcAft>
                <a:spcPct val="0"/>
              </a:spcAft>
              <a:defRPr/>
            </a:pPr>
            <a:r>
              <a:rPr lang="en-US" sz="2400" b="1" dirty="0">
                <a:solidFill>
                  <a:srgbClr val="FFFFFF"/>
                </a:solidFill>
                <a:effectLst>
                  <a:outerShdw blurRad="38100" dist="38100" dir="2700000" algn="tl">
                    <a:srgbClr val="000000"/>
                  </a:outerShdw>
                </a:effectLst>
              </a:rPr>
              <a:t>Eyewitness account of event</a:t>
            </a:r>
          </a:p>
          <a:p>
            <a:pPr lvl="1" eaLnBrk="1" hangingPunct="1">
              <a:spcBef>
                <a:spcPct val="25000"/>
              </a:spcBef>
              <a:spcAft>
                <a:spcPct val="0"/>
              </a:spcAft>
              <a:defRPr/>
            </a:pPr>
            <a:r>
              <a:rPr lang="en-US" sz="2400" b="1" dirty="0">
                <a:solidFill>
                  <a:srgbClr val="FFFFFF"/>
                </a:solidFill>
                <a:effectLst>
                  <a:outerShdw blurRad="38100" dist="38100" dir="2700000" algn="tl">
                    <a:srgbClr val="000000"/>
                  </a:outerShdw>
                </a:effectLst>
              </a:rPr>
              <a:t>Warning symptoms</a:t>
            </a:r>
          </a:p>
          <a:p>
            <a:pPr lvl="1" eaLnBrk="1" hangingPunct="1">
              <a:spcBef>
                <a:spcPct val="25000"/>
              </a:spcBef>
              <a:spcAft>
                <a:spcPct val="0"/>
              </a:spcAft>
              <a:defRPr/>
            </a:pPr>
            <a:r>
              <a:rPr lang="en-US" sz="2400" b="1" dirty="0">
                <a:solidFill>
                  <a:srgbClr val="FFFFFF"/>
                </a:solidFill>
                <a:effectLst>
                  <a:outerShdw blurRad="38100" dist="38100" dir="2700000" algn="tl">
                    <a:srgbClr val="000000"/>
                  </a:outerShdw>
                </a:effectLst>
              </a:rPr>
              <a:t>Consider unexplained ‘falls’ (possible amnesia in elderly)</a:t>
            </a:r>
          </a:p>
        </p:txBody>
      </p:sp>
      <p:pic>
        <p:nvPicPr>
          <p:cNvPr id="48132" name="Picture 38" descr="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45438" y="2032000"/>
            <a:ext cx="2481262" cy="157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5524298"/>
      </p:ext>
    </p:extLst>
  </p:cSld>
  <p:clrMapOvr>
    <a:masterClrMapping/>
  </p:clrMapOvr>
  <p:transition>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6" name="Rectangle 4"/>
          <p:cNvSpPr>
            <a:spLocks noGrp="1" noRot="1" noChangeArrowheads="1"/>
          </p:cNvSpPr>
          <p:nvPr>
            <p:ph type="title"/>
          </p:nvPr>
        </p:nvSpPr>
        <p:spPr>
          <a:xfrm>
            <a:off x="1524000" y="203200"/>
            <a:ext cx="9144000" cy="1066800"/>
          </a:xfrm>
          <a:effectLst>
            <a:outerShdw blurRad="63500" dist="38099" dir="2700000" algn="ctr" rotWithShape="0">
              <a:schemeClr val="bg2">
                <a:alpha val="74997"/>
              </a:schemeClr>
            </a:outerShdw>
          </a:effectLst>
        </p:spPr>
        <p:txBody>
          <a:bodyPr>
            <a:normAutofit fontScale="90000"/>
          </a:bodyPr>
          <a:lstStyle/>
          <a:p>
            <a:pPr algn="ctr" eaLnBrk="1" hangingPunct="1">
              <a:defRPr/>
            </a:pPr>
            <a:r>
              <a:rPr lang="en-US" sz="4000" b="1" dirty="0">
                <a:solidFill>
                  <a:srgbClr val="FFFF00"/>
                </a:solidFill>
                <a:effectLst>
                  <a:outerShdw blurRad="38100" dist="38100" dir="2700000" algn="tl">
                    <a:srgbClr val="000000"/>
                  </a:outerShdw>
                </a:effectLst>
              </a:rPr>
              <a:t>Initial Examination</a:t>
            </a:r>
            <a:r>
              <a:rPr lang="en-US" sz="4000" dirty="0">
                <a:solidFill>
                  <a:srgbClr val="FFFF00"/>
                </a:solidFill>
                <a:effectLst>
                  <a:outerShdw blurRad="38100" dist="38100" dir="2700000" algn="tl">
                    <a:srgbClr val="000000"/>
                  </a:outerShdw>
                </a:effectLst>
              </a:rPr>
              <a:t/>
            </a:r>
            <a:br>
              <a:rPr lang="en-US" sz="4000" dirty="0">
                <a:solidFill>
                  <a:srgbClr val="FFFF00"/>
                </a:solidFill>
                <a:effectLst>
                  <a:outerShdw blurRad="38100" dist="38100" dir="2700000" algn="tl">
                    <a:srgbClr val="000000"/>
                  </a:outerShdw>
                </a:effectLst>
              </a:rPr>
            </a:br>
            <a:r>
              <a:rPr lang="en-US" sz="3200" dirty="0">
                <a:solidFill>
                  <a:srgbClr val="FFFFFF"/>
                </a:solidFill>
                <a:effectLst>
                  <a:outerShdw blurRad="38100" dist="38100" dir="2700000" algn="tl">
                    <a:srgbClr val="000000"/>
                  </a:outerShdw>
                </a:effectLst>
              </a:rPr>
              <a:t>Essentials of Physical Examination</a:t>
            </a:r>
            <a:endParaRPr lang="en-US" sz="3200" dirty="0">
              <a:solidFill>
                <a:srgbClr val="FFFFFF"/>
              </a:solidFill>
            </a:endParaRPr>
          </a:p>
        </p:txBody>
      </p:sp>
      <p:sp>
        <p:nvSpPr>
          <p:cNvPr id="49157" name="Rectangle 5"/>
          <p:cNvSpPr>
            <a:spLocks noGrp="1" noRot="1" noChangeArrowheads="1"/>
          </p:cNvSpPr>
          <p:nvPr>
            <p:ph idx="1"/>
          </p:nvPr>
        </p:nvSpPr>
        <p:spPr>
          <a:xfrm>
            <a:off x="1892301" y="1320800"/>
            <a:ext cx="8437563" cy="5410200"/>
          </a:xfrm>
        </p:spPr>
        <p:txBody>
          <a:bodyPr>
            <a:normAutofit lnSpcReduction="10000"/>
          </a:bodyPr>
          <a:lstStyle/>
          <a:p>
            <a:pPr>
              <a:lnSpc>
                <a:spcPct val="85000"/>
              </a:lnSpc>
              <a:spcAft>
                <a:spcPts val="550"/>
              </a:spcAft>
              <a:buClr>
                <a:srgbClr val="FFFF00"/>
              </a:buClr>
              <a:buFont typeface="Arial" charset="0"/>
              <a:buChar char="•"/>
              <a:defRPr/>
            </a:pPr>
            <a:r>
              <a:rPr lang="en-US" sz="2800" b="1" dirty="0">
                <a:solidFill>
                  <a:srgbClr val="F5FF59"/>
                </a:solidFill>
                <a:effectLst>
                  <a:outerShdw blurRad="38100" dist="38100" dir="2700000" algn="tl">
                    <a:srgbClr val="000000"/>
                  </a:outerShdw>
                </a:effectLst>
              </a:rPr>
              <a:t>Vital signs</a:t>
            </a:r>
          </a:p>
          <a:p>
            <a:pPr lvl="1">
              <a:lnSpc>
                <a:spcPct val="85000"/>
              </a:lnSpc>
              <a:spcAft>
                <a:spcPts val="550"/>
              </a:spcAft>
              <a:buClr>
                <a:srgbClr val="FFFF00"/>
              </a:buClr>
              <a:defRPr/>
            </a:pPr>
            <a:r>
              <a:rPr lang="en-US" sz="2400" b="1" dirty="0">
                <a:solidFill>
                  <a:srgbClr val="FFFFFF"/>
                </a:solidFill>
                <a:effectLst>
                  <a:outerShdw blurRad="38100" dist="38100" dir="2700000" algn="tl">
                    <a:srgbClr val="000000"/>
                  </a:outerShdw>
                </a:effectLst>
              </a:rPr>
              <a:t>Collapsed (rarely obtained) vs. post-recovery</a:t>
            </a:r>
          </a:p>
          <a:p>
            <a:pPr lvl="1">
              <a:lnSpc>
                <a:spcPct val="85000"/>
              </a:lnSpc>
              <a:spcAft>
                <a:spcPts val="550"/>
              </a:spcAft>
              <a:buClr>
                <a:srgbClr val="FFFF00"/>
              </a:buClr>
              <a:defRPr/>
            </a:pPr>
            <a:r>
              <a:rPr lang="en-US" sz="2400" b="1" dirty="0">
                <a:solidFill>
                  <a:srgbClr val="FFFFFF"/>
                </a:solidFill>
                <a:effectLst>
                  <a:outerShdw blurRad="38100" dist="38100" dir="2700000" algn="tl">
                    <a:srgbClr val="000000"/>
                  </a:outerShdw>
                </a:effectLst>
              </a:rPr>
              <a:t>Heart rate, regularity, murmurs, left ventricular hypertrophy</a:t>
            </a:r>
          </a:p>
          <a:p>
            <a:pPr lvl="1">
              <a:lnSpc>
                <a:spcPct val="85000"/>
              </a:lnSpc>
              <a:spcAft>
                <a:spcPts val="550"/>
              </a:spcAft>
              <a:buClr>
                <a:srgbClr val="FFFF00"/>
              </a:buClr>
              <a:defRPr/>
            </a:pPr>
            <a:r>
              <a:rPr lang="en-US" sz="2400" b="1" dirty="0">
                <a:solidFill>
                  <a:srgbClr val="FFFFFF"/>
                </a:solidFill>
                <a:effectLst>
                  <a:outerShdw blurRad="38100" dist="38100" dir="2700000" algn="tl">
                    <a:srgbClr val="000000"/>
                  </a:outerShdw>
                </a:effectLst>
              </a:rPr>
              <a:t>Orthostatic blood pressure change</a:t>
            </a:r>
          </a:p>
          <a:p>
            <a:pPr>
              <a:lnSpc>
                <a:spcPct val="85000"/>
              </a:lnSpc>
              <a:spcAft>
                <a:spcPts val="550"/>
              </a:spcAft>
              <a:buClr>
                <a:srgbClr val="FFFF00"/>
              </a:buClr>
              <a:buFont typeface="Arial" charset="0"/>
              <a:buChar char="•"/>
              <a:defRPr/>
            </a:pPr>
            <a:r>
              <a:rPr lang="en-US" sz="2800" b="1" dirty="0">
                <a:solidFill>
                  <a:srgbClr val="F5FF59"/>
                </a:solidFill>
                <a:effectLst>
                  <a:outerShdw blurRad="38100" dist="38100" dir="2700000" algn="tl">
                    <a:srgbClr val="000000"/>
                  </a:outerShdw>
                </a:effectLst>
              </a:rPr>
              <a:t>CV Exam: heart or vascular disease? </a:t>
            </a:r>
          </a:p>
          <a:p>
            <a:pPr>
              <a:lnSpc>
                <a:spcPct val="85000"/>
              </a:lnSpc>
              <a:spcAft>
                <a:spcPts val="550"/>
              </a:spcAft>
              <a:buClr>
                <a:srgbClr val="FFFF00"/>
              </a:buClr>
              <a:buFont typeface="Arial" charset="0"/>
              <a:buChar char="•"/>
              <a:defRPr/>
            </a:pPr>
            <a:r>
              <a:rPr lang="en-US" sz="2800" b="1" dirty="0">
                <a:solidFill>
                  <a:srgbClr val="F5FF59"/>
                </a:solidFill>
                <a:effectLst>
                  <a:outerShdw blurRad="38100" dist="38100" dir="2700000" algn="tl">
                    <a:srgbClr val="000000"/>
                  </a:outerShdw>
                </a:effectLst>
              </a:rPr>
              <a:t>Carotid sinus massage  </a:t>
            </a:r>
          </a:p>
          <a:p>
            <a:pPr lvl="1">
              <a:lnSpc>
                <a:spcPct val="85000"/>
              </a:lnSpc>
              <a:spcAft>
                <a:spcPts val="550"/>
              </a:spcAft>
              <a:buClr>
                <a:srgbClr val="FFFF00"/>
              </a:buClr>
              <a:defRPr/>
            </a:pPr>
            <a:r>
              <a:rPr lang="en-US" sz="2400" b="1" dirty="0">
                <a:solidFill>
                  <a:srgbClr val="FFFFFF"/>
                </a:solidFill>
                <a:effectLst>
                  <a:outerShdw blurRad="38100" dist="38100" dir="2700000" algn="tl">
                    <a:srgbClr val="000000"/>
                  </a:outerShdw>
                </a:effectLst>
              </a:rPr>
              <a:t>Perform upright position or during tilt-table test</a:t>
            </a:r>
          </a:p>
          <a:p>
            <a:pPr lvl="1">
              <a:lnSpc>
                <a:spcPct val="85000"/>
              </a:lnSpc>
              <a:spcAft>
                <a:spcPts val="550"/>
              </a:spcAft>
              <a:buClr>
                <a:srgbClr val="FFFF00"/>
              </a:buClr>
              <a:defRPr/>
            </a:pPr>
            <a:r>
              <a:rPr lang="en-US" sz="2400" b="1" dirty="0">
                <a:solidFill>
                  <a:srgbClr val="FFFFFF"/>
                </a:solidFill>
                <a:effectLst>
                  <a:outerShdw blurRad="38100" dist="38100" dir="2700000" algn="tl">
                    <a:srgbClr val="000000"/>
                  </a:outerShdw>
                </a:effectLst>
              </a:rPr>
              <a:t>Monitor beat-to-beat blood pressure</a:t>
            </a:r>
          </a:p>
          <a:p>
            <a:pPr>
              <a:lnSpc>
                <a:spcPct val="85000"/>
              </a:lnSpc>
              <a:spcAft>
                <a:spcPts val="550"/>
              </a:spcAft>
              <a:buClr>
                <a:srgbClr val="FFFF00"/>
              </a:buClr>
              <a:buFont typeface="Arial" charset="0"/>
              <a:buChar char="•"/>
              <a:defRPr/>
            </a:pPr>
            <a:r>
              <a:rPr lang="en-US" sz="2800" b="1" dirty="0">
                <a:solidFill>
                  <a:srgbClr val="F5FF59"/>
                </a:solidFill>
                <a:effectLst>
                  <a:outerShdw blurRad="38100" dist="38100" dir="2700000" algn="tl">
                    <a:srgbClr val="000000"/>
                  </a:outerShdw>
                </a:effectLst>
              </a:rPr>
              <a:t>Neurological exam</a:t>
            </a:r>
          </a:p>
          <a:p>
            <a:pPr lvl="1">
              <a:lnSpc>
                <a:spcPct val="85000"/>
              </a:lnSpc>
              <a:spcAft>
                <a:spcPts val="550"/>
              </a:spcAft>
              <a:buClr>
                <a:srgbClr val="FFFF00"/>
              </a:buClr>
              <a:defRPr/>
            </a:pPr>
            <a:r>
              <a:rPr lang="en-US" sz="2400" b="1" dirty="0">
                <a:solidFill>
                  <a:srgbClr val="FFFFFF"/>
                </a:solidFill>
                <a:effectLst>
                  <a:outerShdw blurRad="38100" dist="38100" dir="2700000" algn="tl">
                    <a:srgbClr val="000000"/>
                  </a:outerShdw>
                </a:effectLst>
              </a:rPr>
              <a:t>Residual and/or new deficits?</a:t>
            </a:r>
          </a:p>
          <a:p>
            <a:pPr eaLnBrk="1" hangingPunct="1">
              <a:lnSpc>
                <a:spcPct val="85000"/>
              </a:lnSpc>
              <a:buFont typeface="Wingdings" charset="2"/>
              <a:buChar char="n"/>
              <a:defRPr/>
            </a:pPr>
            <a:endParaRPr lang="en-US" sz="2100" dirty="0"/>
          </a:p>
        </p:txBody>
      </p:sp>
    </p:spTree>
    <p:extLst>
      <p:ext uri="{BB962C8B-B14F-4D97-AF65-F5344CB8AC3E}">
        <p14:creationId xmlns:p14="http://schemas.microsoft.com/office/powerpoint/2010/main" val="3440049164"/>
      </p:ext>
    </p:extLst>
  </p:cSld>
  <p:clrMapOvr>
    <a:masterClrMapping/>
  </p:clrMapOvr>
  <p:transition>
    <p:wipe dir="r"/>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211</TotalTime>
  <Words>3882</Words>
  <Application>Microsoft Office PowerPoint</Application>
  <PresentationFormat>Widescreen</PresentationFormat>
  <Paragraphs>579</Paragraphs>
  <Slides>45</Slides>
  <Notes>31</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45</vt:i4>
      </vt:variant>
    </vt:vector>
  </HeadingPairs>
  <TitlesOfParts>
    <vt:vector size="59" baseType="lpstr">
      <vt:lpstr>Arial Unicode MS</vt:lpstr>
      <vt:lpstr>ＭＳ Ｐゴシック</vt:lpstr>
      <vt:lpstr>ＭＳ Ｐゴシック</vt:lpstr>
      <vt:lpstr>Arial</vt:lpstr>
      <vt:lpstr>Calibri</vt:lpstr>
      <vt:lpstr>Century Gothic</vt:lpstr>
      <vt:lpstr>Geneva</vt:lpstr>
      <vt:lpstr>Roboto</vt:lpstr>
      <vt:lpstr>Symbol</vt:lpstr>
      <vt:lpstr>Times</vt:lpstr>
      <vt:lpstr>Times New Roman</vt:lpstr>
      <vt:lpstr>Wingdings</vt:lpstr>
      <vt:lpstr>Wingdings 3</vt:lpstr>
      <vt:lpstr>Ion</vt:lpstr>
      <vt:lpstr>Evaluation and Management of Syncope  </vt:lpstr>
      <vt:lpstr>Disclosures</vt:lpstr>
      <vt:lpstr>Syncope: Definition</vt:lpstr>
      <vt:lpstr> Causes of Syncope</vt:lpstr>
      <vt:lpstr>PowerPoint Presentation</vt:lpstr>
      <vt:lpstr>PowerPoint Presentation</vt:lpstr>
      <vt:lpstr>Basic Diagnostic Strategy</vt:lpstr>
      <vt:lpstr> Initial Evaluation  Essentials of the History</vt:lpstr>
      <vt:lpstr>Initial Examination Essentials of Physical Examination</vt:lpstr>
      <vt:lpstr> Features Suggesting Cause of Syncope </vt:lpstr>
      <vt:lpstr>    </vt:lpstr>
      <vt:lpstr>PowerPoint Presentation</vt:lpstr>
      <vt:lpstr>PowerPoint Presentation</vt:lpstr>
      <vt:lpstr>PowerPoint Presentation</vt:lpstr>
      <vt:lpstr>PowerPoint Presentation</vt:lpstr>
      <vt:lpstr>PowerPoint Presentation</vt:lpstr>
      <vt:lpstr>Stress Testing</vt:lpstr>
      <vt:lpstr>Cardiac Monitoring</vt:lpstr>
      <vt:lpstr>In-Hospital Telemetry</vt:lpstr>
      <vt:lpstr>Postural Blood Pressure Testing for Orthostatic Hypotension </vt:lpstr>
      <vt:lpstr>Carotid Sinus Massage (CSM)</vt:lpstr>
      <vt:lpstr>Additional Diagnostic Tests   Use Based on Initial Examination and Risk Stratification</vt:lpstr>
      <vt:lpstr>External ‘Loop’ Recorders (ELRs) </vt:lpstr>
      <vt:lpstr>ICM Devices</vt:lpstr>
      <vt:lpstr>Symptom-Rhythm Correlation ILR Syncope Cases with  Brady- and Tachyarrhythmias </vt:lpstr>
      <vt:lpstr>PowerPoint Presentation</vt:lpstr>
      <vt:lpstr>PowerPoint Presentation</vt:lpstr>
      <vt:lpstr>Head-Up Tilt Test (HUT)</vt:lpstr>
      <vt:lpstr>VVS: Typical HUT Protocol</vt:lpstr>
      <vt:lpstr>Vasovagal Syncope: Hypotension and Bradycardia Triggered by HUT </vt:lpstr>
      <vt:lpstr>EP Testing for Syncope Evaluation Principal Diagnostic Findings</vt:lpstr>
      <vt:lpstr>Specific Conditions</vt:lpstr>
      <vt:lpstr>Reflex (Neurally-Mediated) Syncope</vt:lpstr>
      <vt:lpstr>PowerPoint Presentation</vt:lpstr>
      <vt:lpstr>Vasovagal Syncope:  Non-Pharmacologic Treatment Strategy </vt:lpstr>
      <vt:lpstr>Midodrine for VVS</vt:lpstr>
      <vt:lpstr> Pacing in VVS: Summary </vt:lpstr>
      <vt:lpstr>Pacing in Carotid Sinus Syndrome  Syncope Recurrence Rate</vt:lpstr>
      <vt:lpstr>PowerPoint Presentation</vt:lpstr>
      <vt:lpstr>Orthostatic Intolerance Syndromes</vt:lpstr>
      <vt:lpstr>Orthostatic Intolerance: Treatment Strategies  </vt:lpstr>
      <vt:lpstr>Cardiac Syncope: Principal Causes</vt:lpstr>
      <vt:lpstr>Syncope Due to Cardiac Arrhythmias</vt:lpstr>
      <vt:lpstr>Clinical and ECG Features Suggesting  Cardiac Syncope </vt:lpstr>
      <vt:lpstr>Conclusions</vt:lpstr>
    </vt:vector>
  </TitlesOfParts>
  <Company>University at Buffalo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Curtis, Anne</dc:creator>
  <cp:lastModifiedBy>Stehlik, Dr. Edward</cp:lastModifiedBy>
  <cp:revision>46</cp:revision>
  <dcterms:created xsi:type="dcterms:W3CDTF">2018-12-20T22:11:01Z</dcterms:created>
  <dcterms:modified xsi:type="dcterms:W3CDTF">2021-11-29T12:54:59Z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298611140</vt:i4>
  </property>
  <property fmtid="{D5CDD505-2E9C-101B-9397-08002B2CF9AE}" pid="3" name="_NewReviewCycle">
    <vt:lpwstr/>
  </property>
  <property fmtid="{D5CDD505-2E9C-101B-9397-08002B2CF9AE}" pid="4" name="_EmailSubject">
    <vt:lpwstr>Syncope</vt:lpwstr>
  </property>
  <property fmtid="{D5CDD505-2E9C-101B-9397-08002B2CF9AE}" pid="5" name="_AuthorEmail">
    <vt:lpwstr>estehlik@chsbuffalo.org</vt:lpwstr>
  </property>
  <property fmtid="{D5CDD505-2E9C-101B-9397-08002B2CF9AE}" pid="6" name="_AuthorEmailDisplayName">
    <vt:lpwstr>Stehlik, MD Edward A</vt:lpwstr>
  </property>
</Properties>
</file>